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7"/>
  </p:notesMasterIdLst>
  <p:handoutMasterIdLst>
    <p:handoutMasterId r:id="rId38"/>
  </p:handoutMasterIdLst>
  <p:sldIdLst>
    <p:sldId id="423" r:id="rId5"/>
    <p:sldId id="430" r:id="rId6"/>
    <p:sldId id="346" r:id="rId7"/>
    <p:sldId id="378" r:id="rId8"/>
    <p:sldId id="309" r:id="rId9"/>
    <p:sldId id="424" r:id="rId10"/>
    <p:sldId id="375" r:id="rId11"/>
    <p:sldId id="376" r:id="rId12"/>
    <p:sldId id="447" r:id="rId13"/>
    <p:sldId id="377" r:id="rId14"/>
    <p:sldId id="440" r:id="rId15"/>
    <p:sldId id="441" r:id="rId16"/>
    <p:sldId id="384" r:id="rId17"/>
    <p:sldId id="385" r:id="rId18"/>
    <p:sldId id="442" r:id="rId19"/>
    <p:sldId id="432" r:id="rId20"/>
    <p:sldId id="433" r:id="rId21"/>
    <p:sldId id="435" r:id="rId22"/>
    <p:sldId id="436" r:id="rId23"/>
    <p:sldId id="318" r:id="rId24"/>
    <p:sldId id="445" r:id="rId25"/>
    <p:sldId id="446" r:id="rId26"/>
    <p:sldId id="396" r:id="rId27"/>
    <p:sldId id="397" r:id="rId28"/>
    <p:sldId id="398" r:id="rId29"/>
    <p:sldId id="399" r:id="rId30"/>
    <p:sldId id="400" r:id="rId31"/>
    <p:sldId id="401" r:id="rId32"/>
    <p:sldId id="402" r:id="rId33"/>
    <p:sldId id="403" r:id="rId34"/>
    <p:sldId id="437" r:id="rId35"/>
    <p:sldId id="438" r:id="rId36"/>
  </p:sldIdLst>
  <p:sldSz cx="9144000" cy="6858000" type="screen4x3"/>
  <p:notesSz cx="6797675" cy="9926638"/>
  <p:defaultTextStyle>
    <a:defPPr>
      <a:defRPr lang="en-US"/>
    </a:defPPr>
    <a:lvl1pPr algn="l" rtl="0" fontAlgn="base">
      <a:spcBef>
        <a:spcPct val="20000"/>
      </a:spcBef>
      <a:spcAft>
        <a:spcPct val="0"/>
      </a:spcAft>
      <a:buChar char="•"/>
      <a:defRPr sz="2800" i="1"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i="1"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i="1"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i="1"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i="1" kern="1200">
        <a:solidFill>
          <a:schemeClr val="tx1"/>
        </a:solidFill>
        <a:latin typeface="Times New Roman" pitchFamily="18" charset="0"/>
        <a:ea typeface="+mn-ea"/>
        <a:cs typeface="+mn-cs"/>
      </a:defRPr>
    </a:lvl5pPr>
    <a:lvl6pPr marL="2286000" algn="l" defTabSz="914400" rtl="0" eaLnBrk="1" latinLnBrk="0" hangingPunct="1">
      <a:defRPr sz="2800" i="1" kern="1200">
        <a:solidFill>
          <a:schemeClr val="tx1"/>
        </a:solidFill>
        <a:latin typeface="Times New Roman" pitchFamily="18" charset="0"/>
        <a:ea typeface="+mn-ea"/>
        <a:cs typeface="+mn-cs"/>
      </a:defRPr>
    </a:lvl6pPr>
    <a:lvl7pPr marL="2743200" algn="l" defTabSz="914400" rtl="0" eaLnBrk="1" latinLnBrk="0" hangingPunct="1">
      <a:defRPr sz="2800" i="1" kern="1200">
        <a:solidFill>
          <a:schemeClr val="tx1"/>
        </a:solidFill>
        <a:latin typeface="Times New Roman" pitchFamily="18" charset="0"/>
        <a:ea typeface="+mn-ea"/>
        <a:cs typeface="+mn-cs"/>
      </a:defRPr>
    </a:lvl7pPr>
    <a:lvl8pPr marL="3200400" algn="l" defTabSz="914400" rtl="0" eaLnBrk="1" latinLnBrk="0" hangingPunct="1">
      <a:defRPr sz="2800" i="1" kern="1200">
        <a:solidFill>
          <a:schemeClr val="tx1"/>
        </a:solidFill>
        <a:latin typeface="Times New Roman" pitchFamily="18" charset="0"/>
        <a:ea typeface="+mn-ea"/>
        <a:cs typeface="+mn-cs"/>
      </a:defRPr>
    </a:lvl8pPr>
    <a:lvl9pPr marL="3657600" algn="l" defTabSz="914400" rtl="0" eaLnBrk="1" latinLnBrk="0" hangingPunct="1">
      <a:defRPr sz="28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r Bredesen" initials="IB" lastIdx="1" clrIdx="0">
    <p:extLst>
      <p:ext uri="{19B8F6BF-5375-455C-9EA6-DF929625EA0E}">
        <p15:presenceInfo xmlns:p15="http://schemas.microsoft.com/office/powerpoint/2012/main" userId="S-1-5-21-1863720338-3756794802-1280956878-1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4380C"/>
    <a:srgbClr val="33CC33"/>
    <a:srgbClr val="34DC00"/>
    <a:srgbClr val="F68064"/>
    <a:srgbClr val="0066FF"/>
    <a:srgbClr val="3399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F029A-79A5-4B17-9BD5-CA1091AF6CAD}" v="8" dt="2023-08-28T11:02:27.17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3" autoAdjust="0"/>
    <p:restoredTop sz="94676" autoAdjust="0"/>
  </p:normalViewPr>
  <p:slideViewPr>
    <p:cSldViewPr>
      <p:cViewPr varScale="1">
        <p:scale>
          <a:sx n="119" d="100"/>
          <a:sy n="119" d="100"/>
        </p:scale>
        <p:origin x="166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92" y="27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r Bredesen" userId="728f1f1f-aa1a-4c4c-bae3-6e6dbc71c930" providerId="ADAL" clId="{522F029A-79A5-4B17-9BD5-CA1091AF6CAD}"/>
    <pc:docChg chg="modSld">
      <pc:chgData name="Ivar Bredesen" userId="728f1f1f-aa1a-4c4c-bae3-6e6dbc71c930" providerId="ADAL" clId="{522F029A-79A5-4B17-9BD5-CA1091AF6CAD}" dt="2023-08-28T11:02:27.176" v="8" actId="6549"/>
      <pc:docMkLst>
        <pc:docMk/>
      </pc:docMkLst>
      <pc:sldChg chg="modSp">
        <pc:chgData name="Ivar Bredesen" userId="728f1f1f-aa1a-4c4c-bae3-6e6dbc71c930" providerId="ADAL" clId="{522F029A-79A5-4B17-9BD5-CA1091AF6CAD}" dt="2023-08-28T11:02:07.139" v="5" actId="6549"/>
        <pc:sldMkLst>
          <pc:docMk/>
          <pc:sldMk cId="0" sldId="318"/>
        </pc:sldMkLst>
        <pc:spChg chg="mod">
          <ac:chgData name="Ivar Bredesen" userId="728f1f1f-aa1a-4c4c-bae3-6e6dbc71c930" providerId="ADAL" clId="{522F029A-79A5-4B17-9BD5-CA1091AF6CAD}" dt="2023-08-28T11:02:07.139" v="5" actId="6549"/>
          <ac:spMkLst>
            <pc:docMk/>
            <pc:sldMk cId="0" sldId="318"/>
            <ac:spMk id="176132" creationId="{00000000-0000-0000-0000-000000000000}"/>
          </ac:spMkLst>
        </pc:spChg>
        <pc:spChg chg="mod">
          <ac:chgData name="Ivar Bredesen" userId="728f1f1f-aa1a-4c4c-bae3-6e6dbc71c930" providerId="ADAL" clId="{522F029A-79A5-4B17-9BD5-CA1091AF6CAD}" dt="2023-08-28T11:01:56.330" v="3" actId="20577"/>
          <ac:spMkLst>
            <pc:docMk/>
            <pc:sldMk cId="0" sldId="318"/>
            <ac:spMk id="176140" creationId="{00000000-0000-0000-0000-000000000000}"/>
          </ac:spMkLst>
        </pc:spChg>
      </pc:sldChg>
      <pc:sldChg chg="modSp">
        <pc:chgData name="Ivar Bredesen" userId="728f1f1f-aa1a-4c4c-bae3-6e6dbc71c930" providerId="ADAL" clId="{522F029A-79A5-4B17-9BD5-CA1091AF6CAD}" dt="2023-08-28T11:02:27.176" v="8" actId="6549"/>
        <pc:sldMkLst>
          <pc:docMk/>
          <pc:sldMk cId="0" sldId="401"/>
        </pc:sldMkLst>
        <pc:spChg chg="mod">
          <ac:chgData name="Ivar Bredesen" userId="728f1f1f-aa1a-4c4c-bae3-6e6dbc71c930" providerId="ADAL" clId="{522F029A-79A5-4B17-9BD5-CA1091AF6CAD}" dt="2023-08-28T11:02:27.176" v="8" actId="6549"/>
          <ac:spMkLst>
            <pc:docMk/>
            <pc:sldMk cId="0" sldId="401"/>
            <ac:spMk id="417795" creationId="{00000000-0000-0000-0000-000000000000}"/>
          </ac:spMkLst>
        </pc:spChg>
      </pc:sldChg>
      <pc:sldChg chg="modSp mod">
        <pc:chgData name="Ivar Bredesen" userId="728f1f1f-aa1a-4c4c-bae3-6e6dbc71c930" providerId="ADAL" clId="{522F029A-79A5-4B17-9BD5-CA1091AF6CAD}" dt="2023-08-28T11:02:12.972" v="6" actId="20577"/>
        <pc:sldMkLst>
          <pc:docMk/>
          <pc:sldMk cId="715969826" sldId="445"/>
        </pc:sldMkLst>
        <pc:spChg chg="mod">
          <ac:chgData name="Ivar Bredesen" userId="728f1f1f-aa1a-4c4c-bae3-6e6dbc71c930" providerId="ADAL" clId="{522F029A-79A5-4B17-9BD5-CA1091AF6CAD}" dt="2023-08-28T11:02:12.972" v="6" actId="20577"/>
          <ac:spMkLst>
            <pc:docMk/>
            <pc:sldMk cId="715969826" sldId="445"/>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2945862" cy="495793"/>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lvl1pPr defTabSz="924179">
              <a:spcBef>
                <a:spcPct val="0"/>
              </a:spcBef>
              <a:buFontTx/>
              <a:buNone/>
              <a:defRPr sz="1200" i="0">
                <a:latin typeface="Arial" charset="0"/>
              </a:defRPr>
            </a:lvl1pPr>
          </a:lstStyle>
          <a:p>
            <a:pPr>
              <a:defRPr/>
            </a:pPr>
            <a:endParaRPr lang="nb-NO"/>
          </a:p>
        </p:txBody>
      </p:sp>
      <p:sp>
        <p:nvSpPr>
          <p:cNvPr id="54275" name="Rectangle 3"/>
          <p:cNvSpPr>
            <a:spLocks noGrp="1" noChangeArrowheads="1"/>
          </p:cNvSpPr>
          <p:nvPr>
            <p:ph type="dt" sz="quarter" idx="1"/>
          </p:nvPr>
        </p:nvSpPr>
        <p:spPr bwMode="auto">
          <a:xfrm>
            <a:off x="3851814" y="1"/>
            <a:ext cx="2945862" cy="495793"/>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lvl1pPr algn="r" defTabSz="924179">
              <a:spcBef>
                <a:spcPct val="0"/>
              </a:spcBef>
              <a:buFontTx/>
              <a:buNone/>
              <a:defRPr sz="1200" i="0">
                <a:latin typeface="Arial" charset="0"/>
              </a:defRPr>
            </a:lvl1pPr>
          </a:lstStyle>
          <a:p>
            <a:pPr>
              <a:defRPr/>
            </a:pPr>
            <a:endParaRPr lang="nb-NO"/>
          </a:p>
        </p:txBody>
      </p:sp>
      <p:sp>
        <p:nvSpPr>
          <p:cNvPr id="54276" name="Rectangle 4"/>
          <p:cNvSpPr>
            <a:spLocks noGrp="1" noChangeArrowheads="1"/>
          </p:cNvSpPr>
          <p:nvPr>
            <p:ph type="ftr" sz="quarter" idx="2"/>
          </p:nvPr>
        </p:nvSpPr>
        <p:spPr bwMode="auto">
          <a:xfrm>
            <a:off x="0" y="9430845"/>
            <a:ext cx="2945862" cy="495793"/>
          </a:xfrm>
          <a:prstGeom prst="rect">
            <a:avLst/>
          </a:prstGeom>
          <a:noFill/>
          <a:ln w="9525">
            <a:noFill/>
            <a:miter lim="800000"/>
            <a:headEnd/>
            <a:tailEnd/>
          </a:ln>
          <a:effectLst/>
        </p:spPr>
        <p:txBody>
          <a:bodyPr vert="horz" wrap="square" lIns="92360" tIns="46180" rIns="92360" bIns="46180" numCol="1" anchor="b" anchorCtr="0" compatLnSpc="1">
            <a:prstTxWarp prst="textNoShape">
              <a:avLst/>
            </a:prstTxWarp>
          </a:bodyPr>
          <a:lstStyle>
            <a:lvl1pPr defTabSz="924179">
              <a:spcBef>
                <a:spcPct val="0"/>
              </a:spcBef>
              <a:buFontTx/>
              <a:buNone/>
              <a:defRPr sz="1200" i="0">
                <a:latin typeface="Arial" charset="0"/>
              </a:defRPr>
            </a:lvl1pPr>
          </a:lstStyle>
          <a:p>
            <a:pPr>
              <a:defRPr/>
            </a:pPr>
            <a:endParaRPr lang="nb-NO"/>
          </a:p>
        </p:txBody>
      </p:sp>
      <p:sp>
        <p:nvSpPr>
          <p:cNvPr id="54277" name="Rectangle 5"/>
          <p:cNvSpPr>
            <a:spLocks noGrp="1" noChangeArrowheads="1"/>
          </p:cNvSpPr>
          <p:nvPr>
            <p:ph type="sldNum" sz="quarter" idx="3"/>
          </p:nvPr>
        </p:nvSpPr>
        <p:spPr bwMode="auto">
          <a:xfrm>
            <a:off x="3851814" y="9430845"/>
            <a:ext cx="2945862" cy="495793"/>
          </a:xfrm>
          <a:prstGeom prst="rect">
            <a:avLst/>
          </a:prstGeom>
          <a:noFill/>
          <a:ln w="9525">
            <a:noFill/>
            <a:miter lim="800000"/>
            <a:headEnd/>
            <a:tailEnd/>
          </a:ln>
          <a:effectLst/>
        </p:spPr>
        <p:txBody>
          <a:bodyPr vert="horz" wrap="square" lIns="92360" tIns="46180" rIns="92360" bIns="46180" numCol="1" anchor="b" anchorCtr="0" compatLnSpc="1">
            <a:prstTxWarp prst="textNoShape">
              <a:avLst/>
            </a:prstTxWarp>
          </a:bodyPr>
          <a:lstStyle>
            <a:lvl1pPr algn="r" defTabSz="924179">
              <a:spcBef>
                <a:spcPct val="0"/>
              </a:spcBef>
              <a:buFontTx/>
              <a:buNone/>
              <a:defRPr sz="1200" i="0">
                <a:latin typeface="Arial" charset="0"/>
              </a:defRPr>
            </a:lvl1pPr>
          </a:lstStyle>
          <a:p>
            <a:pPr>
              <a:defRPr/>
            </a:pPr>
            <a:fld id="{D3202D5A-A088-44DB-BDD1-28FF90D63CFE}" type="slidenum">
              <a:rPr lang="nb-NO"/>
              <a:pPr>
                <a:defRPr/>
              </a:pPr>
              <a:t>‹#›</a:t>
            </a:fld>
            <a:endParaRPr lang="nb-NO"/>
          </a:p>
        </p:txBody>
      </p:sp>
    </p:spTree>
    <p:extLst>
      <p:ext uri="{BB962C8B-B14F-4D97-AF65-F5344CB8AC3E}">
        <p14:creationId xmlns:p14="http://schemas.microsoft.com/office/powerpoint/2010/main" val="197224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1"/>
            <a:ext cx="2945862" cy="495793"/>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lvl1pPr defTabSz="924179">
              <a:spcBef>
                <a:spcPct val="0"/>
              </a:spcBef>
              <a:buFontTx/>
              <a:buNone/>
              <a:defRPr sz="1200" i="0">
                <a:latin typeface="Arial" charset="0"/>
              </a:defRPr>
            </a:lvl1pPr>
          </a:lstStyle>
          <a:p>
            <a:pPr>
              <a:defRPr/>
            </a:pPr>
            <a:endParaRPr lang="nb-NO"/>
          </a:p>
        </p:txBody>
      </p:sp>
      <p:sp>
        <p:nvSpPr>
          <p:cNvPr id="53251" name="Rectangle 3"/>
          <p:cNvSpPr>
            <a:spLocks noGrp="1" noChangeArrowheads="1"/>
          </p:cNvSpPr>
          <p:nvPr>
            <p:ph type="dt" idx="1"/>
          </p:nvPr>
        </p:nvSpPr>
        <p:spPr bwMode="auto">
          <a:xfrm>
            <a:off x="3851814" y="1"/>
            <a:ext cx="2945862" cy="495793"/>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lvl1pPr algn="r" defTabSz="924179">
              <a:spcBef>
                <a:spcPct val="0"/>
              </a:spcBef>
              <a:buFontTx/>
              <a:buNone/>
              <a:defRPr sz="1200" i="0">
                <a:latin typeface="Arial" charset="0"/>
              </a:defRPr>
            </a:lvl1pPr>
          </a:lstStyle>
          <a:p>
            <a:pPr>
              <a:defRPr/>
            </a:pPr>
            <a:endParaRPr lang="nb-NO"/>
          </a:p>
        </p:txBody>
      </p:sp>
      <p:sp>
        <p:nvSpPr>
          <p:cNvPr id="593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5952" y="4714653"/>
            <a:ext cx="4985772" cy="4468296"/>
          </a:xfrm>
          <a:prstGeom prst="rect">
            <a:avLst/>
          </a:prstGeom>
          <a:noFill/>
          <a:ln w="9525">
            <a:noFill/>
            <a:miter lim="800000"/>
            <a:headEnd/>
            <a:tailEnd/>
          </a:ln>
          <a:effectLst/>
        </p:spPr>
        <p:txBody>
          <a:bodyPr vert="horz" wrap="square" lIns="92360" tIns="46180" rIns="92360" bIns="46180"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3254" name="Rectangle 6"/>
          <p:cNvSpPr>
            <a:spLocks noGrp="1" noChangeArrowheads="1"/>
          </p:cNvSpPr>
          <p:nvPr>
            <p:ph type="ftr" sz="quarter" idx="4"/>
          </p:nvPr>
        </p:nvSpPr>
        <p:spPr bwMode="auto">
          <a:xfrm>
            <a:off x="0" y="9430845"/>
            <a:ext cx="2945862" cy="495793"/>
          </a:xfrm>
          <a:prstGeom prst="rect">
            <a:avLst/>
          </a:prstGeom>
          <a:noFill/>
          <a:ln w="9525">
            <a:noFill/>
            <a:miter lim="800000"/>
            <a:headEnd/>
            <a:tailEnd/>
          </a:ln>
          <a:effectLst/>
        </p:spPr>
        <p:txBody>
          <a:bodyPr vert="horz" wrap="square" lIns="92360" tIns="46180" rIns="92360" bIns="46180" numCol="1" anchor="b" anchorCtr="0" compatLnSpc="1">
            <a:prstTxWarp prst="textNoShape">
              <a:avLst/>
            </a:prstTxWarp>
          </a:bodyPr>
          <a:lstStyle>
            <a:lvl1pPr defTabSz="924179">
              <a:spcBef>
                <a:spcPct val="0"/>
              </a:spcBef>
              <a:buFontTx/>
              <a:buNone/>
              <a:defRPr sz="1200" i="0">
                <a:latin typeface="Arial" charset="0"/>
              </a:defRPr>
            </a:lvl1pPr>
          </a:lstStyle>
          <a:p>
            <a:pPr>
              <a:defRPr/>
            </a:pPr>
            <a:endParaRPr lang="nb-NO"/>
          </a:p>
        </p:txBody>
      </p:sp>
      <p:sp>
        <p:nvSpPr>
          <p:cNvPr id="53255" name="Rectangle 7"/>
          <p:cNvSpPr>
            <a:spLocks noGrp="1" noChangeArrowheads="1"/>
          </p:cNvSpPr>
          <p:nvPr>
            <p:ph type="sldNum" sz="quarter" idx="5"/>
          </p:nvPr>
        </p:nvSpPr>
        <p:spPr bwMode="auto">
          <a:xfrm>
            <a:off x="3851814" y="9430845"/>
            <a:ext cx="2945862" cy="495793"/>
          </a:xfrm>
          <a:prstGeom prst="rect">
            <a:avLst/>
          </a:prstGeom>
          <a:noFill/>
          <a:ln w="9525">
            <a:noFill/>
            <a:miter lim="800000"/>
            <a:headEnd/>
            <a:tailEnd/>
          </a:ln>
          <a:effectLst/>
        </p:spPr>
        <p:txBody>
          <a:bodyPr vert="horz" wrap="square" lIns="92360" tIns="46180" rIns="92360" bIns="46180" numCol="1" anchor="b" anchorCtr="0" compatLnSpc="1">
            <a:prstTxWarp prst="textNoShape">
              <a:avLst/>
            </a:prstTxWarp>
          </a:bodyPr>
          <a:lstStyle>
            <a:lvl1pPr algn="r" defTabSz="924179">
              <a:spcBef>
                <a:spcPct val="0"/>
              </a:spcBef>
              <a:buFontTx/>
              <a:buNone/>
              <a:defRPr sz="1200" i="0">
                <a:latin typeface="Arial" charset="0"/>
              </a:defRPr>
            </a:lvl1pPr>
          </a:lstStyle>
          <a:p>
            <a:pPr>
              <a:defRPr/>
            </a:pPr>
            <a:fld id="{E024DC49-0C25-4DEA-88CD-B8D60C5FA850}" type="slidenum">
              <a:rPr lang="nb-NO"/>
              <a:pPr>
                <a:defRPr/>
              </a:pPr>
              <a:t>‹#›</a:t>
            </a:fld>
            <a:endParaRPr lang="nb-NO"/>
          </a:p>
        </p:txBody>
      </p:sp>
    </p:spTree>
    <p:extLst>
      <p:ext uri="{BB962C8B-B14F-4D97-AF65-F5344CB8AC3E}">
        <p14:creationId xmlns:p14="http://schemas.microsoft.com/office/powerpoint/2010/main" val="4287587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a:t>
            </a:fld>
            <a:endParaRPr lang="nb-NO"/>
          </a:p>
        </p:txBody>
      </p:sp>
    </p:spTree>
    <p:extLst>
      <p:ext uri="{BB962C8B-B14F-4D97-AF65-F5344CB8AC3E}">
        <p14:creationId xmlns:p14="http://schemas.microsoft.com/office/powerpoint/2010/main" val="221129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13</a:t>
            </a:fld>
            <a:endParaRPr lang="nb-NO"/>
          </a:p>
        </p:txBody>
      </p:sp>
    </p:spTree>
    <p:extLst>
      <p:ext uri="{BB962C8B-B14F-4D97-AF65-F5344CB8AC3E}">
        <p14:creationId xmlns:p14="http://schemas.microsoft.com/office/powerpoint/2010/main" val="390075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14</a:t>
            </a:fld>
            <a:endParaRPr lang="nb-NO"/>
          </a:p>
        </p:txBody>
      </p:sp>
    </p:spTree>
    <p:extLst>
      <p:ext uri="{BB962C8B-B14F-4D97-AF65-F5344CB8AC3E}">
        <p14:creationId xmlns:p14="http://schemas.microsoft.com/office/powerpoint/2010/main" val="108978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16</a:t>
            </a:fld>
            <a:endParaRPr lang="nb-NO"/>
          </a:p>
        </p:txBody>
      </p:sp>
    </p:spTree>
    <p:extLst>
      <p:ext uri="{BB962C8B-B14F-4D97-AF65-F5344CB8AC3E}">
        <p14:creationId xmlns:p14="http://schemas.microsoft.com/office/powerpoint/2010/main" val="103659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17</a:t>
            </a:fld>
            <a:endParaRPr lang="nb-NO"/>
          </a:p>
        </p:txBody>
      </p:sp>
    </p:spTree>
    <p:extLst>
      <p:ext uri="{BB962C8B-B14F-4D97-AF65-F5344CB8AC3E}">
        <p14:creationId xmlns:p14="http://schemas.microsoft.com/office/powerpoint/2010/main" val="156557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18</a:t>
            </a:fld>
            <a:endParaRPr lang="nb-NO"/>
          </a:p>
        </p:txBody>
      </p:sp>
    </p:spTree>
    <p:extLst>
      <p:ext uri="{BB962C8B-B14F-4D97-AF65-F5344CB8AC3E}">
        <p14:creationId xmlns:p14="http://schemas.microsoft.com/office/powerpoint/2010/main" val="3582653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19</a:t>
            </a:fld>
            <a:endParaRPr lang="nb-NO"/>
          </a:p>
        </p:txBody>
      </p:sp>
    </p:spTree>
    <p:extLst>
      <p:ext uri="{BB962C8B-B14F-4D97-AF65-F5344CB8AC3E}">
        <p14:creationId xmlns:p14="http://schemas.microsoft.com/office/powerpoint/2010/main" val="1327864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79" eaLnBrk="0" hangingPunct="0">
              <a:defRPr sz="2700" i="1">
                <a:solidFill>
                  <a:schemeClr val="tx1"/>
                </a:solidFill>
                <a:latin typeface="Times New Roman" pitchFamily="18" charset="0"/>
              </a:defRPr>
            </a:lvl1pPr>
            <a:lvl2pPr marL="711375" indent="-273606" defTabSz="924179" eaLnBrk="0" hangingPunct="0">
              <a:defRPr sz="2700" i="1">
                <a:solidFill>
                  <a:schemeClr val="tx1"/>
                </a:solidFill>
                <a:latin typeface="Times New Roman" pitchFamily="18" charset="0"/>
              </a:defRPr>
            </a:lvl2pPr>
            <a:lvl3pPr marL="1094423" indent="-218885" defTabSz="924179" eaLnBrk="0" hangingPunct="0">
              <a:defRPr sz="2700" i="1">
                <a:solidFill>
                  <a:schemeClr val="tx1"/>
                </a:solidFill>
                <a:latin typeface="Times New Roman" pitchFamily="18" charset="0"/>
              </a:defRPr>
            </a:lvl3pPr>
            <a:lvl4pPr marL="1532192" indent="-218885" defTabSz="924179" eaLnBrk="0" hangingPunct="0">
              <a:defRPr sz="2700" i="1">
                <a:solidFill>
                  <a:schemeClr val="tx1"/>
                </a:solidFill>
                <a:latin typeface="Times New Roman" pitchFamily="18" charset="0"/>
              </a:defRPr>
            </a:lvl4pPr>
            <a:lvl5pPr marL="1969961" indent="-218885" defTabSz="924179" eaLnBrk="0" hangingPunct="0">
              <a:defRPr sz="2700" i="1">
                <a:solidFill>
                  <a:schemeClr val="tx1"/>
                </a:solidFill>
                <a:latin typeface="Times New Roman" pitchFamily="18" charset="0"/>
              </a:defRPr>
            </a:lvl5pPr>
            <a:lvl6pPr marL="2407730" indent="-218885" defTabSz="924179" eaLnBrk="0" fontAlgn="base" hangingPunct="0">
              <a:spcBef>
                <a:spcPct val="20000"/>
              </a:spcBef>
              <a:spcAft>
                <a:spcPct val="0"/>
              </a:spcAft>
              <a:buChar char="•"/>
              <a:defRPr sz="2700" i="1">
                <a:solidFill>
                  <a:schemeClr val="tx1"/>
                </a:solidFill>
                <a:latin typeface="Times New Roman" pitchFamily="18" charset="0"/>
              </a:defRPr>
            </a:lvl6pPr>
            <a:lvl7pPr marL="2845499" indent="-218885" defTabSz="924179" eaLnBrk="0" fontAlgn="base" hangingPunct="0">
              <a:spcBef>
                <a:spcPct val="20000"/>
              </a:spcBef>
              <a:spcAft>
                <a:spcPct val="0"/>
              </a:spcAft>
              <a:buChar char="•"/>
              <a:defRPr sz="2700" i="1">
                <a:solidFill>
                  <a:schemeClr val="tx1"/>
                </a:solidFill>
                <a:latin typeface="Times New Roman" pitchFamily="18" charset="0"/>
              </a:defRPr>
            </a:lvl7pPr>
            <a:lvl8pPr marL="3283268" indent="-218885" defTabSz="924179" eaLnBrk="0" fontAlgn="base" hangingPunct="0">
              <a:spcBef>
                <a:spcPct val="20000"/>
              </a:spcBef>
              <a:spcAft>
                <a:spcPct val="0"/>
              </a:spcAft>
              <a:buChar char="•"/>
              <a:defRPr sz="2700" i="1">
                <a:solidFill>
                  <a:schemeClr val="tx1"/>
                </a:solidFill>
                <a:latin typeface="Times New Roman" pitchFamily="18" charset="0"/>
              </a:defRPr>
            </a:lvl8pPr>
            <a:lvl9pPr marL="3721037" indent="-218885" defTabSz="924179" eaLnBrk="0" fontAlgn="base" hangingPunct="0">
              <a:spcBef>
                <a:spcPct val="20000"/>
              </a:spcBef>
              <a:spcAft>
                <a:spcPct val="0"/>
              </a:spcAft>
              <a:buChar char="•"/>
              <a:defRPr sz="2700" i="1">
                <a:solidFill>
                  <a:schemeClr val="tx1"/>
                </a:solidFill>
                <a:latin typeface="Times New Roman" pitchFamily="18" charset="0"/>
              </a:defRPr>
            </a:lvl9pPr>
          </a:lstStyle>
          <a:p>
            <a:pPr eaLnBrk="1" hangingPunct="1"/>
            <a:fld id="{738CBC04-E67E-4822-A343-CD794F91E4AF}" type="slidenum">
              <a:rPr lang="nb-NO" sz="1200" i="0">
                <a:latin typeface="Arial" charset="0"/>
              </a:rPr>
              <a:pPr eaLnBrk="1" hangingPunct="1"/>
              <a:t>20</a:t>
            </a:fld>
            <a:endParaRPr lang="nb-NO" sz="1200" i="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p>
        </p:txBody>
      </p:sp>
    </p:spTree>
    <p:extLst>
      <p:ext uri="{BB962C8B-B14F-4D97-AF65-F5344CB8AC3E}">
        <p14:creationId xmlns:p14="http://schemas.microsoft.com/office/powerpoint/2010/main" val="212913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23</a:t>
            </a:fld>
            <a:endParaRPr lang="nb-NO"/>
          </a:p>
        </p:txBody>
      </p:sp>
    </p:spTree>
    <p:extLst>
      <p:ext uri="{BB962C8B-B14F-4D97-AF65-F5344CB8AC3E}">
        <p14:creationId xmlns:p14="http://schemas.microsoft.com/office/powerpoint/2010/main" val="72289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24</a:t>
            </a:fld>
            <a:endParaRPr lang="nb-NO"/>
          </a:p>
        </p:txBody>
      </p:sp>
    </p:spTree>
    <p:extLst>
      <p:ext uri="{BB962C8B-B14F-4D97-AF65-F5344CB8AC3E}">
        <p14:creationId xmlns:p14="http://schemas.microsoft.com/office/powerpoint/2010/main" val="2556906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25</a:t>
            </a:fld>
            <a:endParaRPr lang="nb-NO"/>
          </a:p>
        </p:txBody>
      </p:sp>
    </p:spTree>
    <p:extLst>
      <p:ext uri="{BB962C8B-B14F-4D97-AF65-F5344CB8AC3E}">
        <p14:creationId xmlns:p14="http://schemas.microsoft.com/office/powerpoint/2010/main" val="256691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a:t>
            </a:fld>
            <a:endParaRPr lang="nb-NO"/>
          </a:p>
        </p:txBody>
      </p:sp>
    </p:spTree>
    <p:extLst>
      <p:ext uri="{BB962C8B-B14F-4D97-AF65-F5344CB8AC3E}">
        <p14:creationId xmlns:p14="http://schemas.microsoft.com/office/powerpoint/2010/main" val="111647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26</a:t>
            </a:fld>
            <a:endParaRPr lang="nb-NO"/>
          </a:p>
        </p:txBody>
      </p:sp>
    </p:spTree>
    <p:extLst>
      <p:ext uri="{BB962C8B-B14F-4D97-AF65-F5344CB8AC3E}">
        <p14:creationId xmlns:p14="http://schemas.microsoft.com/office/powerpoint/2010/main" val="2831701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27</a:t>
            </a:fld>
            <a:endParaRPr lang="nb-NO"/>
          </a:p>
        </p:txBody>
      </p:sp>
    </p:spTree>
    <p:extLst>
      <p:ext uri="{BB962C8B-B14F-4D97-AF65-F5344CB8AC3E}">
        <p14:creationId xmlns:p14="http://schemas.microsoft.com/office/powerpoint/2010/main" val="253857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28</a:t>
            </a:fld>
            <a:endParaRPr lang="nb-NO"/>
          </a:p>
        </p:txBody>
      </p:sp>
    </p:spTree>
    <p:extLst>
      <p:ext uri="{BB962C8B-B14F-4D97-AF65-F5344CB8AC3E}">
        <p14:creationId xmlns:p14="http://schemas.microsoft.com/office/powerpoint/2010/main" val="411156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29</a:t>
            </a:fld>
            <a:endParaRPr lang="nb-NO"/>
          </a:p>
        </p:txBody>
      </p:sp>
    </p:spTree>
    <p:extLst>
      <p:ext uri="{BB962C8B-B14F-4D97-AF65-F5344CB8AC3E}">
        <p14:creationId xmlns:p14="http://schemas.microsoft.com/office/powerpoint/2010/main" val="4121799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30</a:t>
            </a:fld>
            <a:endParaRPr lang="nb-NO"/>
          </a:p>
        </p:txBody>
      </p:sp>
    </p:spTree>
    <p:extLst>
      <p:ext uri="{BB962C8B-B14F-4D97-AF65-F5344CB8AC3E}">
        <p14:creationId xmlns:p14="http://schemas.microsoft.com/office/powerpoint/2010/main" val="7713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3</a:t>
            </a:fld>
            <a:endParaRPr lang="nb-NO"/>
          </a:p>
        </p:txBody>
      </p:sp>
    </p:spTree>
    <p:extLst>
      <p:ext uri="{BB962C8B-B14F-4D97-AF65-F5344CB8AC3E}">
        <p14:creationId xmlns:p14="http://schemas.microsoft.com/office/powerpoint/2010/main" val="61155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4</a:t>
            </a:fld>
            <a:endParaRPr lang="nb-NO"/>
          </a:p>
        </p:txBody>
      </p:sp>
    </p:spTree>
    <p:extLst>
      <p:ext uri="{BB962C8B-B14F-4D97-AF65-F5344CB8AC3E}">
        <p14:creationId xmlns:p14="http://schemas.microsoft.com/office/powerpoint/2010/main" val="115387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79" eaLnBrk="0" hangingPunct="0">
              <a:defRPr sz="2700" i="1">
                <a:solidFill>
                  <a:schemeClr val="tx1"/>
                </a:solidFill>
                <a:latin typeface="Times New Roman" pitchFamily="18" charset="0"/>
              </a:defRPr>
            </a:lvl1pPr>
            <a:lvl2pPr marL="711375" indent="-273606" defTabSz="924179" eaLnBrk="0" hangingPunct="0">
              <a:defRPr sz="2700" i="1">
                <a:solidFill>
                  <a:schemeClr val="tx1"/>
                </a:solidFill>
                <a:latin typeface="Times New Roman" pitchFamily="18" charset="0"/>
              </a:defRPr>
            </a:lvl2pPr>
            <a:lvl3pPr marL="1094423" indent="-218885" defTabSz="924179" eaLnBrk="0" hangingPunct="0">
              <a:defRPr sz="2700" i="1">
                <a:solidFill>
                  <a:schemeClr val="tx1"/>
                </a:solidFill>
                <a:latin typeface="Times New Roman" pitchFamily="18" charset="0"/>
              </a:defRPr>
            </a:lvl3pPr>
            <a:lvl4pPr marL="1532192" indent="-218885" defTabSz="924179" eaLnBrk="0" hangingPunct="0">
              <a:defRPr sz="2700" i="1">
                <a:solidFill>
                  <a:schemeClr val="tx1"/>
                </a:solidFill>
                <a:latin typeface="Times New Roman" pitchFamily="18" charset="0"/>
              </a:defRPr>
            </a:lvl4pPr>
            <a:lvl5pPr marL="1969961" indent="-218885" defTabSz="924179" eaLnBrk="0" hangingPunct="0">
              <a:defRPr sz="2700" i="1">
                <a:solidFill>
                  <a:schemeClr val="tx1"/>
                </a:solidFill>
                <a:latin typeface="Times New Roman" pitchFamily="18" charset="0"/>
              </a:defRPr>
            </a:lvl5pPr>
            <a:lvl6pPr marL="2407730" indent="-218885" defTabSz="924179" eaLnBrk="0" fontAlgn="base" hangingPunct="0">
              <a:spcBef>
                <a:spcPct val="20000"/>
              </a:spcBef>
              <a:spcAft>
                <a:spcPct val="0"/>
              </a:spcAft>
              <a:buChar char="•"/>
              <a:defRPr sz="2700" i="1">
                <a:solidFill>
                  <a:schemeClr val="tx1"/>
                </a:solidFill>
                <a:latin typeface="Times New Roman" pitchFamily="18" charset="0"/>
              </a:defRPr>
            </a:lvl6pPr>
            <a:lvl7pPr marL="2845499" indent="-218885" defTabSz="924179" eaLnBrk="0" fontAlgn="base" hangingPunct="0">
              <a:spcBef>
                <a:spcPct val="20000"/>
              </a:spcBef>
              <a:spcAft>
                <a:spcPct val="0"/>
              </a:spcAft>
              <a:buChar char="•"/>
              <a:defRPr sz="2700" i="1">
                <a:solidFill>
                  <a:schemeClr val="tx1"/>
                </a:solidFill>
                <a:latin typeface="Times New Roman" pitchFamily="18" charset="0"/>
              </a:defRPr>
            </a:lvl7pPr>
            <a:lvl8pPr marL="3283268" indent="-218885" defTabSz="924179" eaLnBrk="0" fontAlgn="base" hangingPunct="0">
              <a:spcBef>
                <a:spcPct val="20000"/>
              </a:spcBef>
              <a:spcAft>
                <a:spcPct val="0"/>
              </a:spcAft>
              <a:buChar char="•"/>
              <a:defRPr sz="2700" i="1">
                <a:solidFill>
                  <a:schemeClr val="tx1"/>
                </a:solidFill>
                <a:latin typeface="Times New Roman" pitchFamily="18" charset="0"/>
              </a:defRPr>
            </a:lvl8pPr>
            <a:lvl9pPr marL="3721037" indent="-218885" defTabSz="924179" eaLnBrk="0" fontAlgn="base" hangingPunct="0">
              <a:spcBef>
                <a:spcPct val="20000"/>
              </a:spcBef>
              <a:spcAft>
                <a:spcPct val="0"/>
              </a:spcAft>
              <a:buChar char="•"/>
              <a:defRPr sz="2700" i="1">
                <a:solidFill>
                  <a:schemeClr val="tx1"/>
                </a:solidFill>
                <a:latin typeface="Times New Roman" pitchFamily="18" charset="0"/>
              </a:defRPr>
            </a:lvl9pPr>
          </a:lstStyle>
          <a:p>
            <a:pPr eaLnBrk="1" hangingPunct="1"/>
            <a:fld id="{7762995D-059F-4165-B83F-5AFB280B1E0C}" type="slidenum">
              <a:rPr lang="nb-NO" sz="1200" i="0">
                <a:latin typeface="Arial" charset="0"/>
              </a:rPr>
              <a:pPr eaLnBrk="1" hangingPunct="1"/>
              <a:t>5</a:t>
            </a:fld>
            <a:endParaRPr lang="nb-NO" sz="1200" i="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p>
        </p:txBody>
      </p:sp>
    </p:spTree>
    <p:extLst>
      <p:ext uri="{BB962C8B-B14F-4D97-AF65-F5344CB8AC3E}">
        <p14:creationId xmlns:p14="http://schemas.microsoft.com/office/powerpoint/2010/main" val="101895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6</a:t>
            </a:fld>
            <a:endParaRPr lang="nb-NO"/>
          </a:p>
        </p:txBody>
      </p:sp>
    </p:spTree>
    <p:extLst>
      <p:ext uri="{BB962C8B-B14F-4D97-AF65-F5344CB8AC3E}">
        <p14:creationId xmlns:p14="http://schemas.microsoft.com/office/powerpoint/2010/main" val="36636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179" eaLnBrk="0" hangingPunct="0">
              <a:defRPr sz="2700" i="1">
                <a:solidFill>
                  <a:schemeClr val="tx1"/>
                </a:solidFill>
                <a:latin typeface="Times New Roman" pitchFamily="18" charset="0"/>
              </a:defRPr>
            </a:lvl1pPr>
            <a:lvl2pPr marL="711375" indent="-273606" defTabSz="924179" eaLnBrk="0" hangingPunct="0">
              <a:defRPr sz="2700" i="1">
                <a:solidFill>
                  <a:schemeClr val="tx1"/>
                </a:solidFill>
                <a:latin typeface="Times New Roman" pitchFamily="18" charset="0"/>
              </a:defRPr>
            </a:lvl2pPr>
            <a:lvl3pPr marL="1094423" indent="-218885" defTabSz="924179" eaLnBrk="0" hangingPunct="0">
              <a:defRPr sz="2700" i="1">
                <a:solidFill>
                  <a:schemeClr val="tx1"/>
                </a:solidFill>
                <a:latin typeface="Times New Roman" pitchFamily="18" charset="0"/>
              </a:defRPr>
            </a:lvl3pPr>
            <a:lvl4pPr marL="1532192" indent="-218885" defTabSz="924179" eaLnBrk="0" hangingPunct="0">
              <a:defRPr sz="2700" i="1">
                <a:solidFill>
                  <a:schemeClr val="tx1"/>
                </a:solidFill>
                <a:latin typeface="Times New Roman" pitchFamily="18" charset="0"/>
              </a:defRPr>
            </a:lvl4pPr>
            <a:lvl5pPr marL="1969961" indent="-218885" defTabSz="924179" eaLnBrk="0" hangingPunct="0">
              <a:defRPr sz="2700" i="1">
                <a:solidFill>
                  <a:schemeClr val="tx1"/>
                </a:solidFill>
                <a:latin typeface="Times New Roman" pitchFamily="18" charset="0"/>
              </a:defRPr>
            </a:lvl5pPr>
            <a:lvl6pPr marL="2407730" indent="-218885" defTabSz="924179" eaLnBrk="0" fontAlgn="base" hangingPunct="0">
              <a:spcBef>
                <a:spcPct val="20000"/>
              </a:spcBef>
              <a:spcAft>
                <a:spcPct val="0"/>
              </a:spcAft>
              <a:buChar char="•"/>
              <a:defRPr sz="2700" i="1">
                <a:solidFill>
                  <a:schemeClr val="tx1"/>
                </a:solidFill>
                <a:latin typeface="Times New Roman" pitchFamily="18" charset="0"/>
              </a:defRPr>
            </a:lvl6pPr>
            <a:lvl7pPr marL="2845499" indent="-218885" defTabSz="924179" eaLnBrk="0" fontAlgn="base" hangingPunct="0">
              <a:spcBef>
                <a:spcPct val="20000"/>
              </a:spcBef>
              <a:spcAft>
                <a:spcPct val="0"/>
              </a:spcAft>
              <a:buChar char="•"/>
              <a:defRPr sz="2700" i="1">
                <a:solidFill>
                  <a:schemeClr val="tx1"/>
                </a:solidFill>
                <a:latin typeface="Times New Roman" pitchFamily="18" charset="0"/>
              </a:defRPr>
            </a:lvl7pPr>
            <a:lvl8pPr marL="3283268" indent="-218885" defTabSz="924179" eaLnBrk="0" fontAlgn="base" hangingPunct="0">
              <a:spcBef>
                <a:spcPct val="20000"/>
              </a:spcBef>
              <a:spcAft>
                <a:spcPct val="0"/>
              </a:spcAft>
              <a:buChar char="•"/>
              <a:defRPr sz="2700" i="1">
                <a:solidFill>
                  <a:schemeClr val="tx1"/>
                </a:solidFill>
                <a:latin typeface="Times New Roman" pitchFamily="18" charset="0"/>
              </a:defRPr>
            </a:lvl8pPr>
            <a:lvl9pPr marL="3721037" indent="-218885" defTabSz="924179" eaLnBrk="0" fontAlgn="base" hangingPunct="0">
              <a:spcBef>
                <a:spcPct val="20000"/>
              </a:spcBef>
              <a:spcAft>
                <a:spcPct val="0"/>
              </a:spcAft>
              <a:buChar char="•"/>
              <a:defRPr sz="2700" i="1">
                <a:solidFill>
                  <a:schemeClr val="tx1"/>
                </a:solidFill>
                <a:latin typeface="Times New Roman" pitchFamily="18" charset="0"/>
              </a:defRPr>
            </a:lvl9pPr>
          </a:lstStyle>
          <a:p>
            <a:pPr eaLnBrk="1" hangingPunct="1"/>
            <a:fld id="{1939AF77-130F-46BC-81CB-FBEA9FE6AC7D}" type="slidenum">
              <a:rPr lang="nb-NO" sz="1200" i="0">
                <a:latin typeface="Arial" charset="0"/>
              </a:rPr>
              <a:pPr eaLnBrk="1" hangingPunct="1"/>
              <a:t>7</a:t>
            </a:fld>
            <a:endParaRPr lang="nb-NO" sz="1200" i="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p>
        </p:txBody>
      </p:sp>
    </p:spTree>
    <p:extLst>
      <p:ext uri="{BB962C8B-B14F-4D97-AF65-F5344CB8AC3E}">
        <p14:creationId xmlns:p14="http://schemas.microsoft.com/office/powerpoint/2010/main" val="1159337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8</a:t>
            </a:fld>
            <a:endParaRPr lang="nb-NO"/>
          </a:p>
        </p:txBody>
      </p:sp>
    </p:spTree>
    <p:extLst>
      <p:ext uri="{BB962C8B-B14F-4D97-AF65-F5344CB8AC3E}">
        <p14:creationId xmlns:p14="http://schemas.microsoft.com/office/powerpoint/2010/main" val="141712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pPr>
              <a:defRPr/>
            </a:pPr>
            <a:fld id="{E024DC49-0C25-4DEA-88CD-B8D60C5FA850}" type="slidenum">
              <a:rPr lang="nb-NO" smtClean="0"/>
              <a:pPr>
                <a:defRPr/>
              </a:pPr>
              <a:t>10</a:t>
            </a:fld>
            <a:endParaRPr lang="nb-NO"/>
          </a:p>
        </p:txBody>
      </p:sp>
    </p:spTree>
    <p:extLst>
      <p:ext uri="{BB962C8B-B14F-4D97-AF65-F5344CB8AC3E}">
        <p14:creationId xmlns:p14="http://schemas.microsoft.com/office/powerpoint/2010/main" val="19919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0"/>
            <a:ext cx="858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805488"/>
            <a:ext cx="9890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68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D9F167FD-5BF0-41D6-912F-62C58C16394E}" type="slidenum">
              <a:rPr lang="nb-NO" sz="1400"/>
              <a:pPr>
                <a:defRPr/>
              </a:pPr>
              <a:t>‹#›</a:t>
            </a:fld>
            <a:endParaRPr lang="nb-NO" sz="1400"/>
          </a:p>
        </p:txBody>
      </p:sp>
    </p:spTree>
    <p:extLst>
      <p:ext uri="{BB962C8B-B14F-4D97-AF65-F5344CB8AC3E}">
        <p14:creationId xmlns:p14="http://schemas.microsoft.com/office/powerpoint/2010/main" val="351680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15888"/>
            <a:ext cx="2019300" cy="658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15888"/>
            <a:ext cx="5905500" cy="658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D8E22AF4-80CE-47E3-9237-0A279E915840}" type="slidenum">
              <a:rPr lang="nb-NO" sz="1400"/>
              <a:pPr>
                <a:defRPr/>
              </a:pPr>
              <a:t>‹#›</a:t>
            </a:fld>
            <a:endParaRPr lang="nb-NO" sz="1400"/>
          </a:p>
        </p:txBody>
      </p:sp>
    </p:spTree>
    <p:extLst>
      <p:ext uri="{BB962C8B-B14F-4D97-AF65-F5344CB8AC3E}">
        <p14:creationId xmlns:p14="http://schemas.microsoft.com/office/powerpoint/2010/main" val="4293714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Text Placeholder 2"/>
          <p:cNvSpPr>
            <a:spLocks noGrp="1"/>
          </p:cNvSpPr>
          <p:nvPr>
            <p:ph type="body" sz="half" idx="1"/>
          </p:nvPr>
        </p:nvSpPr>
        <p:spPr>
          <a:xfrm>
            <a:off x="1066800" y="1196975"/>
            <a:ext cx="3962400" cy="550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81600" y="1196975"/>
            <a:ext cx="3962400" cy="267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81600" y="4022725"/>
            <a:ext cx="3962400" cy="2674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BD92AC91-91B9-4CC0-A4CC-4E703A57DCE4}" type="slidenum">
              <a:rPr lang="nb-NO" sz="1400"/>
              <a:pPr>
                <a:defRPr/>
              </a:pPr>
              <a:t>‹#›</a:t>
            </a:fld>
            <a:endParaRPr lang="nb-NO" sz="1400"/>
          </a:p>
        </p:txBody>
      </p:sp>
    </p:spTree>
    <p:extLst>
      <p:ext uri="{BB962C8B-B14F-4D97-AF65-F5344CB8AC3E}">
        <p14:creationId xmlns:p14="http://schemas.microsoft.com/office/powerpoint/2010/main" val="395523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Table Placeholder 2"/>
          <p:cNvSpPr>
            <a:spLocks noGrp="1"/>
          </p:cNvSpPr>
          <p:nvPr>
            <p:ph type="tbl" idx="1"/>
          </p:nvPr>
        </p:nvSpPr>
        <p:spPr>
          <a:xfrm>
            <a:off x="1066800" y="1196975"/>
            <a:ext cx="8077200" cy="5500688"/>
          </a:xfrm>
        </p:spPr>
        <p:txBody>
          <a:bodyPr/>
          <a:lstStyle/>
          <a:p>
            <a:pPr lvl="0"/>
            <a:endParaRPr lang="en-US" noProof="0"/>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707CA012-CAA1-49B0-B41E-8295EDBE1B9B}" type="slidenum">
              <a:rPr lang="nb-NO" sz="1400"/>
              <a:pPr>
                <a:defRPr/>
              </a:pPr>
              <a:t>‹#›</a:t>
            </a:fld>
            <a:endParaRPr lang="nb-NO" sz="1400"/>
          </a:p>
        </p:txBody>
      </p:sp>
    </p:spTree>
    <p:extLst>
      <p:ext uri="{BB962C8B-B14F-4D97-AF65-F5344CB8AC3E}">
        <p14:creationId xmlns:p14="http://schemas.microsoft.com/office/powerpoint/2010/main" val="419248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Chart Placeholder 2"/>
          <p:cNvSpPr>
            <a:spLocks noGrp="1"/>
          </p:cNvSpPr>
          <p:nvPr>
            <p:ph type="chart" idx="1"/>
          </p:nvPr>
        </p:nvSpPr>
        <p:spPr>
          <a:xfrm>
            <a:off x="1066800" y="1196975"/>
            <a:ext cx="8077200" cy="5500688"/>
          </a:xfrm>
        </p:spPr>
        <p:txBody>
          <a:bodyPr/>
          <a:lstStyle/>
          <a:p>
            <a:pPr lvl="0"/>
            <a:endParaRPr lang="en-US" noProof="0"/>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8555FF8E-105E-468E-87E3-0CB138185D32}" type="slidenum">
              <a:rPr lang="nb-NO" sz="1400"/>
              <a:pPr>
                <a:defRPr/>
              </a:pPr>
              <a:t>‹#›</a:t>
            </a:fld>
            <a:endParaRPr lang="nb-NO" sz="1400"/>
          </a:p>
        </p:txBody>
      </p:sp>
    </p:spTree>
    <p:extLst>
      <p:ext uri="{BB962C8B-B14F-4D97-AF65-F5344CB8AC3E}">
        <p14:creationId xmlns:p14="http://schemas.microsoft.com/office/powerpoint/2010/main" val="33542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115888"/>
            <a:ext cx="8077200" cy="863600"/>
          </a:xfrm>
        </p:spPr>
        <p:txBody>
          <a:bodyPr/>
          <a:lstStyle/>
          <a:p>
            <a:r>
              <a:rPr lang="en-US"/>
              <a:t>Click to edit Master title style</a:t>
            </a:r>
          </a:p>
        </p:txBody>
      </p:sp>
      <p:sp>
        <p:nvSpPr>
          <p:cNvPr id="3" name="Chart Placeholder 2"/>
          <p:cNvSpPr>
            <a:spLocks noGrp="1"/>
          </p:cNvSpPr>
          <p:nvPr>
            <p:ph type="chart" sz="half" idx="1"/>
          </p:nvPr>
        </p:nvSpPr>
        <p:spPr>
          <a:xfrm>
            <a:off x="1066800" y="1196975"/>
            <a:ext cx="3962400" cy="5500688"/>
          </a:xfrm>
        </p:spPr>
        <p:txBody>
          <a:bodyPr/>
          <a:lstStyle/>
          <a:p>
            <a:pPr lvl="0"/>
            <a:endParaRPr lang="en-US" noProof="0"/>
          </a:p>
        </p:txBody>
      </p:sp>
      <p:sp>
        <p:nvSpPr>
          <p:cNvPr id="4" name="Text Placeholder 3"/>
          <p:cNvSpPr>
            <a:spLocks noGrp="1"/>
          </p:cNvSpPr>
          <p:nvPr>
            <p:ph type="body" sz="half" idx="2"/>
          </p:nvPr>
        </p:nvSpPr>
        <p:spPr>
          <a:xfrm>
            <a:off x="5181600" y="1196975"/>
            <a:ext cx="3962400" cy="5500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394EE6AC-D6C9-4759-AF8B-0DD04BFB80E7}" type="slidenum">
              <a:rPr lang="nb-NO" sz="1400"/>
              <a:pPr>
                <a:defRPr/>
              </a:pPr>
              <a:t>‹#›</a:t>
            </a:fld>
            <a:endParaRPr lang="nb-NO" sz="1400"/>
          </a:p>
        </p:txBody>
      </p:sp>
    </p:spTree>
    <p:extLst>
      <p:ext uri="{BB962C8B-B14F-4D97-AF65-F5344CB8AC3E}">
        <p14:creationId xmlns:p14="http://schemas.microsoft.com/office/powerpoint/2010/main" val="6308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1AD54328-D087-40A2-A6E4-44B2C0486F6B}" type="slidenum">
              <a:rPr lang="nb-NO" sz="1400"/>
              <a:pPr>
                <a:defRPr/>
              </a:pPr>
              <a:t>‹#›</a:t>
            </a:fld>
            <a:endParaRPr lang="nb-NO" sz="1400"/>
          </a:p>
        </p:txBody>
      </p:sp>
    </p:spTree>
    <p:extLst>
      <p:ext uri="{BB962C8B-B14F-4D97-AF65-F5344CB8AC3E}">
        <p14:creationId xmlns:p14="http://schemas.microsoft.com/office/powerpoint/2010/main" val="309738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BFC0A084-679E-4AE8-A28E-8F131A8591DE}" type="slidenum">
              <a:rPr lang="nb-NO" sz="1400"/>
              <a:pPr>
                <a:defRPr/>
              </a:pPr>
              <a:t>‹#›</a:t>
            </a:fld>
            <a:endParaRPr lang="nb-NO" sz="1400"/>
          </a:p>
        </p:txBody>
      </p:sp>
    </p:spTree>
    <p:extLst>
      <p:ext uri="{BB962C8B-B14F-4D97-AF65-F5344CB8AC3E}">
        <p14:creationId xmlns:p14="http://schemas.microsoft.com/office/powerpoint/2010/main" val="257957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196975"/>
            <a:ext cx="3962400"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196975"/>
            <a:ext cx="3962400"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6AF769D5-315B-4345-9BEE-CA920CD7C336}" type="slidenum">
              <a:rPr lang="nb-NO" sz="1400"/>
              <a:pPr>
                <a:defRPr/>
              </a:pPr>
              <a:t>‹#›</a:t>
            </a:fld>
            <a:endParaRPr lang="nb-NO" sz="1400"/>
          </a:p>
        </p:txBody>
      </p:sp>
    </p:spTree>
    <p:extLst>
      <p:ext uri="{BB962C8B-B14F-4D97-AF65-F5344CB8AC3E}">
        <p14:creationId xmlns:p14="http://schemas.microsoft.com/office/powerpoint/2010/main" val="82675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34E8E935-7BD1-42F9-8D13-16D7C23A50F0}" type="slidenum">
              <a:rPr lang="nb-NO" sz="1400"/>
              <a:pPr>
                <a:defRPr/>
              </a:pPr>
              <a:t>‹#›</a:t>
            </a:fld>
            <a:endParaRPr lang="nb-NO" sz="1400"/>
          </a:p>
        </p:txBody>
      </p:sp>
    </p:spTree>
    <p:extLst>
      <p:ext uri="{BB962C8B-B14F-4D97-AF65-F5344CB8AC3E}">
        <p14:creationId xmlns:p14="http://schemas.microsoft.com/office/powerpoint/2010/main" val="92861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C51CC5E4-DC30-4A22-8F78-5594389A0120}" type="slidenum">
              <a:rPr lang="nb-NO" sz="1400"/>
              <a:pPr>
                <a:defRPr/>
              </a:pPr>
              <a:t>‹#›</a:t>
            </a:fld>
            <a:endParaRPr lang="nb-NO" sz="1400"/>
          </a:p>
        </p:txBody>
      </p:sp>
    </p:spTree>
    <p:extLst>
      <p:ext uri="{BB962C8B-B14F-4D97-AF65-F5344CB8AC3E}">
        <p14:creationId xmlns:p14="http://schemas.microsoft.com/office/powerpoint/2010/main" val="417943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14022A6E-C93A-4CF0-8769-222158FE805D}" type="slidenum">
              <a:rPr lang="nb-NO" sz="1400"/>
              <a:pPr>
                <a:defRPr/>
              </a:pPr>
              <a:t>‹#›</a:t>
            </a:fld>
            <a:endParaRPr lang="nb-NO" sz="1400"/>
          </a:p>
        </p:txBody>
      </p:sp>
    </p:spTree>
    <p:extLst>
      <p:ext uri="{BB962C8B-B14F-4D97-AF65-F5344CB8AC3E}">
        <p14:creationId xmlns:p14="http://schemas.microsoft.com/office/powerpoint/2010/main" val="7279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563D1095-F1D4-421C-A19B-9FA24D0D5F91}" type="slidenum">
              <a:rPr lang="nb-NO" sz="1400"/>
              <a:pPr>
                <a:defRPr/>
              </a:pPr>
              <a:t>‹#›</a:t>
            </a:fld>
            <a:endParaRPr lang="nb-NO" sz="1400"/>
          </a:p>
        </p:txBody>
      </p:sp>
    </p:spTree>
    <p:extLst>
      <p:ext uri="{BB962C8B-B14F-4D97-AF65-F5344CB8AC3E}">
        <p14:creationId xmlns:p14="http://schemas.microsoft.com/office/powerpoint/2010/main" val="350843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r>
              <a:rPr lang="nb-NO"/>
              <a:t> 4</a:t>
            </a:r>
            <a:r>
              <a:rPr lang="nb-NO" sz="1400"/>
              <a:t>-</a:t>
            </a:r>
            <a:fld id="{A23DBA4C-D816-414F-A807-5D19EF221A13}" type="slidenum">
              <a:rPr lang="nb-NO" sz="1400"/>
              <a:pPr>
                <a:defRPr/>
              </a:pPr>
              <a:t>‹#›</a:t>
            </a:fld>
            <a:endParaRPr lang="nb-NO" sz="1400"/>
          </a:p>
        </p:txBody>
      </p:sp>
    </p:spTree>
    <p:extLst>
      <p:ext uri="{BB962C8B-B14F-4D97-AF65-F5344CB8AC3E}">
        <p14:creationId xmlns:p14="http://schemas.microsoft.com/office/powerpoint/2010/main" val="364646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1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1"/>
          <p:cNvSpPr>
            <a:spLocks noGrp="1" noChangeArrowheads="1"/>
          </p:cNvSpPr>
          <p:nvPr>
            <p:ph type="body" idx="1"/>
          </p:nvPr>
        </p:nvSpPr>
        <p:spPr bwMode="auto">
          <a:xfrm>
            <a:off x="1066800" y="1196975"/>
            <a:ext cx="80772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p:txBody>
      </p:sp>
      <p:sp>
        <p:nvSpPr>
          <p:cNvPr id="31748" name="Rectangle 22"/>
          <p:cNvSpPr>
            <a:spLocks noGrp="1" noChangeArrowheads="1"/>
          </p:cNvSpPr>
          <p:nvPr>
            <p:ph type="title"/>
          </p:nvPr>
        </p:nvSpPr>
        <p:spPr bwMode="auto">
          <a:xfrm>
            <a:off x="1066800" y="115888"/>
            <a:ext cx="8077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nb-NO"/>
              <a:t>Klikk for å redigere overskriften</a:t>
            </a:r>
          </a:p>
        </p:txBody>
      </p:sp>
      <p:sp>
        <p:nvSpPr>
          <p:cNvPr id="160792" name="Rectangle 24"/>
          <p:cNvSpPr>
            <a:spLocks noChangeArrowheads="1"/>
          </p:cNvSpPr>
          <p:nvPr userDrawn="1"/>
        </p:nvSpPr>
        <p:spPr bwMode="gray">
          <a:xfrm>
            <a:off x="917575" y="981075"/>
            <a:ext cx="8226425" cy="31750"/>
          </a:xfrm>
          <a:prstGeom prst="rect">
            <a:avLst/>
          </a:prstGeom>
          <a:gradFill rotWithShape="0">
            <a:gsLst>
              <a:gs pos="0">
                <a:srgbClr val="0066FF"/>
              </a:gs>
              <a:gs pos="100000">
                <a:schemeClr val="bg1"/>
              </a:gs>
            </a:gsLst>
            <a:lin ang="0" scaled="1"/>
          </a:gradFill>
          <a:ln w="9525">
            <a:noFill/>
            <a:miter lim="800000"/>
            <a:headEnd/>
            <a:tailEnd/>
          </a:ln>
          <a:effectLst/>
        </p:spPr>
        <p:txBody>
          <a:bodyPr wrap="none" anchor="ctr"/>
          <a:lstStyle/>
          <a:p>
            <a:pPr algn="ctr">
              <a:spcBef>
                <a:spcPct val="0"/>
              </a:spcBef>
              <a:buFontTx/>
              <a:buNone/>
              <a:defRPr/>
            </a:pPr>
            <a:endParaRPr kumimoji="1" lang="nb-NO" sz="2400" i="0">
              <a:latin typeface="Tahoma" pitchFamily="34" charset="0"/>
            </a:endParaRPr>
          </a:p>
        </p:txBody>
      </p:sp>
      <p:sp>
        <p:nvSpPr>
          <p:cNvPr id="160797" name="Rectangle 29"/>
          <p:cNvSpPr>
            <a:spLocks noGrp="1" noChangeArrowheads="1"/>
          </p:cNvSpPr>
          <p:nvPr>
            <p:ph type="sldNum" sz="quarter" idx="4"/>
          </p:nvPr>
        </p:nvSpPr>
        <p:spPr bwMode="auto">
          <a:xfrm>
            <a:off x="8128000" y="6534150"/>
            <a:ext cx="836613" cy="269875"/>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ctr">
              <a:spcBef>
                <a:spcPct val="0"/>
              </a:spcBef>
              <a:buFontTx/>
              <a:buNone/>
              <a:defRPr sz="1600" i="0"/>
            </a:lvl1pPr>
          </a:lstStyle>
          <a:p>
            <a:pPr>
              <a:defRPr/>
            </a:pPr>
            <a:r>
              <a:rPr lang="nb-NO"/>
              <a:t> 4</a:t>
            </a:r>
            <a:r>
              <a:rPr lang="nb-NO" sz="1400"/>
              <a:t>-</a:t>
            </a:r>
            <a:fld id="{B3540A02-E91E-4E21-BBEE-3D0A67C0310F}" type="slidenum">
              <a:rPr lang="nb-NO" sz="1400"/>
              <a:pPr>
                <a:defRPr/>
              </a:pPr>
              <a:t>‹#›</a:t>
            </a:fld>
            <a:endParaRPr lang="nb-NO" sz="1400"/>
          </a:p>
        </p:txBody>
      </p:sp>
    </p:spTree>
  </p:cSld>
  <p:clrMap bg1="lt1" tx1="dk1" bg2="lt2" tx2="dk2" accent1="accent1" accent2="accent2" accent3="accent3" accent4="accent4" accent5="accent5" accent6="accent6" hlink="hlink" folHlink="folHlink"/>
  <p:sldLayoutIdLst>
    <p:sldLayoutId id="2147483708"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rtl="0" eaLnBrk="0" fontAlgn="base" hangingPunct="0">
        <a:spcBef>
          <a:spcPct val="0"/>
        </a:spcBef>
        <a:spcAft>
          <a:spcPct val="0"/>
        </a:spcAft>
        <a:defRPr sz="3200" b="1">
          <a:solidFill>
            <a:srgbClr val="F4380C"/>
          </a:solidFill>
          <a:latin typeface="+mj-lt"/>
          <a:ea typeface="+mj-ea"/>
          <a:cs typeface="+mj-cs"/>
        </a:defRPr>
      </a:lvl1pPr>
      <a:lvl2pPr algn="l" rtl="0" eaLnBrk="0" fontAlgn="base" hangingPunct="0">
        <a:spcBef>
          <a:spcPct val="0"/>
        </a:spcBef>
        <a:spcAft>
          <a:spcPct val="0"/>
        </a:spcAft>
        <a:defRPr sz="3200" b="1">
          <a:solidFill>
            <a:srgbClr val="F4380C"/>
          </a:solidFill>
          <a:latin typeface="Comic Sans MS" pitchFamily="66" charset="0"/>
        </a:defRPr>
      </a:lvl2pPr>
      <a:lvl3pPr algn="l" rtl="0" eaLnBrk="0" fontAlgn="base" hangingPunct="0">
        <a:spcBef>
          <a:spcPct val="0"/>
        </a:spcBef>
        <a:spcAft>
          <a:spcPct val="0"/>
        </a:spcAft>
        <a:defRPr sz="3200" b="1">
          <a:solidFill>
            <a:srgbClr val="F4380C"/>
          </a:solidFill>
          <a:latin typeface="Comic Sans MS" pitchFamily="66" charset="0"/>
        </a:defRPr>
      </a:lvl3pPr>
      <a:lvl4pPr algn="l" rtl="0" eaLnBrk="0" fontAlgn="base" hangingPunct="0">
        <a:spcBef>
          <a:spcPct val="0"/>
        </a:spcBef>
        <a:spcAft>
          <a:spcPct val="0"/>
        </a:spcAft>
        <a:defRPr sz="3200" b="1">
          <a:solidFill>
            <a:srgbClr val="F4380C"/>
          </a:solidFill>
          <a:latin typeface="Comic Sans MS" pitchFamily="66" charset="0"/>
        </a:defRPr>
      </a:lvl4pPr>
      <a:lvl5pPr algn="l" rtl="0" eaLnBrk="0" fontAlgn="base" hangingPunct="0">
        <a:spcBef>
          <a:spcPct val="0"/>
        </a:spcBef>
        <a:spcAft>
          <a:spcPct val="0"/>
        </a:spcAft>
        <a:defRPr sz="3200" b="1">
          <a:solidFill>
            <a:srgbClr val="F4380C"/>
          </a:solidFill>
          <a:latin typeface="Comic Sans MS" pitchFamily="66" charset="0"/>
        </a:defRPr>
      </a:lvl5pPr>
      <a:lvl6pPr marL="457200" algn="l" rtl="0" fontAlgn="base">
        <a:spcBef>
          <a:spcPct val="0"/>
        </a:spcBef>
        <a:spcAft>
          <a:spcPct val="0"/>
        </a:spcAft>
        <a:defRPr sz="3200" b="1">
          <a:solidFill>
            <a:srgbClr val="F4380C"/>
          </a:solidFill>
          <a:latin typeface="Comic Sans MS" pitchFamily="66" charset="0"/>
        </a:defRPr>
      </a:lvl6pPr>
      <a:lvl7pPr marL="914400" algn="l" rtl="0" fontAlgn="base">
        <a:spcBef>
          <a:spcPct val="0"/>
        </a:spcBef>
        <a:spcAft>
          <a:spcPct val="0"/>
        </a:spcAft>
        <a:defRPr sz="3200" b="1">
          <a:solidFill>
            <a:srgbClr val="F4380C"/>
          </a:solidFill>
          <a:latin typeface="Comic Sans MS" pitchFamily="66" charset="0"/>
        </a:defRPr>
      </a:lvl7pPr>
      <a:lvl8pPr marL="1371600" algn="l" rtl="0" fontAlgn="base">
        <a:spcBef>
          <a:spcPct val="0"/>
        </a:spcBef>
        <a:spcAft>
          <a:spcPct val="0"/>
        </a:spcAft>
        <a:defRPr sz="3200" b="1">
          <a:solidFill>
            <a:srgbClr val="F4380C"/>
          </a:solidFill>
          <a:latin typeface="Comic Sans MS" pitchFamily="66" charset="0"/>
        </a:defRPr>
      </a:lvl8pPr>
      <a:lvl9pPr marL="1828800" algn="l" rtl="0" fontAlgn="base">
        <a:spcBef>
          <a:spcPct val="0"/>
        </a:spcBef>
        <a:spcAft>
          <a:spcPct val="0"/>
        </a:spcAft>
        <a:defRPr sz="3200" b="1">
          <a:solidFill>
            <a:srgbClr val="F4380C"/>
          </a:solidFill>
          <a:latin typeface="Comic Sans MS" pitchFamily="66" charset="0"/>
        </a:defRPr>
      </a:lvl9pPr>
    </p:titleStyle>
    <p:bodyStyle>
      <a:lvl1pPr marL="342900" indent="-342900" algn="l" rtl="0" eaLnBrk="0" fontAlgn="base" hangingPunct="0">
        <a:spcBef>
          <a:spcPct val="20000"/>
        </a:spcBef>
        <a:spcAft>
          <a:spcPct val="0"/>
        </a:spcAft>
        <a:buClr>
          <a:srgbClr val="F4380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4380C"/>
        </a:buClr>
        <a:buFont typeface="Times" pitchFamily="18" charset="0"/>
        <a:buChar char="–"/>
        <a:defRPr sz="2400">
          <a:solidFill>
            <a:schemeClr val="tx1"/>
          </a:solidFill>
          <a:latin typeface="+mn-lt"/>
        </a:defRPr>
      </a:lvl2pPr>
      <a:lvl3pPr marL="1143000" indent="-228600" algn="l" rtl="0" eaLnBrk="0" fontAlgn="base" hangingPunct="0">
        <a:spcBef>
          <a:spcPct val="20000"/>
        </a:spcBef>
        <a:spcAft>
          <a:spcPct val="0"/>
        </a:spcAft>
        <a:buClr>
          <a:srgbClr val="FF00FF"/>
        </a:buClr>
        <a:buChar char="•"/>
        <a:defRPr sz="2000">
          <a:solidFill>
            <a:schemeClr val="tx1"/>
          </a:solidFill>
          <a:latin typeface="+mn-lt"/>
        </a:defRPr>
      </a:lvl3pPr>
      <a:lvl4pPr marL="1600200" indent="-228600" algn="l" rtl="0" eaLnBrk="0" fontAlgn="base" hangingPunct="0">
        <a:spcBef>
          <a:spcPct val="20000"/>
        </a:spcBef>
        <a:spcAft>
          <a:spcPct val="0"/>
        </a:spcAft>
        <a:buFont typeface="Symbol" pitchFamily="18"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4.xml"/><Relationship Id="rId6" Type="http://schemas.openxmlformats.org/officeDocument/2006/relationships/oleObject" Target="../embeddings/oleObject9.bin"/><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3.xlsx"/><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7.bin"/><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nb-NO" dirty="0">
                <a:latin typeface="Calibri" panose="020F0502020204030204" pitchFamily="34" charset="0"/>
              </a:rPr>
              <a:t>Kapittel 4: Nåverdi og internrente</a:t>
            </a:r>
          </a:p>
        </p:txBody>
      </p:sp>
      <p:sp>
        <p:nvSpPr>
          <p:cNvPr id="453635" name="Rectangle 3"/>
          <p:cNvSpPr>
            <a:spLocks noGrp="1" noChangeArrowheads="1"/>
          </p:cNvSpPr>
          <p:nvPr>
            <p:ph type="body" idx="1"/>
          </p:nvPr>
        </p:nvSpPr>
        <p:spPr/>
        <p:txBody>
          <a:bodyPr/>
          <a:lstStyle/>
          <a:p>
            <a:pPr eaLnBrk="1" hangingPunct="1"/>
            <a:r>
              <a:rPr lang="nb-NO" dirty="0">
                <a:latin typeface="Calibri" panose="020F0502020204030204" pitchFamily="34" charset="0"/>
              </a:rPr>
              <a:t>Hovedmomenter i kapitlet:</a:t>
            </a:r>
          </a:p>
          <a:p>
            <a:pPr lvl="1" eaLnBrk="1" hangingPunct="1"/>
            <a:r>
              <a:rPr lang="nb-NO" dirty="0">
                <a:latin typeface="Calibri" panose="020F0502020204030204" pitchFamily="34" charset="0"/>
              </a:rPr>
              <a:t>Beregning av nåverdi (NNV)</a:t>
            </a:r>
          </a:p>
          <a:p>
            <a:pPr lvl="1" eaLnBrk="1" hangingPunct="1"/>
            <a:r>
              <a:rPr lang="nb-NO" dirty="0">
                <a:latin typeface="Calibri" panose="020F0502020204030204" pitchFamily="34" charset="0"/>
              </a:rPr>
              <a:t>Økonomisk tolkning av nåverdi</a:t>
            </a:r>
          </a:p>
          <a:p>
            <a:pPr lvl="1" eaLnBrk="1" hangingPunct="1"/>
            <a:r>
              <a:rPr lang="nb-NO" dirty="0">
                <a:latin typeface="Calibri" panose="020F0502020204030204" pitchFamily="34" charset="0"/>
              </a:rPr>
              <a:t>Annuitetsmetoden</a:t>
            </a:r>
          </a:p>
          <a:p>
            <a:pPr lvl="1" eaLnBrk="1" hangingPunct="1"/>
            <a:r>
              <a:rPr lang="nb-NO" dirty="0">
                <a:latin typeface="Calibri" panose="020F0502020204030204" pitchFamily="34" charset="0"/>
              </a:rPr>
              <a:t>Beregning av internrente (IR)</a:t>
            </a:r>
          </a:p>
          <a:p>
            <a:pPr lvl="1" eaLnBrk="1" hangingPunct="1"/>
            <a:r>
              <a:rPr lang="nb-NO" dirty="0">
                <a:latin typeface="Calibri" panose="020F0502020204030204" pitchFamily="34" charset="0"/>
              </a:rPr>
              <a:t>Problemer med internrentemetoden</a:t>
            </a:r>
          </a:p>
          <a:p>
            <a:pPr lvl="1" eaLnBrk="1" hangingPunct="1"/>
            <a:r>
              <a:rPr lang="nb-NO" dirty="0">
                <a:latin typeface="Calibri" panose="020F0502020204030204" pitchFamily="34" charset="0"/>
              </a:rPr>
              <a:t>Sammenligning av NNV og IR</a:t>
            </a:r>
          </a:p>
          <a:p>
            <a:pPr lvl="1" eaLnBrk="1" hangingPunct="1"/>
            <a:r>
              <a:rPr lang="nb-NO" dirty="0">
                <a:latin typeface="Calibri" panose="020F0502020204030204" pitchFamily="34" charset="0"/>
              </a:rPr>
              <a:t>Økonomisk levetid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Effect transition="in" filter="wipe(left)">
                                      <p:cBhvr>
                                        <p:cTn id="7" dur="500"/>
                                        <p:tgtEl>
                                          <p:spTgt spid="453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3635">
                                            <p:txEl>
                                              <p:pRg st="1" end="1"/>
                                            </p:txEl>
                                          </p:spTgt>
                                        </p:tgtEl>
                                        <p:attrNameLst>
                                          <p:attrName>style.visibility</p:attrName>
                                        </p:attrNameLst>
                                      </p:cBhvr>
                                      <p:to>
                                        <p:strVal val="visible"/>
                                      </p:to>
                                    </p:set>
                                    <p:animEffect transition="in" filter="wipe(left)">
                                      <p:cBhvr>
                                        <p:cTn id="12" dur="500"/>
                                        <p:tgtEl>
                                          <p:spTgt spid="453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3635">
                                            <p:txEl>
                                              <p:pRg st="2" end="2"/>
                                            </p:txEl>
                                          </p:spTgt>
                                        </p:tgtEl>
                                        <p:attrNameLst>
                                          <p:attrName>style.visibility</p:attrName>
                                        </p:attrNameLst>
                                      </p:cBhvr>
                                      <p:to>
                                        <p:strVal val="visible"/>
                                      </p:to>
                                    </p:set>
                                    <p:animEffect transition="in" filter="wipe(left)">
                                      <p:cBhvr>
                                        <p:cTn id="17" dur="500"/>
                                        <p:tgtEl>
                                          <p:spTgt spid="453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3635">
                                            <p:txEl>
                                              <p:pRg st="3" end="3"/>
                                            </p:txEl>
                                          </p:spTgt>
                                        </p:tgtEl>
                                        <p:attrNameLst>
                                          <p:attrName>style.visibility</p:attrName>
                                        </p:attrNameLst>
                                      </p:cBhvr>
                                      <p:to>
                                        <p:strVal val="visible"/>
                                      </p:to>
                                    </p:set>
                                    <p:animEffect transition="in" filter="wipe(left)">
                                      <p:cBhvr>
                                        <p:cTn id="22" dur="500"/>
                                        <p:tgtEl>
                                          <p:spTgt spid="4536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3635">
                                            <p:txEl>
                                              <p:pRg st="4" end="4"/>
                                            </p:txEl>
                                          </p:spTgt>
                                        </p:tgtEl>
                                        <p:attrNameLst>
                                          <p:attrName>style.visibility</p:attrName>
                                        </p:attrNameLst>
                                      </p:cBhvr>
                                      <p:to>
                                        <p:strVal val="visible"/>
                                      </p:to>
                                    </p:set>
                                    <p:animEffect transition="in" filter="wipe(left)">
                                      <p:cBhvr>
                                        <p:cTn id="27" dur="500"/>
                                        <p:tgtEl>
                                          <p:spTgt spid="4536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3635">
                                            <p:txEl>
                                              <p:pRg st="5" end="5"/>
                                            </p:txEl>
                                          </p:spTgt>
                                        </p:tgtEl>
                                        <p:attrNameLst>
                                          <p:attrName>style.visibility</p:attrName>
                                        </p:attrNameLst>
                                      </p:cBhvr>
                                      <p:to>
                                        <p:strVal val="visible"/>
                                      </p:to>
                                    </p:set>
                                    <p:animEffect transition="in" filter="wipe(left)">
                                      <p:cBhvr>
                                        <p:cTn id="32" dur="500"/>
                                        <p:tgtEl>
                                          <p:spTgt spid="4536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3635">
                                            <p:txEl>
                                              <p:pRg st="6" end="6"/>
                                            </p:txEl>
                                          </p:spTgt>
                                        </p:tgtEl>
                                        <p:attrNameLst>
                                          <p:attrName>style.visibility</p:attrName>
                                        </p:attrNameLst>
                                      </p:cBhvr>
                                      <p:to>
                                        <p:strVal val="visible"/>
                                      </p:to>
                                    </p:set>
                                    <p:animEffect transition="in" filter="wipe(left)">
                                      <p:cBhvr>
                                        <p:cTn id="37" dur="500"/>
                                        <p:tgtEl>
                                          <p:spTgt spid="4536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3635">
                                            <p:txEl>
                                              <p:pRg st="7" end="7"/>
                                            </p:txEl>
                                          </p:spTgt>
                                        </p:tgtEl>
                                        <p:attrNameLst>
                                          <p:attrName>style.visibility</p:attrName>
                                        </p:attrNameLst>
                                      </p:cBhvr>
                                      <p:to>
                                        <p:strVal val="visible"/>
                                      </p:to>
                                    </p:set>
                                    <p:animEffect transition="in" filter="wipe(left)">
                                      <p:cBhvr>
                                        <p:cTn id="42" dur="500"/>
                                        <p:tgtEl>
                                          <p:spTgt spid="453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Nåverdibegrepet</a:t>
            </a:r>
          </a:p>
        </p:txBody>
      </p:sp>
      <p:sp>
        <p:nvSpPr>
          <p:cNvPr id="3076" name="Rectangle 3"/>
          <p:cNvSpPr>
            <a:spLocks noGrp="1" noChangeArrowheads="1"/>
          </p:cNvSpPr>
          <p:nvPr>
            <p:ph type="body" idx="1"/>
          </p:nvPr>
        </p:nvSpPr>
        <p:spPr/>
        <p:txBody>
          <a:bodyPr/>
          <a:lstStyle/>
          <a:p>
            <a:pPr eaLnBrk="1" hangingPunct="1"/>
            <a:r>
              <a:rPr lang="nb-NO" dirty="0">
                <a:latin typeface="Calibri" panose="020F0502020204030204" pitchFamily="34" charset="0"/>
              </a:rPr>
              <a:t>NNV viser </a:t>
            </a:r>
            <a:r>
              <a:rPr lang="nb-NO" dirty="0" err="1">
                <a:solidFill>
                  <a:srgbClr val="FF0000"/>
                </a:solidFill>
                <a:latin typeface="Calibri" panose="020F0502020204030204" pitchFamily="34" charset="0"/>
              </a:rPr>
              <a:t>formuestilveksten</a:t>
            </a:r>
            <a:r>
              <a:rPr lang="nb-NO" dirty="0">
                <a:latin typeface="Calibri" panose="020F0502020204030204" pitchFamily="34" charset="0"/>
              </a:rPr>
              <a:t> dersom et prosjekt gjennomføres. </a:t>
            </a:r>
          </a:p>
          <a:p>
            <a:pPr eaLnBrk="1" hangingPunct="1"/>
            <a:r>
              <a:rPr lang="nb-NO" dirty="0">
                <a:latin typeface="Calibri" panose="020F0502020204030204" pitchFamily="34" charset="0"/>
              </a:rPr>
              <a:t>I eksemplet er NNV 1 338 843. Avkastningskravet er 10 %. Dette er oppnådd, og i tillegg oppnås </a:t>
            </a:r>
            <a:br>
              <a:rPr lang="nb-NO" dirty="0">
                <a:latin typeface="Calibri" panose="020F0502020204030204" pitchFamily="34" charset="0"/>
              </a:rPr>
            </a:br>
            <a:r>
              <a:rPr lang="nb-NO" dirty="0">
                <a:latin typeface="Calibri" panose="020F0502020204030204" pitchFamily="34" charset="0"/>
              </a:rPr>
              <a:t>1 338 943 i dagens pengeverdi</a:t>
            </a:r>
          </a:p>
          <a:p>
            <a:pPr eaLnBrk="1" hangingPunct="1"/>
            <a:r>
              <a:rPr lang="nb-NO" dirty="0">
                <a:latin typeface="Calibri" panose="020F0502020204030204" pitchFamily="34" charset="0"/>
              </a:rPr>
              <a:t>Det kan vises at man kunne tatt opp et lån på </a:t>
            </a:r>
            <a:br>
              <a:rPr lang="nb-NO" dirty="0">
                <a:latin typeface="Calibri" panose="020F0502020204030204" pitchFamily="34" charset="0"/>
              </a:rPr>
            </a:br>
            <a:r>
              <a:rPr lang="nb-NO" dirty="0">
                <a:latin typeface="Calibri" panose="020F0502020204030204" pitchFamily="34" charset="0"/>
              </a:rPr>
              <a:t>10 000 000 (investeringsutgiften) pluss 1 338 843, dvs. totalt 11 338 843. Lånerente er 10 %.</a:t>
            </a:r>
          </a:p>
          <a:p>
            <a:pPr eaLnBrk="1" hangingPunct="1"/>
            <a:r>
              <a:rPr lang="nb-NO" dirty="0">
                <a:latin typeface="Calibri" panose="020F0502020204030204" pitchFamily="34" charset="0"/>
              </a:rPr>
              <a:t>10 000 000 plasseres i prosjektet, 1 338 843 beholder man selv - gevinst</a:t>
            </a:r>
          </a:p>
          <a:p>
            <a:pPr eaLnBrk="1" hangingPunct="1"/>
            <a:r>
              <a:rPr lang="nb-NO" dirty="0">
                <a:latin typeface="Calibri" panose="020F0502020204030204" pitchFamily="34" charset="0"/>
              </a:rPr>
              <a:t>Prosjektets kontantstrøm kan nedbetale hele lånet  </a:t>
            </a:r>
            <a:br>
              <a:rPr lang="nb-NO" dirty="0">
                <a:latin typeface="Calibri" panose="020F0502020204030204" pitchFamily="34" charset="0"/>
              </a:rPr>
            </a:br>
            <a:br>
              <a:rPr lang="nb-NO" dirty="0"/>
            </a:br>
            <a:endParaRPr lang="nb-NO" dirty="0"/>
          </a:p>
        </p:txBody>
      </p:sp>
      <p:sp>
        <p:nvSpPr>
          <p:cNvPr id="307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av egenkapitalen</a:t>
            </a:r>
          </a:p>
        </p:txBody>
      </p:sp>
      <p:sp>
        <p:nvSpPr>
          <p:cNvPr id="380931" name="Rectangle 3"/>
          <p:cNvSpPr>
            <a:spLocks noGrp="1" noChangeArrowheads="1"/>
          </p:cNvSpPr>
          <p:nvPr>
            <p:ph type="body" idx="1"/>
          </p:nvPr>
        </p:nvSpPr>
        <p:spPr/>
        <p:txBody>
          <a:bodyPr/>
          <a:lstStyle/>
          <a:p>
            <a:pPr eaLnBrk="1" hangingPunct="1"/>
            <a:r>
              <a:rPr lang="nb-NO" sz="2500" dirty="0">
                <a:latin typeface="Calibri" panose="020F0502020204030204" pitchFamily="34" charset="0"/>
              </a:rPr>
              <a:t>Vi kan også beregne NNV av kontantstrømmen til egenkapitalen og bruke egenkapitalens avkastningskrav på 14 %</a:t>
            </a:r>
          </a:p>
          <a:p>
            <a:pPr eaLnBrk="1" hangingPunct="1"/>
            <a:r>
              <a:rPr lang="nb-NO" sz="2500" dirty="0">
                <a:latin typeface="Calibri" panose="020F0502020204030204" pitchFamily="34" charset="0"/>
              </a:rPr>
              <a:t>For å få konsistente verdier, må egenkapitalandelen i dette prosjektet hele tiden utgjøre 50 % av prosjektets </a:t>
            </a:r>
            <a:r>
              <a:rPr lang="nb-NO" sz="2500" dirty="0">
                <a:solidFill>
                  <a:srgbClr val="FF0000"/>
                </a:solidFill>
                <a:latin typeface="Calibri" panose="020F0502020204030204" pitchFamily="34" charset="0"/>
              </a:rPr>
              <a:t>markedsverdi</a:t>
            </a:r>
            <a:r>
              <a:rPr lang="nb-NO" sz="2500" dirty="0">
                <a:latin typeface="Calibri" panose="020F0502020204030204" pitchFamily="34" charset="0"/>
              </a:rPr>
              <a:t>, og det er litt arbeidskrevende å tilpasse et lån slik at kravet om konstant egenkapitalandel blir oppfylt</a:t>
            </a:r>
          </a:p>
          <a:p>
            <a:pPr eaLnBrk="1" hangingPunct="1"/>
            <a:r>
              <a:rPr lang="nb-NO" sz="2500" dirty="0">
                <a:latin typeface="Calibri" panose="020F0502020204030204" pitchFamily="34" charset="0"/>
              </a:rPr>
              <a:t>Dersom egenkapitalandelen i markedsverdi ikke er konstant, får man ulik NNV om man regner egenkapital eller totalkapital, og det gir ingen mening</a:t>
            </a:r>
          </a:p>
        </p:txBody>
      </p:sp>
    </p:spTree>
    <p:extLst>
      <p:ext uri="{BB962C8B-B14F-4D97-AF65-F5344CB8AC3E}">
        <p14:creationId xmlns:p14="http://schemas.microsoft.com/office/powerpoint/2010/main" val="232323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0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0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6"/>
          <p:cNvSpPr>
            <a:spLocks noGrp="1" noChangeArrowheads="1"/>
          </p:cNvSpPr>
          <p:nvPr>
            <p:ph type="title"/>
          </p:nvPr>
        </p:nvSpPr>
        <p:spPr/>
        <p:txBody>
          <a:bodyPr/>
          <a:lstStyle/>
          <a:p>
            <a:pPr eaLnBrk="1" hangingPunct="1"/>
            <a:r>
              <a:rPr lang="nb-NO" dirty="0">
                <a:latin typeface="Calibri" panose="020F0502020204030204" pitchFamily="34" charset="0"/>
              </a:rPr>
              <a:t>Kontantstrøm til egenkapital og gjeld</a:t>
            </a:r>
          </a:p>
        </p:txBody>
      </p:sp>
      <p:graphicFrame>
        <p:nvGraphicFramePr>
          <p:cNvPr id="4098" name="Object 5"/>
          <p:cNvGraphicFramePr>
            <a:graphicFrameLocks noGrp="1" noChangeAspect="1"/>
          </p:cNvGraphicFramePr>
          <p:nvPr>
            <p:ph sz="half" idx="2"/>
            <p:extLst>
              <p:ext uri="{D42A27DB-BD31-4B8C-83A1-F6EECF244321}">
                <p14:modId xmlns:p14="http://schemas.microsoft.com/office/powerpoint/2010/main" val="2078203206"/>
              </p:ext>
            </p:extLst>
          </p:nvPr>
        </p:nvGraphicFramePr>
        <p:xfrm>
          <a:off x="1706563" y="1268413"/>
          <a:ext cx="6589712" cy="3422650"/>
        </p:xfrm>
        <a:graphic>
          <a:graphicData uri="http://schemas.openxmlformats.org/presentationml/2006/ole">
            <mc:AlternateContent xmlns:mc="http://schemas.openxmlformats.org/markup-compatibility/2006">
              <mc:Choice xmlns:v="urn:schemas-microsoft-com:vml" Requires="v">
                <p:oleObj name="Worksheet" r:id="rId2" imgW="5501711" imgH="2857334" progId="Excel.Sheet.8">
                  <p:embed/>
                </p:oleObj>
              </mc:Choice>
              <mc:Fallback>
                <p:oleObj name="Worksheet" r:id="rId2" imgW="5501711" imgH="2857334" progId="Excel.Sheet.8">
                  <p:embed/>
                  <p:pic>
                    <p:nvPicPr>
                      <p:cNvPr id="4098" name="Object 5"/>
                      <p:cNvPicPr>
                        <a:picLocks noChangeAspect="1" noChangeArrowheads="1"/>
                      </p:cNvPicPr>
                      <p:nvPr/>
                    </p:nvPicPr>
                    <p:blipFill>
                      <a:blip r:embed="rId3"/>
                      <a:srcRect/>
                      <a:stretch>
                        <a:fillRect/>
                      </a:stretch>
                    </p:blipFill>
                    <p:spPr bwMode="auto">
                      <a:xfrm>
                        <a:off x="1706563" y="1268413"/>
                        <a:ext cx="6589712" cy="3422650"/>
                      </a:xfrm>
                      <a:prstGeom prst="rect">
                        <a:avLst/>
                      </a:prstGeom>
                      <a:noFill/>
                      <a:ln>
                        <a:noFill/>
                      </a:ln>
                      <a:effectLst/>
                    </p:spPr>
                  </p:pic>
                </p:oleObj>
              </mc:Fallback>
            </mc:AlternateContent>
          </a:graphicData>
        </a:graphic>
      </p:graphicFrame>
      <p:sp>
        <p:nvSpPr>
          <p:cNvPr id="4102" name="Rectangle 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graphicFrame>
        <p:nvGraphicFramePr>
          <p:cNvPr id="4099" name="Object 8"/>
          <p:cNvGraphicFramePr>
            <a:graphicFrameLocks noChangeAspect="1"/>
          </p:cNvGraphicFramePr>
          <p:nvPr>
            <p:extLst>
              <p:ext uri="{D42A27DB-BD31-4B8C-83A1-F6EECF244321}">
                <p14:modId xmlns:p14="http://schemas.microsoft.com/office/powerpoint/2010/main" val="222266183"/>
              </p:ext>
            </p:extLst>
          </p:nvPr>
        </p:nvGraphicFramePr>
        <p:xfrm>
          <a:off x="1625600" y="5041875"/>
          <a:ext cx="6396038" cy="698500"/>
        </p:xfrm>
        <a:graphic>
          <a:graphicData uri="http://schemas.openxmlformats.org/presentationml/2006/ole">
            <mc:AlternateContent xmlns:mc="http://schemas.openxmlformats.org/markup-compatibility/2006">
              <mc:Choice xmlns:v="urn:schemas-microsoft-com:vml" Requires="v">
                <p:oleObj name="Equation" r:id="rId4" imgW="3593880" imgH="393480" progId="Equation.DSMT4">
                  <p:embed/>
                </p:oleObj>
              </mc:Choice>
              <mc:Fallback>
                <p:oleObj name="Equation" r:id="rId4" imgW="3593880" imgH="393480" progId="Equation.DSMT4">
                  <p:embed/>
                  <p:pic>
                    <p:nvPicPr>
                      <p:cNvPr id="4099" name="Object 8"/>
                      <p:cNvPicPr>
                        <a:picLocks noChangeAspect="1" noChangeArrowheads="1"/>
                      </p:cNvPicPr>
                      <p:nvPr/>
                    </p:nvPicPr>
                    <p:blipFill>
                      <a:blip r:embed="rId5"/>
                      <a:srcRect/>
                      <a:stretch>
                        <a:fillRect/>
                      </a:stretch>
                    </p:blipFill>
                    <p:spPr bwMode="auto">
                      <a:xfrm>
                        <a:off x="1625600" y="5041875"/>
                        <a:ext cx="6396038"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11"/>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graphicFrame>
        <p:nvGraphicFramePr>
          <p:cNvPr id="4100" name="Object 10"/>
          <p:cNvGraphicFramePr>
            <a:graphicFrameLocks noChangeAspect="1"/>
          </p:cNvGraphicFramePr>
          <p:nvPr>
            <p:extLst>
              <p:ext uri="{D42A27DB-BD31-4B8C-83A1-F6EECF244321}">
                <p14:modId xmlns:p14="http://schemas.microsoft.com/office/powerpoint/2010/main" val="1928570125"/>
              </p:ext>
            </p:extLst>
          </p:nvPr>
        </p:nvGraphicFramePr>
        <p:xfrm>
          <a:off x="1625600" y="5805264"/>
          <a:ext cx="6907213" cy="655637"/>
        </p:xfrm>
        <a:graphic>
          <a:graphicData uri="http://schemas.openxmlformats.org/presentationml/2006/ole">
            <mc:AlternateContent xmlns:mc="http://schemas.openxmlformats.org/markup-compatibility/2006">
              <mc:Choice xmlns:v="urn:schemas-microsoft-com:vml" Requires="v">
                <p:oleObj name="Equation" r:id="rId6" imgW="4152600" imgH="393480" progId="Equation.DSMT4">
                  <p:embed/>
                </p:oleObj>
              </mc:Choice>
              <mc:Fallback>
                <p:oleObj name="Equation" r:id="rId6" imgW="4152600" imgH="393480" progId="Equation.DSMT4">
                  <p:embed/>
                  <p:pic>
                    <p:nvPicPr>
                      <p:cNvPr id="4100" name="Object 10"/>
                      <p:cNvPicPr>
                        <a:picLocks noChangeAspect="1" noChangeArrowheads="1"/>
                      </p:cNvPicPr>
                      <p:nvPr/>
                    </p:nvPicPr>
                    <p:blipFill>
                      <a:blip r:embed="rId7"/>
                      <a:srcRect/>
                      <a:stretch>
                        <a:fillRect/>
                      </a:stretch>
                    </p:blipFill>
                    <p:spPr bwMode="auto">
                      <a:xfrm>
                        <a:off x="1625600" y="5805264"/>
                        <a:ext cx="6907213" cy="65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604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nb-NO" dirty="0">
                <a:latin typeface="Calibri" panose="020F0502020204030204" pitchFamily="34" charset="0"/>
              </a:rPr>
              <a:t>Annuitetsmetoden</a:t>
            </a:r>
          </a:p>
        </p:txBody>
      </p:sp>
      <p:sp>
        <p:nvSpPr>
          <p:cNvPr id="389123" name="Rectangle 3"/>
          <p:cNvSpPr>
            <a:spLocks noGrp="1" noChangeArrowheads="1"/>
          </p:cNvSpPr>
          <p:nvPr>
            <p:ph type="body" sz="half" idx="1"/>
          </p:nvPr>
        </p:nvSpPr>
        <p:spPr>
          <a:xfrm>
            <a:off x="1066800" y="1196975"/>
            <a:ext cx="7681913" cy="5500688"/>
          </a:xfrm>
        </p:spPr>
        <p:txBody>
          <a:bodyPr/>
          <a:lstStyle/>
          <a:p>
            <a:pPr eaLnBrk="1" hangingPunct="1">
              <a:lnSpc>
                <a:spcPct val="90000"/>
              </a:lnSpc>
            </a:pPr>
            <a:r>
              <a:rPr lang="nb-NO" sz="2400" dirty="0">
                <a:latin typeface="Calibri" panose="020F0502020204030204" pitchFamily="34" charset="0"/>
              </a:rPr>
              <a:t>Nåverdi (NNV) er nåverdien i løpet av </a:t>
            </a:r>
            <a:r>
              <a:rPr lang="nb-NO" sz="2400" b="1" dirty="0">
                <a:solidFill>
                  <a:srgbClr val="FF0000"/>
                </a:solidFill>
                <a:latin typeface="Calibri" panose="020F0502020204030204" pitchFamily="34" charset="0"/>
              </a:rPr>
              <a:t>hele prosjektets levetid</a:t>
            </a:r>
          </a:p>
          <a:p>
            <a:pPr eaLnBrk="1" hangingPunct="1">
              <a:lnSpc>
                <a:spcPct val="90000"/>
              </a:lnSpc>
            </a:pPr>
            <a:r>
              <a:rPr lang="nb-NO" sz="2400" dirty="0">
                <a:latin typeface="Calibri" panose="020F0502020204030204" pitchFamily="34" charset="0"/>
              </a:rPr>
              <a:t>Nåverdi pr. år i levetiden betegnes årlig </a:t>
            </a:r>
            <a:r>
              <a:rPr lang="nb-NO" sz="2400" b="1" dirty="0">
                <a:solidFill>
                  <a:srgbClr val="FF0000"/>
                </a:solidFill>
                <a:latin typeface="Calibri" panose="020F0502020204030204" pitchFamily="34" charset="0"/>
              </a:rPr>
              <a:t>nåverdiannuitet</a:t>
            </a:r>
          </a:p>
          <a:p>
            <a:pPr eaLnBrk="1" hangingPunct="1">
              <a:lnSpc>
                <a:spcPct val="90000"/>
              </a:lnSpc>
            </a:pPr>
            <a:r>
              <a:rPr lang="nb-NO" sz="2400" dirty="0">
                <a:latin typeface="Calibri" panose="020F0502020204030204" pitchFamily="34" charset="0"/>
              </a:rPr>
              <a:t>Et prosjekt er lønnsomt hvis den </a:t>
            </a:r>
            <a:r>
              <a:rPr lang="nb-NO" sz="2400" b="1" dirty="0">
                <a:solidFill>
                  <a:srgbClr val="FF0000"/>
                </a:solidFill>
                <a:latin typeface="Calibri" panose="020F0502020204030204" pitchFamily="34" charset="0"/>
              </a:rPr>
              <a:t>årlige kontantstrømmen</a:t>
            </a:r>
            <a:r>
              <a:rPr lang="nb-NO" sz="2400" dirty="0">
                <a:latin typeface="Calibri" panose="020F0502020204030204" pitchFamily="34" charset="0"/>
              </a:rPr>
              <a:t> overskrider </a:t>
            </a:r>
            <a:r>
              <a:rPr lang="nb-NO" sz="2400" b="1" dirty="0">
                <a:solidFill>
                  <a:srgbClr val="FF0000"/>
                </a:solidFill>
                <a:latin typeface="Calibri" panose="020F0502020204030204" pitchFamily="34" charset="0"/>
              </a:rPr>
              <a:t>årlig kapitalforbruk + renter</a:t>
            </a:r>
            <a:r>
              <a:rPr lang="nb-NO" sz="2400" dirty="0">
                <a:latin typeface="Calibri" panose="020F0502020204030204" pitchFamily="34" charset="0"/>
              </a:rPr>
              <a:t>, og differansen kalles </a:t>
            </a:r>
            <a:r>
              <a:rPr lang="nb-NO" sz="2400" b="1" dirty="0">
                <a:solidFill>
                  <a:srgbClr val="FF0000"/>
                </a:solidFill>
                <a:latin typeface="Calibri" panose="020F0502020204030204" pitchFamily="34" charset="0"/>
              </a:rPr>
              <a:t>nåverdiannuitet</a:t>
            </a:r>
          </a:p>
          <a:p>
            <a:pPr eaLnBrk="1" hangingPunct="1">
              <a:lnSpc>
                <a:spcPct val="90000"/>
              </a:lnSpc>
            </a:pPr>
            <a:r>
              <a:rPr lang="nb-NO" sz="2400" dirty="0">
                <a:latin typeface="Calibri" panose="020F0502020204030204" pitchFamily="34" charset="0"/>
              </a:rPr>
              <a:t>Kun aktuell dersom kontantstrømmen er en annuitet</a:t>
            </a:r>
            <a:endParaRPr lang="nb-NO" sz="2400" b="1" dirty="0">
              <a:solidFill>
                <a:srgbClr val="FF0000"/>
              </a:solidFill>
              <a:latin typeface="Calibri" panose="020F0502020204030204" pitchFamily="34" charset="0"/>
            </a:endParaRPr>
          </a:p>
          <a:p>
            <a:pPr eaLnBrk="1" hangingPunct="1">
              <a:lnSpc>
                <a:spcPct val="90000"/>
              </a:lnSpc>
            </a:pPr>
            <a:r>
              <a:rPr lang="nb-NO" sz="2400" dirty="0">
                <a:latin typeface="Calibri" panose="020F0502020204030204" pitchFamily="34" charset="0"/>
              </a:rPr>
              <a:t>Årlig kapitalforbruk + renter</a:t>
            </a:r>
            <a:r>
              <a:rPr lang="nb-NO" sz="2400" b="1" dirty="0">
                <a:latin typeface="Calibri" panose="020F0502020204030204" pitchFamily="34" charset="0"/>
              </a:rPr>
              <a:t> </a:t>
            </a:r>
            <a:r>
              <a:rPr lang="nb-NO" sz="2400" dirty="0">
                <a:latin typeface="Calibri" panose="020F0502020204030204" pitchFamily="34" charset="0"/>
              </a:rPr>
              <a:t>kan vi finne med Excel (=AVDRAG)</a:t>
            </a:r>
            <a:r>
              <a:rPr lang="nb-NO" sz="2400" b="1" dirty="0">
                <a:solidFill>
                  <a:srgbClr val="FF0000"/>
                </a:solidFill>
                <a:latin typeface="Calibri" panose="020F0502020204030204" pitchFamily="34" charset="0"/>
              </a:rPr>
              <a:t> </a:t>
            </a:r>
          </a:p>
          <a:p>
            <a:pPr eaLnBrk="1" hangingPunct="1">
              <a:lnSpc>
                <a:spcPct val="90000"/>
              </a:lnSpc>
            </a:pPr>
            <a:r>
              <a:rPr lang="nb-NO" sz="2400" dirty="0">
                <a:latin typeface="Calibri" panose="020F0502020204030204" pitchFamily="34" charset="0"/>
              </a:rPr>
              <a:t>Et prosjekt er lønnsomt dersom den årlige nåverdiannuiteten er høyere enn årlig kapitalforbruk pluss renter</a:t>
            </a:r>
            <a:endParaRPr lang="nb-NO" sz="2400" b="1" dirty="0">
              <a:solidFill>
                <a:srgbClr val="FF0000"/>
              </a:solidFill>
              <a:latin typeface="Calibri" panose="020F0502020204030204" pitchFamily="34" charset="0"/>
            </a:endParaRPr>
          </a:p>
          <a:p>
            <a:pPr eaLnBrk="1" hangingPunct="1">
              <a:lnSpc>
                <a:spcPct val="90000"/>
              </a:lnSpc>
            </a:pPr>
            <a:endParaRPr lang="nb-NO" sz="2400" b="1" dirty="0">
              <a:solidFill>
                <a:srgbClr val="FF0000"/>
              </a:solidFill>
              <a:latin typeface="Calibri" panose="020F0502020204030204" pitchFamily="34" charset="0"/>
            </a:endParaRPr>
          </a:p>
          <a:p>
            <a:pPr eaLnBrk="1" hangingPunct="1">
              <a:lnSpc>
                <a:spcPct val="90000"/>
              </a:lnSpc>
            </a:pPr>
            <a:endParaRPr lang="nb-NO" sz="2400" b="1" dirty="0">
              <a:solidFill>
                <a:srgbClr val="FF0000"/>
              </a:solidFill>
            </a:endParaRPr>
          </a:p>
          <a:p>
            <a:pPr eaLnBrk="1" hangingPunct="1">
              <a:lnSpc>
                <a:spcPct val="90000"/>
              </a:lnSpc>
            </a:pPr>
            <a:endParaRPr lang="nb-NO" sz="24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anim calcmode="lin" valueType="num">
                                      <p:cBhvr additive="base">
                                        <p:cTn id="7" dur="500" fill="hold"/>
                                        <p:tgtEl>
                                          <p:spTgt spid="389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23">
                                            <p:txEl>
                                              <p:pRg st="1" end="1"/>
                                            </p:txEl>
                                          </p:spTgt>
                                        </p:tgtEl>
                                        <p:attrNameLst>
                                          <p:attrName>style.visibility</p:attrName>
                                        </p:attrNameLst>
                                      </p:cBhvr>
                                      <p:to>
                                        <p:strVal val="visible"/>
                                      </p:to>
                                    </p:set>
                                    <p:anim calcmode="lin" valueType="num">
                                      <p:cBhvr additive="base">
                                        <p:cTn id="13" dur="500" fill="hold"/>
                                        <p:tgtEl>
                                          <p:spTgt spid="389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23">
                                            <p:txEl>
                                              <p:pRg st="2" end="2"/>
                                            </p:txEl>
                                          </p:spTgt>
                                        </p:tgtEl>
                                        <p:attrNameLst>
                                          <p:attrName>style.visibility</p:attrName>
                                        </p:attrNameLst>
                                      </p:cBhvr>
                                      <p:to>
                                        <p:strVal val="visible"/>
                                      </p:to>
                                    </p:set>
                                    <p:anim calcmode="lin" valueType="num">
                                      <p:cBhvr additive="base">
                                        <p:cTn id="19" dur="500" fill="hold"/>
                                        <p:tgtEl>
                                          <p:spTgt spid="389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23">
                                            <p:txEl>
                                              <p:pRg st="3" end="3"/>
                                            </p:txEl>
                                          </p:spTgt>
                                        </p:tgtEl>
                                        <p:attrNameLst>
                                          <p:attrName>style.visibility</p:attrName>
                                        </p:attrNameLst>
                                      </p:cBhvr>
                                      <p:to>
                                        <p:strVal val="visible"/>
                                      </p:to>
                                    </p:set>
                                    <p:anim calcmode="lin" valueType="num">
                                      <p:cBhvr additive="base">
                                        <p:cTn id="25" dur="500" fill="hold"/>
                                        <p:tgtEl>
                                          <p:spTgt spid="389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23">
                                            <p:txEl>
                                              <p:pRg st="4" end="4"/>
                                            </p:txEl>
                                          </p:spTgt>
                                        </p:tgtEl>
                                        <p:attrNameLst>
                                          <p:attrName>style.visibility</p:attrName>
                                        </p:attrNameLst>
                                      </p:cBhvr>
                                      <p:to>
                                        <p:strVal val="visible"/>
                                      </p:to>
                                    </p:set>
                                    <p:anim calcmode="lin" valueType="num">
                                      <p:cBhvr additive="base">
                                        <p:cTn id="31" dur="500" fill="hold"/>
                                        <p:tgtEl>
                                          <p:spTgt spid="389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23">
                                            <p:txEl>
                                              <p:pRg st="5" end="5"/>
                                            </p:txEl>
                                          </p:spTgt>
                                        </p:tgtEl>
                                        <p:attrNameLst>
                                          <p:attrName>style.visibility</p:attrName>
                                        </p:attrNameLst>
                                      </p:cBhvr>
                                      <p:to>
                                        <p:strVal val="visible"/>
                                      </p:to>
                                    </p:set>
                                    <p:anim calcmode="lin" valueType="num">
                                      <p:cBhvr additive="base">
                                        <p:cTn id="37" dur="500" fill="hold"/>
                                        <p:tgtEl>
                                          <p:spTgt spid="389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nb-NO" dirty="0">
                <a:latin typeface="Calibri" panose="020F0502020204030204" pitchFamily="34" charset="0"/>
              </a:rPr>
              <a:t>Eksempel – annuitetsmetoden</a:t>
            </a:r>
          </a:p>
        </p:txBody>
      </p:sp>
      <p:graphicFrame>
        <p:nvGraphicFramePr>
          <p:cNvPr id="7" name="Objekt 6">
            <a:extLst>
              <a:ext uri="{FF2B5EF4-FFF2-40B4-BE49-F238E27FC236}">
                <a16:creationId xmlns:a16="http://schemas.microsoft.com/office/drawing/2014/main" id="{3D963A02-DCDD-4C36-AD75-66198B214DD9}"/>
              </a:ext>
            </a:extLst>
          </p:cNvPr>
          <p:cNvGraphicFramePr>
            <a:graphicFrameLocks noChangeAspect="1"/>
          </p:cNvGraphicFramePr>
          <p:nvPr>
            <p:extLst>
              <p:ext uri="{D42A27DB-BD31-4B8C-83A1-F6EECF244321}">
                <p14:modId xmlns:p14="http://schemas.microsoft.com/office/powerpoint/2010/main" val="418662896"/>
              </p:ext>
            </p:extLst>
          </p:nvPr>
        </p:nvGraphicFramePr>
        <p:xfrm>
          <a:off x="1331640" y="1556792"/>
          <a:ext cx="7192629" cy="2016224"/>
        </p:xfrm>
        <a:graphic>
          <a:graphicData uri="http://schemas.openxmlformats.org/presentationml/2006/ole">
            <mc:AlternateContent xmlns:mc="http://schemas.openxmlformats.org/markup-compatibility/2006">
              <mc:Choice xmlns:v="urn:schemas-microsoft-com:vml" Requires="v">
                <p:oleObj name="Worksheet" r:id="rId3" imgW="4791027" imgH="1343025" progId="Excel.Sheet.12">
                  <p:embed/>
                </p:oleObj>
              </mc:Choice>
              <mc:Fallback>
                <p:oleObj name="Worksheet" r:id="rId3" imgW="4791027" imgH="1343025" progId="Excel.Sheet.12">
                  <p:embed/>
                  <p:pic>
                    <p:nvPicPr>
                      <p:cNvPr id="7" name="Objekt 6">
                        <a:extLst>
                          <a:ext uri="{FF2B5EF4-FFF2-40B4-BE49-F238E27FC236}">
                            <a16:creationId xmlns:a16="http://schemas.microsoft.com/office/drawing/2014/main" id="{3D963A02-DCDD-4C36-AD75-66198B214DD9}"/>
                          </a:ext>
                        </a:extLst>
                      </p:cNvPr>
                      <p:cNvPicPr/>
                      <p:nvPr/>
                    </p:nvPicPr>
                    <p:blipFill>
                      <a:blip r:embed="rId4"/>
                      <a:stretch>
                        <a:fillRect/>
                      </a:stretch>
                    </p:blipFill>
                    <p:spPr>
                      <a:xfrm>
                        <a:off x="1331640" y="1556792"/>
                        <a:ext cx="7192629" cy="2016224"/>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latin typeface="Calibri" panose="020F0502020204030204" pitchFamily="34" charset="0"/>
              </a:rPr>
              <a:t>Økonomisk levetid</a:t>
            </a:r>
          </a:p>
        </p:txBody>
      </p:sp>
      <p:sp>
        <p:nvSpPr>
          <p:cNvPr id="3" name="Content Placeholder 2"/>
          <p:cNvSpPr>
            <a:spLocks noGrp="1"/>
          </p:cNvSpPr>
          <p:nvPr>
            <p:ph idx="1"/>
          </p:nvPr>
        </p:nvSpPr>
        <p:spPr/>
        <p:txBody>
          <a:bodyPr/>
          <a:lstStyle/>
          <a:p>
            <a:r>
              <a:rPr lang="nb-NO" sz="2400" dirty="0">
                <a:latin typeface="Calibri" panose="020F0502020204030204" pitchFamily="34" charset="0"/>
              </a:rPr>
              <a:t>Vi har så langt mer eller mindre forutsatt at levetiden til et prosjekt var gitt, eller at bedriften eventuelt hadde bestemt hva den optimale levetiden faktisk var. Her er begrepene </a:t>
            </a:r>
            <a:r>
              <a:rPr lang="nb-NO" sz="2400" i="1" dirty="0">
                <a:solidFill>
                  <a:srgbClr val="FF0000"/>
                </a:solidFill>
                <a:latin typeface="Calibri" panose="020F0502020204030204" pitchFamily="34" charset="0"/>
              </a:rPr>
              <a:t>teknisk levetid </a:t>
            </a:r>
            <a:r>
              <a:rPr lang="nb-NO" sz="2400" dirty="0">
                <a:latin typeface="Calibri" panose="020F0502020204030204" pitchFamily="34" charset="0"/>
              </a:rPr>
              <a:t>og </a:t>
            </a:r>
            <a:r>
              <a:rPr lang="nb-NO" sz="2400" i="1" dirty="0">
                <a:solidFill>
                  <a:srgbClr val="FF0000"/>
                </a:solidFill>
                <a:latin typeface="Calibri" panose="020F0502020204030204" pitchFamily="34" charset="0"/>
              </a:rPr>
              <a:t>økonomisk levetid </a:t>
            </a:r>
            <a:r>
              <a:rPr lang="nb-NO" sz="2400" dirty="0">
                <a:latin typeface="Calibri" panose="020F0502020204030204" pitchFamily="34" charset="0"/>
              </a:rPr>
              <a:t>sentrale</a:t>
            </a:r>
          </a:p>
          <a:p>
            <a:r>
              <a:rPr lang="nb-NO" sz="2400" dirty="0">
                <a:latin typeface="Calibri" panose="020F0502020204030204" pitchFamily="34" charset="0"/>
              </a:rPr>
              <a:t>Nå skal vi se på hvordan vi kan bestemme optimal økonomisk levetid for et prosjekt. Det skal vi gjøre under to ulike forutsetninger med hensyn til hva som skjer etter at et prosjekt er fullført. </a:t>
            </a:r>
          </a:p>
          <a:p>
            <a:pPr marL="914400" lvl="1" indent="-457200">
              <a:buFont typeface="+mj-lt"/>
              <a:buAutoNum type="arabicPeriod"/>
            </a:pPr>
            <a:r>
              <a:rPr lang="nb-NO" sz="2000" dirty="0">
                <a:latin typeface="Calibri" panose="020F0502020204030204" pitchFamily="34" charset="0"/>
              </a:rPr>
              <a:t>Det første alternativet er at prosjektet er en </a:t>
            </a:r>
            <a:r>
              <a:rPr lang="nb-NO" sz="2000" b="1" i="1" dirty="0">
                <a:solidFill>
                  <a:srgbClr val="FF0000"/>
                </a:solidFill>
                <a:latin typeface="Calibri" panose="020F0502020204030204" pitchFamily="34" charset="0"/>
              </a:rPr>
              <a:t>engangsinvestering</a:t>
            </a:r>
            <a:r>
              <a:rPr lang="nb-NO" sz="2000" dirty="0">
                <a:latin typeface="Calibri" panose="020F0502020204030204" pitchFamily="34" charset="0"/>
              </a:rPr>
              <a:t>, det vil si at det ikke vil bli gjentatt etter at det er fullført. </a:t>
            </a:r>
            <a:endParaRPr lang="nb-NO" sz="2400" dirty="0">
              <a:latin typeface="Calibri" panose="020F0502020204030204" pitchFamily="34" charset="0"/>
            </a:endParaRPr>
          </a:p>
          <a:p>
            <a:pPr marL="914400" lvl="1" indent="-457200">
              <a:buFont typeface="+mj-lt"/>
              <a:buAutoNum type="arabicPeriod"/>
            </a:pPr>
            <a:r>
              <a:rPr lang="nb-NO" sz="2000" dirty="0">
                <a:latin typeface="Calibri" panose="020F0502020204030204" pitchFamily="34" charset="0"/>
              </a:rPr>
              <a:t>Det andre alternativet  er en såkalt </a:t>
            </a:r>
            <a:r>
              <a:rPr lang="nb-NO" sz="2000" b="1" i="1" dirty="0">
                <a:solidFill>
                  <a:srgbClr val="FF0000"/>
                </a:solidFill>
                <a:latin typeface="Calibri" panose="020F0502020204030204" pitchFamily="34" charset="0"/>
              </a:rPr>
              <a:t>investeringskjede</a:t>
            </a:r>
            <a:r>
              <a:rPr lang="nb-NO" sz="2000" i="1" dirty="0">
                <a:solidFill>
                  <a:srgbClr val="FF0000"/>
                </a:solidFill>
                <a:latin typeface="Calibri" panose="020F0502020204030204" pitchFamily="34" charset="0"/>
              </a:rPr>
              <a:t>. </a:t>
            </a:r>
            <a:r>
              <a:rPr lang="nb-NO" sz="2000" dirty="0">
                <a:latin typeface="Calibri" panose="020F0502020204030204" pitchFamily="34" charset="0"/>
              </a:rPr>
              <a:t>Det vil si at</a:t>
            </a:r>
            <a:r>
              <a:rPr lang="nb-NO" sz="2000" i="1" dirty="0">
                <a:latin typeface="Calibri" panose="020F0502020204030204" pitchFamily="34" charset="0"/>
              </a:rPr>
              <a:t> </a:t>
            </a:r>
            <a:r>
              <a:rPr lang="nb-NO" sz="2000" dirty="0">
                <a:latin typeface="Calibri" panose="020F0502020204030204" pitchFamily="34" charset="0"/>
              </a:rPr>
              <a:t>et anleggsmiddel i regulær bruk blir skiftet ut med et nytt og mer eller mindre identisk anleggsmiddel kontinuerlig.</a:t>
            </a:r>
          </a:p>
        </p:txBody>
      </p:sp>
    </p:spTree>
    <p:extLst>
      <p:ext uri="{BB962C8B-B14F-4D97-AF65-F5344CB8AC3E}">
        <p14:creationId xmlns:p14="http://schemas.microsoft.com/office/powerpoint/2010/main" val="233013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p:txBody>
          <a:bodyPr/>
          <a:lstStyle/>
          <a:p>
            <a:pPr eaLnBrk="1" hangingPunct="1"/>
            <a:r>
              <a:rPr lang="nb-NO" sz="3600" dirty="0">
                <a:latin typeface="Calibri" panose="020F0502020204030204" pitchFamily="34" charset="0"/>
              </a:rPr>
              <a:t>Eksempel: Økonomisk levetid</a:t>
            </a:r>
          </a:p>
        </p:txBody>
      </p:sp>
      <p:sp>
        <p:nvSpPr>
          <p:cNvPr id="289799" name="Rectangle 7"/>
          <p:cNvSpPr>
            <a:spLocks noGrp="1" noChangeArrowheads="1"/>
          </p:cNvSpPr>
          <p:nvPr>
            <p:ph type="body" idx="1"/>
          </p:nvPr>
        </p:nvSpPr>
        <p:spPr/>
        <p:txBody>
          <a:bodyPr/>
          <a:lstStyle/>
          <a:p>
            <a:pPr eaLnBrk="1" hangingPunct="1"/>
            <a:r>
              <a:rPr lang="nb-NO" dirty="0">
                <a:latin typeface="Calibri" panose="020F0502020204030204" pitchFamily="34" charset="0"/>
              </a:rPr>
              <a:t>Et anleggsmiddel med en kostpris på kr 1 000 000 har teknisk levetid 5 år</a:t>
            </a:r>
          </a:p>
          <a:p>
            <a:pPr eaLnBrk="1" hangingPunct="1"/>
            <a:r>
              <a:rPr lang="nb-NO" dirty="0">
                <a:latin typeface="Calibri" panose="020F0502020204030204" pitchFamily="34" charset="0"/>
              </a:rPr>
              <a:t>Kontantstrøm og anleggsmidlets restverdi er slik:</a:t>
            </a:r>
          </a:p>
          <a:p>
            <a:pPr eaLnBrk="1" hangingPunct="1"/>
            <a:endParaRPr lang="nb-NO" dirty="0"/>
          </a:p>
          <a:p>
            <a:pPr eaLnBrk="1" hangingPunct="1"/>
            <a:endParaRPr lang="nb-NO" dirty="0"/>
          </a:p>
          <a:p>
            <a:pPr eaLnBrk="1" hangingPunct="1">
              <a:spcBef>
                <a:spcPct val="50000"/>
              </a:spcBef>
            </a:pPr>
            <a:r>
              <a:rPr lang="nb-NO" dirty="0">
                <a:latin typeface="Calibri" panose="020F0502020204030204" pitchFamily="34" charset="0"/>
              </a:rPr>
              <a:t>Hvor lenge bør anleggsmidlet beholdes dersom investeringen ikke skal gjentas, og hvor ofte bør anleggsmidlet skiftes ut dersom det er en investeringskjede? Avkastningskravet er 15 %.</a:t>
            </a:r>
          </a:p>
          <a:p>
            <a:pPr eaLnBrk="1" hangingPunct="1">
              <a:buFontTx/>
              <a:buNone/>
            </a:pPr>
            <a:endParaRPr lang="nb-NO" dirty="0"/>
          </a:p>
        </p:txBody>
      </p:sp>
      <p:graphicFrame>
        <p:nvGraphicFramePr>
          <p:cNvPr id="289796" name="Object 4"/>
          <p:cNvGraphicFramePr>
            <a:graphicFrameLocks noChangeAspect="1"/>
          </p:cNvGraphicFramePr>
          <p:nvPr>
            <p:extLst>
              <p:ext uri="{D42A27DB-BD31-4B8C-83A1-F6EECF244321}">
                <p14:modId xmlns:p14="http://schemas.microsoft.com/office/powerpoint/2010/main" val="3632745763"/>
              </p:ext>
            </p:extLst>
          </p:nvPr>
        </p:nvGraphicFramePr>
        <p:xfrm>
          <a:off x="1475656" y="2708920"/>
          <a:ext cx="7435850" cy="1036637"/>
        </p:xfrm>
        <a:graphic>
          <a:graphicData uri="http://schemas.openxmlformats.org/presentationml/2006/ole">
            <mc:AlternateContent xmlns:mc="http://schemas.openxmlformats.org/markup-compatibility/2006">
              <mc:Choice xmlns:v="urn:schemas-microsoft-com:vml" Requires="v">
                <p:oleObj name="Worksheet" r:id="rId3" imgW="4724572" imgH="495427" progId="Excel.Sheet.8">
                  <p:embed/>
                </p:oleObj>
              </mc:Choice>
              <mc:Fallback>
                <p:oleObj name="Worksheet" r:id="rId3" imgW="4724572" imgH="495427" progId="Excel.Sheet.8">
                  <p:embed/>
                  <p:pic>
                    <p:nvPicPr>
                      <p:cNvPr id="289796" name="Object 4"/>
                      <p:cNvPicPr>
                        <a:picLocks noChangeAspect="1" noChangeArrowheads="1"/>
                      </p:cNvPicPr>
                      <p:nvPr/>
                    </p:nvPicPr>
                    <p:blipFill>
                      <a:blip r:embed="rId4"/>
                      <a:srcRect/>
                      <a:stretch>
                        <a:fillRect/>
                      </a:stretch>
                    </p:blipFill>
                    <p:spPr bwMode="auto">
                      <a:xfrm>
                        <a:off x="1475656" y="2708920"/>
                        <a:ext cx="7435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58639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9799">
                                            <p:txEl>
                                              <p:pRg st="0" end="0"/>
                                            </p:txEl>
                                          </p:spTgt>
                                        </p:tgtEl>
                                        <p:attrNameLst>
                                          <p:attrName>style.visibility</p:attrName>
                                        </p:attrNameLst>
                                      </p:cBhvr>
                                      <p:to>
                                        <p:strVal val="visible"/>
                                      </p:to>
                                    </p:set>
                                    <p:anim calcmode="lin" valueType="num">
                                      <p:cBhvr additive="base">
                                        <p:cTn id="7" dur="500" fill="hold"/>
                                        <p:tgtEl>
                                          <p:spTgt spid="2897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979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9799">
                                            <p:txEl>
                                              <p:pRg st="1" end="1"/>
                                            </p:txEl>
                                          </p:spTgt>
                                        </p:tgtEl>
                                        <p:attrNameLst>
                                          <p:attrName>style.visibility</p:attrName>
                                        </p:attrNameLst>
                                      </p:cBhvr>
                                      <p:to>
                                        <p:strVal val="visible"/>
                                      </p:to>
                                    </p:set>
                                    <p:anim calcmode="lin" valueType="num">
                                      <p:cBhvr additive="base">
                                        <p:cTn id="12" dur="500" fill="hold"/>
                                        <p:tgtEl>
                                          <p:spTgt spid="28979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97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89796"/>
                                        </p:tgtEl>
                                        <p:attrNameLst>
                                          <p:attrName>style.visibility</p:attrName>
                                        </p:attrNameLst>
                                      </p:cBhvr>
                                      <p:to>
                                        <p:strVal val="visible"/>
                                      </p:to>
                                    </p:set>
                                    <p:animEffect transition="in" filter="dissolve">
                                      <p:cBhvr>
                                        <p:cTn id="18" dur="500"/>
                                        <p:tgtEl>
                                          <p:spTgt spid="289796"/>
                                        </p:tgtEl>
                                      </p:cBhvr>
                                    </p:animEffect>
                                  </p:childTnLst>
                                </p:cTn>
                              </p:par>
                            </p:childTnLst>
                          </p:cTn>
                        </p:par>
                        <p:par>
                          <p:cTn id="19" fill="hold" nodeType="afterGroup">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289799">
                                            <p:txEl>
                                              <p:pRg st="4" end="4"/>
                                            </p:txEl>
                                          </p:spTgt>
                                        </p:tgtEl>
                                        <p:attrNameLst>
                                          <p:attrName>style.visibility</p:attrName>
                                        </p:attrNameLst>
                                      </p:cBhvr>
                                      <p:to>
                                        <p:strVal val="visible"/>
                                      </p:to>
                                    </p:set>
                                    <p:anim calcmode="lin" valueType="num">
                                      <p:cBhvr additive="base">
                                        <p:cTn id="22" dur="500" fill="hold"/>
                                        <p:tgtEl>
                                          <p:spTgt spid="289799">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897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9"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nb-NO" dirty="0">
                <a:latin typeface="Calibri" panose="020F0502020204030204" pitchFamily="34" charset="0"/>
              </a:rPr>
              <a:t>Prosjektets nåverdi ved alternative levetider</a:t>
            </a:r>
          </a:p>
        </p:txBody>
      </p:sp>
      <p:sp>
        <p:nvSpPr>
          <p:cNvPr id="3" name="Content Placeholder 2"/>
          <p:cNvSpPr>
            <a:spLocks noGrp="1"/>
          </p:cNvSpPr>
          <p:nvPr>
            <p:ph idx="1"/>
          </p:nvPr>
        </p:nvSpPr>
        <p:spPr/>
        <p:txBody>
          <a:bodyPr/>
          <a:lstStyle/>
          <a:p>
            <a:r>
              <a:rPr lang="nb-NO" sz="2400" dirty="0">
                <a:latin typeface="Calibri" panose="020F0502020204030204" pitchFamily="34" charset="0"/>
              </a:rPr>
              <a:t>Vi budsjetterer først kontantstrømmene og finner nåverdi</a:t>
            </a:r>
          </a:p>
          <a:p>
            <a:r>
              <a:rPr lang="nb-NO" sz="2400" dirty="0">
                <a:latin typeface="Calibri" panose="020F0502020204030204" pitchFamily="34" charset="0"/>
              </a:rPr>
              <a:t>I avslutningsåret er kontantstrømmen lik summen av kontantstrømmen fra driften og salgssummen for anleggsmidlet</a:t>
            </a: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r>
              <a:rPr lang="nb-NO" sz="2400" dirty="0">
                <a:latin typeface="Calibri" panose="020F0502020204030204" pitchFamily="34" charset="0"/>
              </a:rPr>
              <a:t>Hvis prosjektet er en engangsinvestering (det vil si det ikke skal gjentas) er beslutningsregelen meget enkel – anleggsmidlet beholdes det antall år som gir høyest nåverdi, her er det 5 år</a:t>
            </a:r>
          </a:p>
          <a:p>
            <a:r>
              <a:rPr lang="nb-NO" sz="2400" dirty="0">
                <a:latin typeface="Calibri" panose="020F0502020204030204" pitchFamily="34" charset="0"/>
              </a:rPr>
              <a:t>Hvis det er en investeringskjede, blir utskiftingsfrekvensen bestemt av høyest nåverdiannuitet – her hvert 3. år</a:t>
            </a:r>
          </a:p>
        </p:txBody>
      </p:sp>
      <p:graphicFrame>
        <p:nvGraphicFramePr>
          <p:cNvPr id="4" name="Objekt 3">
            <a:extLst>
              <a:ext uri="{FF2B5EF4-FFF2-40B4-BE49-F238E27FC236}">
                <a16:creationId xmlns:a16="http://schemas.microsoft.com/office/drawing/2014/main" id="{E5B50D10-4BEF-425E-BAB2-F9C5C61FE3EA}"/>
              </a:ext>
            </a:extLst>
          </p:cNvPr>
          <p:cNvGraphicFramePr>
            <a:graphicFrameLocks noChangeAspect="1"/>
          </p:cNvGraphicFramePr>
          <p:nvPr>
            <p:extLst>
              <p:ext uri="{D42A27DB-BD31-4B8C-83A1-F6EECF244321}">
                <p14:modId xmlns:p14="http://schemas.microsoft.com/office/powerpoint/2010/main" val="2445020294"/>
              </p:ext>
            </p:extLst>
          </p:nvPr>
        </p:nvGraphicFramePr>
        <p:xfrm>
          <a:off x="1475656" y="2924945"/>
          <a:ext cx="7150811" cy="1152128"/>
        </p:xfrm>
        <a:graphic>
          <a:graphicData uri="http://schemas.openxmlformats.org/presentationml/2006/ole">
            <mc:AlternateContent xmlns:mc="http://schemas.openxmlformats.org/markup-compatibility/2006">
              <mc:Choice xmlns:v="urn:schemas-microsoft-com:vml" Requires="v">
                <p:oleObj name="Worksheet" r:id="rId3" imgW="7153457" imgH="1152389" progId="Excel.Sheet.12">
                  <p:embed/>
                </p:oleObj>
              </mc:Choice>
              <mc:Fallback>
                <p:oleObj name="Worksheet" r:id="rId3" imgW="7153457" imgH="1152389" progId="Excel.Sheet.12">
                  <p:embed/>
                  <p:pic>
                    <p:nvPicPr>
                      <p:cNvPr id="4" name="Objekt 3">
                        <a:extLst>
                          <a:ext uri="{FF2B5EF4-FFF2-40B4-BE49-F238E27FC236}">
                            <a16:creationId xmlns:a16="http://schemas.microsoft.com/office/drawing/2014/main" id="{E5B50D10-4BEF-425E-BAB2-F9C5C61FE3EA}"/>
                          </a:ext>
                        </a:extLst>
                      </p:cNvPr>
                      <p:cNvPicPr/>
                      <p:nvPr/>
                    </p:nvPicPr>
                    <p:blipFill>
                      <a:blip r:embed="rId4"/>
                      <a:stretch>
                        <a:fillRect/>
                      </a:stretch>
                    </p:blipFill>
                    <p:spPr>
                      <a:xfrm>
                        <a:off x="1475656" y="2924945"/>
                        <a:ext cx="7150811" cy="1152128"/>
                      </a:xfrm>
                      <a:prstGeom prst="rect">
                        <a:avLst/>
                      </a:prstGeom>
                    </p:spPr>
                  </p:pic>
                </p:oleObj>
              </mc:Fallback>
            </mc:AlternateContent>
          </a:graphicData>
        </a:graphic>
      </p:graphicFrame>
    </p:spTree>
    <p:extLst>
      <p:ext uri="{BB962C8B-B14F-4D97-AF65-F5344CB8AC3E}">
        <p14:creationId xmlns:p14="http://schemas.microsoft.com/office/powerpoint/2010/main" val="248106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Nåverdiannuitet – årlige kostnader</a:t>
            </a:r>
          </a:p>
        </p:txBody>
      </p:sp>
      <p:sp>
        <p:nvSpPr>
          <p:cNvPr id="20483" name="Rectangle 3"/>
          <p:cNvSpPr>
            <a:spLocks noGrp="1" noChangeArrowheads="1"/>
          </p:cNvSpPr>
          <p:nvPr>
            <p:ph type="body" idx="1"/>
          </p:nvPr>
        </p:nvSpPr>
        <p:spPr/>
        <p:txBody>
          <a:bodyPr/>
          <a:lstStyle/>
          <a:p>
            <a:pPr eaLnBrk="1" hangingPunct="1"/>
            <a:r>
              <a:rPr lang="nb-NO" dirty="0">
                <a:latin typeface="Calibri" panose="020F0502020204030204" pitchFamily="34" charset="0"/>
              </a:rPr>
              <a:t>En bedrift vurderer to maskiner, A og B, som skiftes ut regelmessig</a:t>
            </a:r>
          </a:p>
          <a:p>
            <a:pPr lvl="1" eaLnBrk="1" hangingPunct="1"/>
            <a:r>
              <a:rPr lang="nb-NO" dirty="0">
                <a:latin typeface="Calibri" panose="020F0502020204030204" pitchFamily="34" charset="0"/>
              </a:rPr>
              <a:t>Maskin A koster kr 270 000 å anskaffe og levetiden er 4 år. Driftskostnadene (betalbare) pr. år er beregnet å beløpe seg til kr 100 000, og man regner med at utrangeringsverdien ved levetidens slutt er kr 70 000</a:t>
            </a:r>
          </a:p>
          <a:p>
            <a:pPr lvl="1" eaLnBrk="1" hangingPunct="1"/>
            <a:r>
              <a:rPr lang="nb-NO" dirty="0">
                <a:latin typeface="Calibri" panose="020F0502020204030204" pitchFamily="34" charset="0"/>
              </a:rPr>
              <a:t>Maskin B er dyrere i innkjøp med en anskaffelseskostnad på kr 420 000, men levetiden er 7 år. Driftskostnadene er dessuten lavere og beregnet til å bli kr 90 000 pr. år, og man regner ikke med at maskinen har noen salgsverdi ved levetidens slutt </a:t>
            </a:r>
          </a:p>
          <a:p>
            <a:pPr lvl="1" eaLnBrk="1" hangingPunct="1"/>
            <a:r>
              <a:rPr lang="nb-NO" dirty="0">
                <a:latin typeface="Calibri" panose="020F0502020204030204" pitchFamily="34" charset="0"/>
              </a:rPr>
              <a:t>Avkastningskravet er 10 %. Hvilken maskin bør velges? </a:t>
            </a:r>
          </a:p>
        </p:txBody>
      </p:sp>
    </p:spTree>
    <p:extLst>
      <p:ext uri="{BB962C8B-B14F-4D97-AF65-F5344CB8AC3E}">
        <p14:creationId xmlns:p14="http://schemas.microsoft.com/office/powerpoint/2010/main" val="364810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av kostnader</a:t>
            </a:r>
          </a:p>
        </p:txBody>
      </p:sp>
      <p:graphicFrame>
        <p:nvGraphicFramePr>
          <p:cNvPr id="5" name="Objekt 4">
            <a:extLst>
              <a:ext uri="{FF2B5EF4-FFF2-40B4-BE49-F238E27FC236}">
                <a16:creationId xmlns:a16="http://schemas.microsoft.com/office/drawing/2014/main" id="{30590C1E-0336-403E-AAAC-FA44D10415DF}"/>
              </a:ext>
            </a:extLst>
          </p:cNvPr>
          <p:cNvGraphicFramePr>
            <a:graphicFrameLocks noChangeAspect="1"/>
          </p:cNvGraphicFramePr>
          <p:nvPr>
            <p:extLst>
              <p:ext uri="{D42A27DB-BD31-4B8C-83A1-F6EECF244321}">
                <p14:modId xmlns:p14="http://schemas.microsoft.com/office/powerpoint/2010/main" val="3751976104"/>
              </p:ext>
            </p:extLst>
          </p:nvPr>
        </p:nvGraphicFramePr>
        <p:xfrm>
          <a:off x="1115616" y="1268760"/>
          <a:ext cx="7239000" cy="2867025"/>
        </p:xfrm>
        <a:graphic>
          <a:graphicData uri="http://schemas.openxmlformats.org/presentationml/2006/ole">
            <mc:AlternateContent xmlns:mc="http://schemas.openxmlformats.org/markup-compatibility/2006">
              <mc:Choice xmlns:v="urn:schemas-microsoft-com:vml" Requires="v">
                <p:oleObj name="Worksheet" r:id="rId3" imgW="7238821" imgH="2866889" progId="Excel.Sheet.12">
                  <p:embed/>
                </p:oleObj>
              </mc:Choice>
              <mc:Fallback>
                <p:oleObj name="Worksheet" r:id="rId3" imgW="7238821" imgH="2866889" progId="Excel.Sheet.12">
                  <p:embed/>
                  <p:pic>
                    <p:nvPicPr>
                      <p:cNvPr id="5" name="Objekt 4">
                        <a:extLst>
                          <a:ext uri="{FF2B5EF4-FFF2-40B4-BE49-F238E27FC236}">
                            <a16:creationId xmlns:a16="http://schemas.microsoft.com/office/drawing/2014/main" id="{30590C1E-0336-403E-AAAC-FA44D10415DF}"/>
                          </a:ext>
                        </a:extLst>
                      </p:cNvPr>
                      <p:cNvPicPr/>
                      <p:nvPr/>
                    </p:nvPicPr>
                    <p:blipFill>
                      <a:blip r:embed="rId4"/>
                      <a:stretch>
                        <a:fillRect/>
                      </a:stretch>
                    </p:blipFill>
                    <p:spPr>
                      <a:xfrm>
                        <a:off x="1115616" y="1268760"/>
                        <a:ext cx="7239000" cy="2867025"/>
                      </a:xfrm>
                      <a:prstGeom prst="rect">
                        <a:avLst/>
                      </a:prstGeom>
                    </p:spPr>
                  </p:pic>
                </p:oleObj>
              </mc:Fallback>
            </mc:AlternateContent>
          </a:graphicData>
        </a:graphic>
      </p:graphicFrame>
    </p:spTree>
    <p:extLst>
      <p:ext uri="{BB962C8B-B14F-4D97-AF65-F5344CB8AC3E}">
        <p14:creationId xmlns:p14="http://schemas.microsoft.com/office/powerpoint/2010/main" val="426270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latin typeface="Calibri" panose="020F0502020204030204" pitchFamily="34" charset="0"/>
              </a:rPr>
              <a:t>Investeringsanalyse – kunst og vitenskap</a:t>
            </a:r>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24744"/>
            <a:ext cx="6980237"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15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nb-NO" dirty="0">
                <a:latin typeface="Calibri" panose="020F0502020204030204" pitchFamily="34" charset="0"/>
              </a:rPr>
              <a:t>Internrentemetoden (IR) </a:t>
            </a:r>
          </a:p>
        </p:txBody>
      </p:sp>
      <p:sp>
        <p:nvSpPr>
          <p:cNvPr id="176140" name="Rectangle 12"/>
          <p:cNvSpPr>
            <a:spLocks noGrp="1" noChangeArrowheads="1"/>
          </p:cNvSpPr>
          <p:nvPr>
            <p:ph type="body" sz="half" idx="1"/>
          </p:nvPr>
        </p:nvSpPr>
        <p:spPr>
          <a:xfrm>
            <a:off x="1066800" y="1196975"/>
            <a:ext cx="7681913" cy="5500688"/>
          </a:xfrm>
        </p:spPr>
        <p:txBody>
          <a:bodyPr/>
          <a:lstStyle/>
          <a:p>
            <a:pPr eaLnBrk="1" hangingPunct="1"/>
            <a:r>
              <a:rPr lang="nb-NO" sz="2400" b="1" dirty="0">
                <a:solidFill>
                  <a:srgbClr val="F4380C"/>
                </a:solidFill>
                <a:latin typeface="Calibri" panose="020F0502020204030204" pitchFamily="34" charset="0"/>
              </a:rPr>
              <a:t>Internrenten (IR) </a:t>
            </a:r>
            <a:r>
              <a:rPr lang="nb-NO" sz="2400" dirty="0">
                <a:solidFill>
                  <a:schemeClr val="tx2"/>
                </a:solidFill>
                <a:latin typeface="Calibri" panose="020F0502020204030204" pitchFamily="34" charset="0"/>
              </a:rPr>
              <a:t>er et relativt avkastningsmål og viser hvilken avkastning (%) som oppnås på kapitalen som er investert i prosjektet</a:t>
            </a:r>
          </a:p>
          <a:p>
            <a:pPr eaLnBrk="1" hangingPunct="1"/>
            <a:r>
              <a:rPr lang="nb-NO" sz="2400" dirty="0">
                <a:solidFill>
                  <a:schemeClr val="tx2"/>
                </a:solidFill>
                <a:latin typeface="Calibri" panose="020F0502020204030204" pitchFamily="34" charset="0"/>
              </a:rPr>
              <a:t>Prosjektet er lønnsomt hvis IR &gt; avkastningskravet</a:t>
            </a:r>
          </a:p>
          <a:p>
            <a:pPr eaLnBrk="1" hangingPunct="1"/>
            <a:r>
              <a:rPr lang="nb-NO" sz="2400" dirty="0">
                <a:solidFill>
                  <a:schemeClr val="tx2"/>
                </a:solidFill>
                <a:latin typeface="Calibri" panose="020F0502020204030204" pitchFamily="34" charset="0"/>
              </a:rPr>
              <a:t>IR er definert som det avkastningskravet som gir nåverdi lik</a:t>
            </a:r>
            <a:r>
              <a:rPr lang="nb-NO" sz="2400" b="1" dirty="0">
                <a:solidFill>
                  <a:schemeClr val="tx2"/>
                </a:solidFill>
                <a:latin typeface="Calibri" panose="020F0502020204030204" pitchFamily="34" charset="0"/>
              </a:rPr>
              <a:t> </a:t>
            </a:r>
            <a:r>
              <a:rPr lang="nb-NO" sz="2400" dirty="0">
                <a:solidFill>
                  <a:schemeClr val="tx2"/>
                </a:solidFill>
                <a:latin typeface="Calibri" panose="020F0502020204030204" pitchFamily="34" charset="0"/>
              </a:rPr>
              <a:t>0:</a:t>
            </a:r>
            <a:endParaRPr lang="nb-NO" sz="2400" b="1" dirty="0">
              <a:solidFill>
                <a:srgbClr val="F4380C"/>
              </a:solidFill>
              <a:latin typeface="Calibri" panose="020F0502020204030204" pitchFamily="34" charset="0"/>
            </a:endParaRPr>
          </a:p>
        </p:txBody>
      </p:sp>
      <p:graphicFrame>
        <p:nvGraphicFramePr>
          <p:cNvPr id="10242" name="Object 13"/>
          <p:cNvGraphicFramePr>
            <a:graphicFrameLocks noGrp="1" noChangeAspect="1"/>
          </p:cNvGraphicFramePr>
          <p:nvPr>
            <p:ph sz="quarter" idx="2"/>
            <p:extLst>
              <p:ext uri="{D42A27DB-BD31-4B8C-83A1-F6EECF244321}">
                <p14:modId xmlns:p14="http://schemas.microsoft.com/office/powerpoint/2010/main" val="2514441218"/>
              </p:ext>
            </p:extLst>
          </p:nvPr>
        </p:nvGraphicFramePr>
        <p:xfrm>
          <a:off x="1720850" y="3500438"/>
          <a:ext cx="4191000" cy="731837"/>
        </p:xfrm>
        <a:graphic>
          <a:graphicData uri="http://schemas.openxmlformats.org/presentationml/2006/ole">
            <mc:AlternateContent xmlns:mc="http://schemas.openxmlformats.org/markup-compatibility/2006">
              <mc:Choice xmlns:v="urn:schemas-microsoft-com:vml" Requires="v">
                <p:oleObj name="Equation" r:id="rId3" imgW="2400120" imgH="419040" progId="Equation.DSMT4">
                  <p:embed/>
                </p:oleObj>
              </mc:Choice>
              <mc:Fallback>
                <p:oleObj name="Equation" r:id="rId3" imgW="2400120" imgH="419040" progId="Equation.DSMT4">
                  <p:embed/>
                  <p:pic>
                    <p:nvPicPr>
                      <p:cNvPr id="10242" name="Object 13"/>
                      <p:cNvPicPr>
                        <a:picLocks noChangeAspect="1" noChangeArrowheads="1"/>
                      </p:cNvPicPr>
                      <p:nvPr/>
                    </p:nvPicPr>
                    <p:blipFill>
                      <a:blip r:embed="rId4"/>
                      <a:srcRect/>
                      <a:stretch>
                        <a:fillRect/>
                      </a:stretch>
                    </p:blipFill>
                    <p:spPr bwMode="auto">
                      <a:xfrm>
                        <a:off x="1720850" y="3500438"/>
                        <a:ext cx="4191000"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6132" name="Text Box 4"/>
          <p:cNvSpPr txBox="1">
            <a:spLocks noChangeArrowheads="1"/>
          </p:cNvSpPr>
          <p:nvPr/>
        </p:nvSpPr>
        <p:spPr bwMode="auto">
          <a:xfrm>
            <a:off x="1258888" y="5084763"/>
            <a:ext cx="7613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i="1">
                <a:solidFill>
                  <a:schemeClr val="tx1"/>
                </a:solidFill>
                <a:latin typeface="Times New Roman" pitchFamily="18" charset="0"/>
              </a:defRPr>
            </a:lvl1pPr>
            <a:lvl2pPr marL="742950" indent="-285750" eaLnBrk="0" hangingPunct="0">
              <a:defRPr sz="2800" i="1">
                <a:solidFill>
                  <a:schemeClr val="tx1"/>
                </a:solidFill>
                <a:latin typeface="Times New Roman" pitchFamily="18" charset="0"/>
              </a:defRPr>
            </a:lvl2pPr>
            <a:lvl3pPr marL="1143000" indent="-228600" eaLnBrk="0" hangingPunct="0">
              <a:defRPr sz="2800" i="1">
                <a:solidFill>
                  <a:schemeClr val="tx1"/>
                </a:solidFill>
                <a:latin typeface="Times New Roman" pitchFamily="18" charset="0"/>
              </a:defRPr>
            </a:lvl3pPr>
            <a:lvl4pPr marL="1600200" indent="-228600" eaLnBrk="0" hangingPunct="0">
              <a:defRPr sz="2800" i="1">
                <a:solidFill>
                  <a:schemeClr val="tx1"/>
                </a:solidFill>
                <a:latin typeface="Times New Roman" pitchFamily="18" charset="0"/>
              </a:defRPr>
            </a:lvl4pPr>
            <a:lvl5pPr marL="2057400" indent="-228600" eaLnBrk="0" hangingPunct="0">
              <a:defRPr sz="2800" i="1">
                <a:solidFill>
                  <a:schemeClr val="tx1"/>
                </a:solidFill>
                <a:latin typeface="Times New Roman" pitchFamily="18" charset="0"/>
              </a:defRPr>
            </a:lvl5pPr>
            <a:lvl6pPr marL="2514600" indent="-228600" eaLnBrk="0" fontAlgn="base" hangingPunct="0">
              <a:spcBef>
                <a:spcPct val="20000"/>
              </a:spcBef>
              <a:spcAft>
                <a:spcPct val="0"/>
              </a:spcAft>
              <a:buChar char="•"/>
              <a:defRPr sz="2800" i="1">
                <a:solidFill>
                  <a:schemeClr val="tx1"/>
                </a:solidFill>
                <a:latin typeface="Times New Roman" pitchFamily="18" charset="0"/>
              </a:defRPr>
            </a:lvl6pPr>
            <a:lvl7pPr marL="2971800" indent="-228600" eaLnBrk="0" fontAlgn="base" hangingPunct="0">
              <a:spcBef>
                <a:spcPct val="20000"/>
              </a:spcBef>
              <a:spcAft>
                <a:spcPct val="0"/>
              </a:spcAft>
              <a:buChar char="•"/>
              <a:defRPr sz="2800" i="1">
                <a:solidFill>
                  <a:schemeClr val="tx1"/>
                </a:solidFill>
                <a:latin typeface="Times New Roman" pitchFamily="18" charset="0"/>
              </a:defRPr>
            </a:lvl7pPr>
            <a:lvl8pPr marL="3429000" indent="-228600" eaLnBrk="0" fontAlgn="base" hangingPunct="0">
              <a:spcBef>
                <a:spcPct val="20000"/>
              </a:spcBef>
              <a:spcAft>
                <a:spcPct val="0"/>
              </a:spcAft>
              <a:buChar char="•"/>
              <a:defRPr sz="2800" i="1">
                <a:solidFill>
                  <a:schemeClr val="tx1"/>
                </a:solidFill>
                <a:latin typeface="Times New Roman" pitchFamily="18" charset="0"/>
              </a:defRPr>
            </a:lvl8pPr>
            <a:lvl9pPr marL="3886200" indent="-228600" eaLnBrk="0" fontAlgn="base" hangingPunct="0">
              <a:spcBef>
                <a:spcPct val="20000"/>
              </a:spcBef>
              <a:spcAft>
                <a:spcPct val="0"/>
              </a:spcAft>
              <a:buChar char="•"/>
              <a:defRPr sz="2800" i="1">
                <a:solidFill>
                  <a:schemeClr val="tx1"/>
                </a:solidFill>
                <a:latin typeface="Times New Roman" pitchFamily="18" charset="0"/>
              </a:defRPr>
            </a:lvl9pPr>
          </a:lstStyle>
          <a:p>
            <a:pPr eaLnBrk="1" hangingPunct="1">
              <a:spcBef>
                <a:spcPct val="0"/>
              </a:spcBef>
              <a:buFontTx/>
              <a:buNone/>
            </a:pPr>
            <a:r>
              <a:rPr lang="nb-NO" sz="2400" i="0" dirty="0">
                <a:latin typeface="Calibri" panose="020F0502020204030204" pitchFamily="34" charset="0"/>
              </a:rPr>
              <a:t>  Intuitivt er det kanskje enklere å forholde seg til et </a:t>
            </a:r>
          </a:p>
          <a:p>
            <a:pPr eaLnBrk="1" hangingPunct="1">
              <a:spcBef>
                <a:spcPct val="0"/>
              </a:spcBef>
              <a:buFontTx/>
              <a:buNone/>
            </a:pPr>
            <a:r>
              <a:rPr lang="nb-NO" sz="2400" i="0" dirty="0">
                <a:latin typeface="Calibri" panose="020F0502020204030204" pitchFamily="34" charset="0"/>
              </a:rPr>
              <a:t>  relativt avkastningsmål (%) enn et absolutt lønnsomhets-</a:t>
            </a:r>
            <a:br>
              <a:rPr lang="nb-NO" sz="2400" i="0" dirty="0">
                <a:latin typeface="Calibri" panose="020F0502020204030204" pitchFamily="34" charset="0"/>
              </a:rPr>
            </a:br>
            <a:r>
              <a:rPr lang="nb-NO" sz="2400" i="0" dirty="0">
                <a:latin typeface="Calibri" panose="020F0502020204030204" pitchFamily="34" charset="0"/>
              </a:rPr>
              <a:t>  mål som NNV, men det kan være enkelte problemer med</a:t>
            </a:r>
            <a:br>
              <a:rPr lang="nb-NO" sz="2400" i="0" dirty="0">
                <a:latin typeface="Calibri" panose="020F0502020204030204" pitchFamily="34" charset="0"/>
              </a:rPr>
            </a:br>
            <a:r>
              <a:rPr lang="nb-NO" sz="2400" i="0" dirty="0">
                <a:latin typeface="Calibri" panose="020F0502020204030204" pitchFamily="34" charset="0"/>
              </a:rPr>
              <a:t>  IR-metoden (som vi skal komme tilbake til om litt) </a:t>
            </a:r>
            <a:r>
              <a:rPr lang="nb-NO" sz="2400" i="0" dirty="0"/>
              <a:t>	</a:t>
            </a:r>
          </a:p>
        </p:txBody>
      </p:sp>
      <mc:AlternateContent xmlns:mc="http://schemas.openxmlformats.org/markup-compatibility/2006" xmlns:a14="http://schemas.microsoft.com/office/drawing/2010/main">
        <mc:Choice Requires="a14">
          <p:sp>
            <p:nvSpPr>
              <p:cNvPr id="10243" name="Object 15"/>
              <p:cNvSpPr txBox="1">
                <a:spLocks noGrp="1"/>
              </p:cNvSpPr>
              <p:nvPr>
                <p:ph sz="quarter" idx="3"/>
              </p:nvPr>
            </p:nvSpPr>
            <p:spPr bwMode="auto">
              <a:xfrm>
                <a:off x="1476375" y="4221163"/>
                <a:ext cx="2232025" cy="782637"/>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centerGroup"/>
                    </m:oMathParaPr>
                    <m:oMath xmlns:m="http://schemas.openxmlformats.org/officeDocument/2006/math">
                      <m:r>
                        <a:rPr lang="nb-NO" i="1">
                          <a:solidFill>
                            <a:srgbClr val="000000"/>
                          </a:solidFill>
                          <a:latin typeface="Cambria Math" panose="02040503050406030204" pitchFamily="18" charset="0"/>
                        </a:rPr>
                        <m:t>𝐶</m:t>
                      </m:r>
                      <m:sSub>
                        <m:sSubPr>
                          <m:ctrlPr>
                            <a:rPr lang="nb-NO" i="1">
                              <a:solidFill>
                                <a:srgbClr val="000000"/>
                              </a:solidFill>
                              <a:latin typeface="Cambria Math" panose="02040503050406030204" pitchFamily="18" charset="0"/>
                            </a:rPr>
                          </m:ctrlPr>
                        </m:sSubPr>
                        <m:e>
                          <m:r>
                            <a:rPr lang="nb-NO" i="1">
                              <a:solidFill>
                                <a:srgbClr val="000000"/>
                              </a:solidFill>
                              <a:latin typeface="Cambria Math" panose="02040503050406030204" pitchFamily="18" charset="0"/>
                            </a:rPr>
                            <m:t>𝐹</m:t>
                          </m:r>
                        </m:e>
                        <m:sub>
                          <m:r>
                            <a:rPr lang="nb-NO" i="1">
                              <a:solidFill>
                                <a:srgbClr val="000000"/>
                              </a:solidFill>
                              <a:latin typeface="Cambria Math" panose="02040503050406030204" pitchFamily="18" charset="0"/>
                            </a:rPr>
                            <m:t>0</m:t>
                          </m:r>
                        </m:sub>
                      </m:sSub>
                      <m:r>
                        <a:rPr lang="nb-NO" i="1">
                          <a:solidFill>
                            <a:srgbClr val="000000"/>
                          </a:solidFill>
                          <a:latin typeface="Cambria Math" panose="02040503050406030204" pitchFamily="18" charset="0"/>
                        </a:rPr>
                        <m:t>=</m:t>
                      </m:r>
                      <m:nary>
                        <m:naryPr>
                          <m:chr m:val="∑"/>
                          <m:ctrlPr>
                            <a:rPr lang="nb-NO" i="1">
                              <a:solidFill>
                                <a:srgbClr val="000000"/>
                              </a:solidFill>
                              <a:latin typeface="Cambria Math" panose="02040503050406030204" pitchFamily="18" charset="0"/>
                            </a:rPr>
                          </m:ctrlPr>
                        </m:naryPr>
                        <m:sub>
                          <m:r>
                            <a:rPr lang="nb-NO" i="1">
                              <a:solidFill>
                                <a:srgbClr val="000000"/>
                              </a:solidFill>
                              <a:latin typeface="Cambria Math" panose="02040503050406030204" pitchFamily="18" charset="0"/>
                            </a:rPr>
                            <m:t>𝑡</m:t>
                          </m:r>
                          <m:r>
                            <a:rPr lang="nb-NO" i="1">
                              <a:solidFill>
                                <a:srgbClr val="000000"/>
                              </a:solidFill>
                              <a:latin typeface="Cambria Math" panose="02040503050406030204" pitchFamily="18" charset="0"/>
                            </a:rPr>
                            <m:t>=1</m:t>
                          </m:r>
                        </m:sub>
                        <m:sup>
                          <m:r>
                            <a:rPr lang="nb-NO" i="1">
                              <a:solidFill>
                                <a:srgbClr val="000000"/>
                              </a:solidFill>
                              <a:latin typeface="Cambria Math" panose="02040503050406030204" pitchFamily="18" charset="0"/>
                            </a:rPr>
                            <m:t>𝑛</m:t>
                          </m:r>
                        </m:sup>
                        <m:e>
                          <m:f>
                            <m:fPr>
                              <m:ctrlPr>
                                <a:rPr lang="nb-NO" i="1">
                                  <a:solidFill>
                                    <a:srgbClr val="000000"/>
                                  </a:solidFill>
                                  <a:latin typeface="Cambria Math" panose="02040503050406030204" pitchFamily="18" charset="0"/>
                                </a:rPr>
                              </m:ctrlPr>
                            </m:fPr>
                            <m:num>
                              <m:r>
                                <a:rPr lang="nb-NO" i="1">
                                  <a:solidFill>
                                    <a:srgbClr val="000000"/>
                                  </a:solidFill>
                                  <a:latin typeface="Cambria Math" panose="02040503050406030204" pitchFamily="18" charset="0"/>
                                </a:rPr>
                                <m:t>𝐶</m:t>
                              </m:r>
                              <m:sSub>
                                <m:sSubPr>
                                  <m:ctrlPr>
                                    <a:rPr lang="nb-NO" i="1">
                                      <a:solidFill>
                                        <a:srgbClr val="000000"/>
                                      </a:solidFill>
                                      <a:latin typeface="Cambria Math" panose="02040503050406030204" pitchFamily="18" charset="0"/>
                                    </a:rPr>
                                  </m:ctrlPr>
                                </m:sSubPr>
                                <m:e>
                                  <m:r>
                                    <a:rPr lang="nb-NO" i="1">
                                      <a:solidFill>
                                        <a:srgbClr val="000000"/>
                                      </a:solidFill>
                                      <a:latin typeface="Cambria Math" panose="02040503050406030204" pitchFamily="18" charset="0"/>
                                    </a:rPr>
                                    <m:t>𝐹</m:t>
                                  </m:r>
                                </m:e>
                                <m:sub>
                                  <m:r>
                                    <a:rPr lang="nb-NO" i="1">
                                      <a:solidFill>
                                        <a:srgbClr val="000000"/>
                                      </a:solidFill>
                                      <a:latin typeface="Cambria Math" panose="02040503050406030204" pitchFamily="18" charset="0"/>
                                    </a:rPr>
                                    <m:t>𝑡</m:t>
                                  </m:r>
                                </m:sub>
                              </m:sSub>
                            </m:num>
                            <m:den>
                              <m:r>
                                <a:rPr lang="nb-NO" i="1">
                                  <a:solidFill>
                                    <a:srgbClr val="000000"/>
                                  </a:solidFill>
                                  <a:latin typeface="Cambria Math" panose="02040503050406030204" pitchFamily="18" charset="0"/>
                                </a:rPr>
                                <m:t>(1+</m:t>
                              </m:r>
                              <m:r>
                                <a:rPr lang="nb-NO" i="1">
                                  <a:solidFill>
                                    <a:srgbClr val="000000"/>
                                  </a:solidFill>
                                  <a:latin typeface="Cambria Math" panose="02040503050406030204" pitchFamily="18" charset="0"/>
                                </a:rPr>
                                <m:t>𝐼𝑅</m:t>
                              </m:r>
                              <m:sSup>
                                <m:sSupPr>
                                  <m:ctrlPr>
                                    <a:rPr lang="nb-NO" i="1">
                                      <a:solidFill>
                                        <a:srgbClr val="000000"/>
                                      </a:solidFill>
                                      <a:latin typeface="Cambria Math" panose="02040503050406030204" pitchFamily="18" charset="0"/>
                                    </a:rPr>
                                  </m:ctrlPr>
                                </m:sSupPr>
                                <m:e>
                                  <m:r>
                                    <a:rPr lang="nb-NO" i="1">
                                      <a:solidFill>
                                        <a:srgbClr val="000000"/>
                                      </a:solidFill>
                                      <a:latin typeface="Cambria Math" panose="02040503050406030204" pitchFamily="18" charset="0"/>
                                    </a:rPr>
                                    <m:t>)</m:t>
                                  </m:r>
                                </m:e>
                                <m:sup>
                                  <m:r>
                                    <a:rPr lang="nb-NO" i="1">
                                      <a:solidFill>
                                        <a:srgbClr val="000000"/>
                                      </a:solidFill>
                                      <a:latin typeface="Cambria Math" panose="02040503050406030204" pitchFamily="18" charset="0"/>
                                    </a:rPr>
                                    <m:t>𝑡</m:t>
                                  </m:r>
                                </m:sup>
                              </m:sSup>
                            </m:den>
                          </m:f>
                        </m:e>
                      </m:nary>
                    </m:oMath>
                  </m:oMathPara>
                </a14:m>
                <a:endParaRPr lang="nb-NO" dirty="0"/>
              </a:p>
            </p:txBody>
          </p:sp>
        </mc:Choice>
        <mc:Fallback xmlns="">
          <p:sp>
            <p:nvSpPr>
              <p:cNvPr id="10243" name="Object 15"/>
              <p:cNvSpPr txBox="1">
                <a:spLocks noRot="1" noChangeAspect="1" noMove="1" noResize="1" noEditPoints="1" noAdjustHandles="1" noChangeArrowheads="1" noChangeShapeType="1" noTextEdit="1"/>
              </p:cNvSpPr>
              <p:nvPr>
                <p:ph sz="quarter" idx="3"/>
              </p:nvPr>
            </p:nvSpPr>
            <p:spPr bwMode="auto">
              <a:xfrm>
                <a:off x="1476375" y="4221163"/>
                <a:ext cx="2232025" cy="782637"/>
              </a:xfrm>
              <a:prstGeom prst="rect">
                <a:avLst/>
              </a:prstGeom>
              <a:blipFill>
                <a:blip r:embed="rId5"/>
                <a:stretch>
                  <a:fillRect/>
                </a:stretch>
              </a:blipFill>
              <a:ln>
                <a:noFill/>
              </a:ln>
              <a:effectLst/>
            </p:spPr>
            <p:txBody>
              <a:bodyPr/>
              <a:lstStyle/>
              <a:p>
                <a:r>
                  <a:rPr lang="nb-NO">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61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614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0" grpId="0" build="p"/>
      <p:bldP spid="1761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latin typeface="Calibri" panose="020F0502020204030204" pitchFamily="34" charset="0"/>
              </a:rPr>
              <a:t>Internrente eksempel </a:t>
            </a:r>
            <a:endParaRPr lang="nb-NO" dirty="0"/>
          </a:p>
        </p:txBody>
      </p:sp>
      <p:graphicFrame>
        <p:nvGraphicFramePr>
          <p:cNvPr id="7" name="Objekt 6"/>
          <p:cNvGraphicFramePr>
            <a:graphicFrameLocks noChangeAspect="1"/>
          </p:cNvGraphicFramePr>
          <p:nvPr>
            <p:extLst>
              <p:ext uri="{D42A27DB-BD31-4B8C-83A1-F6EECF244321}">
                <p14:modId xmlns:p14="http://schemas.microsoft.com/office/powerpoint/2010/main" val="3662967190"/>
              </p:ext>
            </p:extLst>
          </p:nvPr>
        </p:nvGraphicFramePr>
        <p:xfrm>
          <a:off x="1187624" y="1196752"/>
          <a:ext cx="5798978" cy="2276822"/>
        </p:xfrm>
        <a:graphic>
          <a:graphicData uri="http://schemas.openxmlformats.org/presentationml/2006/ole">
            <mc:AlternateContent xmlns:mc="http://schemas.openxmlformats.org/markup-compatibility/2006">
              <mc:Choice xmlns:v="urn:schemas-microsoft-com:vml" Requires="v">
                <p:oleObj name="Worksheet" r:id="rId2" imgW="4390955" imgH="1723991" progId="Excel.Sheet.12">
                  <p:embed/>
                </p:oleObj>
              </mc:Choice>
              <mc:Fallback>
                <p:oleObj name="Worksheet" r:id="rId2" imgW="4390955" imgH="1723991" progId="Excel.Sheet.12">
                  <p:embed/>
                  <p:pic>
                    <p:nvPicPr>
                      <p:cNvPr id="7" name="Objekt 6"/>
                      <p:cNvPicPr/>
                      <p:nvPr/>
                    </p:nvPicPr>
                    <p:blipFill>
                      <a:blip r:embed="rId3"/>
                      <a:stretch>
                        <a:fillRect/>
                      </a:stretch>
                    </p:blipFill>
                    <p:spPr>
                      <a:xfrm>
                        <a:off x="1187624" y="1196752"/>
                        <a:ext cx="5798978" cy="227682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Objekt 7"/>
              <p:cNvSpPr txBox="1"/>
              <p:nvPr/>
            </p:nvSpPr>
            <p:spPr>
              <a:xfrm>
                <a:off x="1088718" y="4005064"/>
                <a:ext cx="6807200" cy="935038"/>
              </a:xfrm>
              <a:prstGeom prst="rect">
                <a:avLst/>
              </a:prstGeom>
            </p:spPr>
            <p:txBody>
              <a:bodyPr>
                <a:normAutofit fontScale="85000" lnSpcReduction="10000"/>
              </a:bodyPr>
              <a:lstStyle/>
              <a:p>
                <a:pPr>
                  <a:buNone/>
                </a:pPr>
                <a14:m>
                  <m:oMathPara xmlns:m="http://schemas.openxmlformats.org/officeDocument/2006/math">
                    <m:oMathParaPr>
                      <m:jc m:val="centerGroup"/>
                    </m:oMathParaPr>
                    <m:oMath xmlns:m="http://schemas.openxmlformats.org/officeDocument/2006/math">
                      <m:r>
                        <a:rPr lang="nb-NO" i="1">
                          <a:solidFill>
                            <a:srgbClr val="000000"/>
                          </a:solidFill>
                          <a:latin typeface="Cambria Math" panose="02040503050406030204" pitchFamily="18" charset="0"/>
                        </a:rPr>
                        <m:t>10</m:t>
                      </m:r>
                      <m:r>
                        <m:rPr>
                          <m:nor/>
                        </m:rPr>
                        <a:rPr lang="nb-NO" i="0">
                          <a:solidFill>
                            <a:srgbClr val="000000"/>
                          </a:solidFill>
                          <a:latin typeface="Cambria Math" panose="02040503050406030204" pitchFamily="18" charset="0"/>
                        </a:rPr>
                        <m:t> 000 000</m:t>
                      </m:r>
                      <m:r>
                        <a:rPr lang="nb-NO" i="1">
                          <a:solidFill>
                            <a:srgbClr val="000000"/>
                          </a:solidFill>
                          <a:latin typeface="Cambria Math" panose="02040503050406030204" pitchFamily="18" charset="0"/>
                        </a:rPr>
                        <m:t>=</m:t>
                      </m:r>
                      <m:f>
                        <m:fPr>
                          <m:ctrlPr>
                            <a:rPr lang="nb-NO" i="1">
                              <a:solidFill>
                                <a:srgbClr val="000000"/>
                              </a:solidFill>
                              <a:latin typeface="Cambria Math" panose="02040503050406030204" pitchFamily="18" charset="0"/>
                            </a:rPr>
                          </m:ctrlPr>
                        </m:fPr>
                        <m:num>
                          <m:r>
                            <a:rPr lang="nb-NO" i="1">
                              <a:solidFill>
                                <a:srgbClr val="000000"/>
                              </a:solidFill>
                              <a:latin typeface="Cambria Math" panose="02040503050406030204" pitchFamily="18" charset="0"/>
                            </a:rPr>
                            <m:t>3</m:t>
                          </m:r>
                          <m:r>
                            <m:rPr>
                              <m:nor/>
                            </m:rPr>
                            <a:rPr lang="nb-NO" i="0">
                              <a:solidFill>
                                <a:srgbClr val="000000"/>
                              </a:solidFill>
                              <a:latin typeface="Cambria Math" panose="02040503050406030204" pitchFamily="18" charset="0"/>
                            </a:rPr>
                            <m:t> 200 000</m:t>
                          </m:r>
                        </m:num>
                        <m:den>
                          <m:r>
                            <a:rPr lang="nb-NO" i="1">
                              <a:solidFill>
                                <a:srgbClr val="000000"/>
                              </a:solidFill>
                              <a:latin typeface="Cambria Math" panose="02040503050406030204" pitchFamily="18" charset="0"/>
                            </a:rPr>
                            <m:t>(1+</m:t>
                          </m:r>
                          <m:r>
                            <a:rPr lang="nb-NO" i="1">
                              <a:solidFill>
                                <a:srgbClr val="000000"/>
                              </a:solidFill>
                              <a:latin typeface="Cambria Math" panose="02040503050406030204" pitchFamily="18" charset="0"/>
                            </a:rPr>
                            <m:t>𝐼𝑅</m:t>
                          </m:r>
                          <m:r>
                            <a:rPr lang="nb-NO" i="1">
                              <a:solidFill>
                                <a:srgbClr val="000000"/>
                              </a:solidFill>
                              <a:latin typeface="Cambria Math" panose="02040503050406030204" pitchFamily="18" charset="0"/>
                            </a:rPr>
                            <m:t>)</m:t>
                          </m:r>
                        </m:den>
                      </m:f>
                      <m:r>
                        <a:rPr lang="nb-NO" i="1">
                          <a:solidFill>
                            <a:srgbClr val="000000"/>
                          </a:solidFill>
                          <a:latin typeface="Cambria Math" panose="02040503050406030204" pitchFamily="18" charset="0"/>
                        </a:rPr>
                        <m:t>+</m:t>
                      </m:r>
                      <m:f>
                        <m:fPr>
                          <m:ctrlPr>
                            <a:rPr lang="nb-NO" i="1">
                              <a:solidFill>
                                <a:srgbClr val="000000"/>
                              </a:solidFill>
                              <a:latin typeface="Cambria Math" panose="02040503050406030204" pitchFamily="18" charset="0"/>
                            </a:rPr>
                          </m:ctrlPr>
                        </m:fPr>
                        <m:num>
                          <m:r>
                            <a:rPr lang="nb-NO" i="1">
                              <a:solidFill>
                                <a:srgbClr val="000000"/>
                              </a:solidFill>
                              <a:latin typeface="Cambria Math" panose="02040503050406030204" pitchFamily="18" charset="0"/>
                            </a:rPr>
                            <m:t>6</m:t>
                          </m:r>
                          <m:r>
                            <m:rPr>
                              <m:nor/>
                            </m:rPr>
                            <a:rPr lang="nb-NO" i="0">
                              <a:solidFill>
                                <a:srgbClr val="000000"/>
                              </a:solidFill>
                              <a:latin typeface="Cambria Math" panose="02040503050406030204" pitchFamily="18" charset="0"/>
                            </a:rPr>
                            <m:t> 200 000</m:t>
                          </m:r>
                        </m:num>
                        <m:den>
                          <m:r>
                            <a:rPr lang="nb-NO" i="1">
                              <a:solidFill>
                                <a:srgbClr val="000000"/>
                              </a:solidFill>
                              <a:latin typeface="Cambria Math" panose="02040503050406030204" pitchFamily="18" charset="0"/>
                            </a:rPr>
                            <m:t>(1+</m:t>
                          </m:r>
                          <m:r>
                            <a:rPr lang="nb-NO" i="1">
                              <a:solidFill>
                                <a:srgbClr val="000000"/>
                              </a:solidFill>
                              <a:latin typeface="Cambria Math" panose="02040503050406030204" pitchFamily="18" charset="0"/>
                            </a:rPr>
                            <m:t>𝐼𝑅</m:t>
                          </m:r>
                          <m:sSup>
                            <m:sSupPr>
                              <m:ctrlPr>
                                <a:rPr lang="nb-NO" i="1">
                                  <a:solidFill>
                                    <a:srgbClr val="000000"/>
                                  </a:solidFill>
                                  <a:latin typeface="Cambria Math" panose="02040503050406030204" pitchFamily="18" charset="0"/>
                                </a:rPr>
                              </m:ctrlPr>
                            </m:sSupPr>
                            <m:e>
                              <m:r>
                                <a:rPr lang="nb-NO" i="1">
                                  <a:solidFill>
                                    <a:srgbClr val="000000"/>
                                  </a:solidFill>
                                  <a:latin typeface="Cambria Math" panose="02040503050406030204" pitchFamily="18" charset="0"/>
                                </a:rPr>
                                <m:t>)</m:t>
                              </m:r>
                            </m:e>
                            <m:sup>
                              <m:r>
                                <a:rPr lang="nb-NO" i="1">
                                  <a:solidFill>
                                    <a:srgbClr val="000000"/>
                                  </a:solidFill>
                                  <a:latin typeface="Cambria Math" panose="02040503050406030204" pitchFamily="18" charset="0"/>
                                </a:rPr>
                                <m:t>2</m:t>
                              </m:r>
                            </m:sup>
                          </m:sSup>
                        </m:den>
                      </m:f>
                      <m:r>
                        <a:rPr lang="nb-NO" i="1">
                          <a:solidFill>
                            <a:srgbClr val="000000"/>
                          </a:solidFill>
                          <a:latin typeface="Cambria Math" panose="02040503050406030204" pitchFamily="18" charset="0"/>
                        </a:rPr>
                        <m:t>+</m:t>
                      </m:r>
                      <m:f>
                        <m:fPr>
                          <m:ctrlPr>
                            <a:rPr lang="nb-NO" i="1">
                              <a:solidFill>
                                <a:srgbClr val="000000"/>
                              </a:solidFill>
                              <a:latin typeface="Cambria Math" panose="02040503050406030204" pitchFamily="18" charset="0"/>
                            </a:rPr>
                          </m:ctrlPr>
                        </m:fPr>
                        <m:num>
                          <m:r>
                            <a:rPr lang="nb-NO" i="1">
                              <a:solidFill>
                                <a:srgbClr val="000000"/>
                              </a:solidFill>
                              <a:latin typeface="Cambria Math" panose="02040503050406030204" pitchFamily="18" charset="0"/>
                            </a:rPr>
                            <m:t>4</m:t>
                          </m:r>
                          <m:r>
                            <m:rPr>
                              <m:nor/>
                            </m:rPr>
                            <a:rPr lang="nb-NO" i="0">
                              <a:solidFill>
                                <a:srgbClr val="000000"/>
                              </a:solidFill>
                              <a:latin typeface="Cambria Math" panose="02040503050406030204" pitchFamily="18" charset="0"/>
                            </a:rPr>
                            <m:t> 400 000</m:t>
                          </m:r>
                        </m:num>
                        <m:den>
                          <m:r>
                            <a:rPr lang="nb-NO" i="1">
                              <a:solidFill>
                                <a:srgbClr val="000000"/>
                              </a:solidFill>
                              <a:latin typeface="Cambria Math" panose="02040503050406030204" pitchFamily="18" charset="0"/>
                            </a:rPr>
                            <m:t>(1+</m:t>
                          </m:r>
                          <m:r>
                            <a:rPr lang="nb-NO" i="1">
                              <a:solidFill>
                                <a:srgbClr val="000000"/>
                              </a:solidFill>
                              <a:latin typeface="Cambria Math" panose="02040503050406030204" pitchFamily="18" charset="0"/>
                            </a:rPr>
                            <m:t>𝐼𝑅</m:t>
                          </m:r>
                          <m:sSup>
                            <m:sSupPr>
                              <m:ctrlPr>
                                <a:rPr lang="nb-NO" i="1">
                                  <a:solidFill>
                                    <a:srgbClr val="000000"/>
                                  </a:solidFill>
                                  <a:latin typeface="Cambria Math" panose="02040503050406030204" pitchFamily="18" charset="0"/>
                                </a:rPr>
                              </m:ctrlPr>
                            </m:sSupPr>
                            <m:e>
                              <m:r>
                                <a:rPr lang="nb-NO" i="1">
                                  <a:solidFill>
                                    <a:srgbClr val="000000"/>
                                  </a:solidFill>
                                  <a:latin typeface="Cambria Math" panose="02040503050406030204" pitchFamily="18" charset="0"/>
                                </a:rPr>
                                <m:t>)</m:t>
                              </m:r>
                            </m:e>
                            <m:sup>
                              <m:r>
                                <a:rPr lang="nb-NO" i="1">
                                  <a:solidFill>
                                    <a:srgbClr val="000000"/>
                                  </a:solidFill>
                                  <a:latin typeface="Cambria Math" panose="02040503050406030204" pitchFamily="18" charset="0"/>
                                </a:rPr>
                                <m:t>3</m:t>
                              </m:r>
                            </m:sup>
                          </m:sSup>
                        </m:den>
                      </m:f>
                    </m:oMath>
                  </m:oMathPara>
                </a14:m>
                <a:endParaRPr lang="nb-NO" dirty="0"/>
              </a:p>
            </p:txBody>
          </p:sp>
        </mc:Choice>
        <mc:Fallback xmlns="">
          <p:sp>
            <p:nvSpPr>
              <p:cNvPr id="8" name="Objekt 7"/>
              <p:cNvSpPr txBox="1">
                <a:spLocks noRot="1" noChangeAspect="1" noMove="1" noResize="1" noEditPoints="1" noAdjustHandles="1" noChangeArrowheads="1" noChangeShapeType="1" noTextEdit="1"/>
              </p:cNvSpPr>
              <p:nvPr/>
            </p:nvSpPr>
            <p:spPr>
              <a:xfrm>
                <a:off x="1088718" y="4005064"/>
                <a:ext cx="6807200" cy="935038"/>
              </a:xfrm>
              <a:prstGeom prst="rect">
                <a:avLst/>
              </a:prstGeom>
              <a:blipFill>
                <a:blip r:embed="rId4"/>
                <a:stretch>
                  <a:fillRect/>
                </a:stretch>
              </a:blipFill>
            </p:spPr>
            <p:txBody>
              <a:bodyPr/>
              <a:lstStyle/>
              <a:p>
                <a:r>
                  <a:rPr lang="nb-NO">
                    <a:noFill/>
                  </a:rPr>
                  <a:t> </a:t>
                </a:r>
              </a:p>
            </p:txBody>
          </p:sp>
        </mc:Fallback>
      </mc:AlternateContent>
      <p:sp>
        <p:nvSpPr>
          <p:cNvPr id="9" name="TekstSylinder 8"/>
          <p:cNvSpPr txBox="1"/>
          <p:nvPr/>
        </p:nvSpPr>
        <p:spPr>
          <a:xfrm>
            <a:off x="1088718" y="5157192"/>
            <a:ext cx="7011674" cy="523220"/>
          </a:xfrm>
          <a:prstGeom prst="rect">
            <a:avLst/>
          </a:prstGeom>
          <a:solidFill>
            <a:schemeClr val="bg1">
              <a:lumMod val="95000"/>
            </a:schemeClr>
          </a:solidFill>
        </p:spPr>
        <p:txBody>
          <a:bodyPr wrap="square" rtlCol="0">
            <a:spAutoFit/>
          </a:bodyPr>
          <a:lstStyle/>
          <a:p>
            <a:pPr>
              <a:buNone/>
            </a:pPr>
            <a:r>
              <a:rPr lang="nb-NO" dirty="0"/>
              <a:t>IR kan finnes med Excel (=IR).</a:t>
            </a:r>
          </a:p>
        </p:txBody>
      </p:sp>
    </p:spTree>
    <p:extLst>
      <p:ext uri="{BB962C8B-B14F-4D97-AF65-F5344CB8AC3E}">
        <p14:creationId xmlns:p14="http://schemas.microsoft.com/office/powerpoint/2010/main" val="71596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2257732949"/>
              </p:ext>
            </p:extLst>
          </p:nvPr>
        </p:nvGraphicFramePr>
        <p:xfrm>
          <a:off x="1115616" y="1196752"/>
          <a:ext cx="7128792" cy="4271322"/>
        </p:xfrm>
        <a:graphic>
          <a:graphicData uri="http://schemas.openxmlformats.org/presentationml/2006/ole">
            <mc:AlternateContent xmlns:mc="http://schemas.openxmlformats.org/markup-compatibility/2006">
              <mc:Choice xmlns:v="urn:schemas-microsoft-com:vml" Requires="v">
                <p:oleObj name="Worksheet" r:id="rId2" imgW="4562357" imgH="2733796" progId="Excel.Sheet.12">
                  <p:embed/>
                </p:oleObj>
              </mc:Choice>
              <mc:Fallback>
                <p:oleObj name="Worksheet" r:id="rId2" imgW="4562357" imgH="2733796" progId="Excel.Sheet.12">
                  <p:embed/>
                  <p:pic>
                    <p:nvPicPr>
                      <p:cNvPr id="4" name="Objekt 3"/>
                      <p:cNvPicPr/>
                      <p:nvPr/>
                    </p:nvPicPr>
                    <p:blipFill>
                      <a:blip r:embed="rId3"/>
                      <a:stretch>
                        <a:fillRect/>
                      </a:stretch>
                    </p:blipFill>
                    <p:spPr>
                      <a:xfrm>
                        <a:off x="1115616" y="1196752"/>
                        <a:ext cx="7128792" cy="4271322"/>
                      </a:xfrm>
                      <a:prstGeom prst="rect">
                        <a:avLst/>
                      </a:prstGeom>
                    </p:spPr>
                  </p:pic>
                </p:oleObj>
              </mc:Fallback>
            </mc:AlternateContent>
          </a:graphicData>
        </a:graphic>
      </p:graphicFrame>
      <p:sp>
        <p:nvSpPr>
          <p:cNvPr id="8" name="Tittel 7"/>
          <p:cNvSpPr>
            <a:spLocks noGrp="1"/>
          </p:cNvSpPr>
          <p:nvPr>
            <p:ph type="title"/>
          </p:nvPr>
        </p:nvSpPr>
        <p:spPr/>
        <p:txBody>
          <a:bodyPr/>
          <a:lstStyle/>
          <a:p>
            <a:r>
              <a:rPr lang="nb-NO" dirty="0">
                <a:latin typeface="Calibri" panose="020F0502020204030204" pitchFamily="34" charset="0"/>
              </a:rPr>
              <a:t>Internrente og nåverdiprofil - eksempel </a:t>
            </a:r>
            <a:endParaRPr lang="nb-NO" dirty="0"/>
          </a:p>
        </p:txBody>
      </p:sp>
      <p:sp>
        <p:nvSpPr>
          <p:cNvPr id="10" name="TekstSylinder 9"/>
          <p:cNvSpPr txBox="1"/>
          <p:nvPr/>
        </p:nvSpPr>
        <p:spPr>
          <a:xfrm>
            <a:off x="1066800" y="5685338"/>
            <a:ext cx="6768752" cy="954107"/>
          </a:xfrm>
          <a:prstGeom prst="rect">
            <a:avLst/>
          </a:prstGeom>
          <a:solidFill>
            <a:schemeClr val="bg1">
              <a:lumMod val="95000"/>
            </a:schemeClr>
          </a:solidFill>
        </p:spPr>
        <p:txBody>
          <a:bodyPr wrap="square" rtlCol="0">
            <a:spAutoFit/>
          </a:bodyPr>
          <a:lstStyle/>
          <a:p>
            <a:pPr>
              <a:buNone/>
            </a:pPr>
            <a:r>
              <a:rPr lang="nb-NO" dirty="0"/>
              <a:t>IR er 17,07 %. Siden avkastningskravet er </a:t>
            </a:r>
            <a:br>
              <a:rPr lang="nb-NO" dirty="0"/>
            </a:br>
            <a:r>
              <a:rPr lang="nb-NO" dirty="0"/>
              <a:t>10 %, er prosjektet lønnsomt</a:t>
            </a:r>
          </a:p>
        </p:txBody>
      </p:sp>
    </p:spTree>
    <p:extLst>
      <p:ext uri="{BB962C8B-B14F-4D97-AF65-F5344CB8AC3E}">
        <p14:creationId xmlns:p14="http://schemas.microsoft.com/office/powerpoint/2010/main" val="171868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nb-NO" dirty="0">
                <a:latin typeface="Calibri" panose="020F0502020204030204" pitchFamily="34" charset="0"/>
              </a:rPr>
              <a:t>Problemer med internrentemetoden</a:t>
            </a:r>
          </a:p>
        </p:txBody>
      </p:sp>
      <p:sp>
        <p:nvSpPr>
          <p:cNvPr id="412675" name="Rectangle 3"/>
          <p:cNvSpPr>
            <a:spLocks noGrp="1" noChangeArrowheads="1"/>
          </p:cNvSpPr>
          <p:nvPr>
            <p:ph type="body" idx="1"/>
          </p:nvPr>
        </p:nvSpPr>
        <p:spPr/>
        <p:txBody>
          <a:bodyPr/>
          <a:lstStyle/>
          <a:p>
            <a:pPr eaLnBrk="1" hangingPunct="1">
              <a:lnSpc>
                <a:spcPct val="90000"/>
              </a:lnSpc>
            </a:pPr>
            <a:r>
              <a:rPr lang="nb-NO" dirty="0">
                <a:latin typeface="Calibri" panose="020F0502020204030204" pitchFamily="34" charset="0"/>
              </a:rPr>
              <a:t>Internrentemetoden gir som regel korrekte signaler om lønnsomhet, men problemer kan oppstå bl.a. i forbindelse med</a:t>
            </a:r>
          </a:p>
          <a:p>
            <a:pPr lvl="1" eaLnBrk="1" hangingPunct="1">
              <a:lnSpc>
                <a:spcPct val="90000"/>
              </a:lnSpc>
            </a:pPr>
            <a:r>
              <a:rPr lang="nb-NO" sz="2800" dirty="0">
                <a:solidFill>
                  <a:srgbClr val="FF0000"/>
                </a:solidFill>
                <a:latin typeface="Calibri" panose="020F0502020204030204" pitchFamily="34" charset="0"/>
              </a:rPr>
              <a:t>Gjensidig utelukkende prosjekter</a:t>
            </a:r>
            <a:r>
              <a:rPr lang="nb-NO" sz="2800" dirty="0">
                <a:latin typeface="Calibri" panose="020F0502020204030204" pitchFamily="34" charset="0"/>
              </a:rPr>
              <a:t>, særlig hvis prosjektene er av ulik størrelse</a:t>
            </a:r>
          </a:p>
          <a:p>
            <a:pPr lvl="1" eaLnBrk="1" hangingPunct="1">
              <a:lnSpc>
                <a:spcPct val="90000"/>
              </a:lnSpc>
            </a:pPr>
            <a:r>
              <a:rPr lang="nb-NO" sz="2800" dirty="0">
                <a:solidFill>
                  <a:srgbClr val="FF0000"/>
                </a:solidFill>
                <a:latin typeface="Calibri" panose="020F0502020204030204" pitchFamily="34" charset="0"/>
              </a:rPr>
              <a:t>Kontantstrømmen skifter fortegn mer enn en gang</a:t>
            </a:r>
            <a:r>
              <a:rPr lang="nb-NO" sz="2800" dirty="0">
                <a:latin typeface="Calibri" panose="020F0502020204030204" pitchFamily="34" charset="0"/>
              </a:rPr>
              <a:t>. Det kan (men må ikke) bli like mange internrenter som fortegnskift</a:t>
            </a:r>
          </a:p>
          <a:p>
            <a:pPr lvl="1" eaLnBrk="1" hangingPunct="1">
              <a:lnSpc>
                <a:spcPct val="90000"/>
              </a:lnSpc>
            </a:pPr>
            <a:r>
              <a:rPr lang="nb-NO" sz="2800" dirty="0">
                <a:solidFill>
                  <a:srgbClr val="FF0000"/>
                </a:solidFill>
                <a:latin typeface="Calibri" panose="020F0502020204030204" pitchFamily="34" charset="0"/>
              </a:rPr>
              <a:t>Ulik levetid</a:t>
            </a:r>
            <a:r>
              <a:rPr lang="nb-NO" sz="2800" dirty="0">
                <a:latin typeface="Calibri" panose="020F0502020204030204" pitchFamily="34" charset="0"/>
              </a:rPr>
              <a:t>. Internrentemetoden kan favorisere prosjekter hvor kontantstrømmen kommer tidlig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wipe(left)">
                                      <p:cBhvr>
                                        <p:cTn id="7" dur="500"/>
                                        <p:tgtEl>
                                          <p:spTgt spid="412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5">
                                            <p:txEl>
                                              <p:pRg st="1" end="1"/>
                                            </p:txEl>
                                          </p:spTgt>
                                        </p:tgtEl>
                                        <p:attrNameLst>
                                          <p:attrName>style.visibility</p:attrName>
                                        </p:attrNameLst>
                                      </p:cBhvr>
                                      <p:to>
                                        <p:strVal val="visible"/>
                                      </p:to>
                                    </p:set>
                                    <p:animEffect transition="in" filter="wipe(left)">
                                      <p:cBhvr>
                                        <p:cTn id="12" dur="500"/>
                                        <p:tgtEl>
                                          <p:spTgt spid="412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2675">
                                            <p:txEl>
                                              <p:pRg st="2" end="2"/>
                                            </p:txEl>
                                          </p:spTgt>
                                        </p:tgtEl>
                                        <p:attrNameLst>
                                          <p:attrName>style.visibility</p:attrName>
                                        </p:attrNameLst>
                                      </p:cBhvr>
                                      <p:to>
                                        <p:strVal val="visible"/>
                                      </p:to>
                                    </p:set>
                                    <p:animEffect transition="in" filter="wipe(left)">
                                      <p:cBhvr>
                                        <p:cTn id="17" dur="500"/>
                                        <p:tgtEl>
                                          <p:spTgt spid="412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2675">
                                            <p:txEl>
                                              <p:pRg st="3" end="3"/>
                                            </p:txEl>
                                          </p:spTgt>
                                        </p:tgtEl>
                                        <p:attrNameLst>
                                          <p:attrName>style.visibility</p:attrName>
                                        </p:attrNameLst>
                                      </p:cBhvr>
                                      <p:to>
                                        <p:strVal val="visible"/>
                                      </p:to>
                                    </p:set>
                                    <p:animEffect transition="in" filter="wipe(left)">
                                      <p:cBhvr>
                                        <p:cTn id="22" dur="500"/>
                                        <p:tgtEl>
                                          <p:spTgt spid="412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nb-NO" sz="3600" dirty="0">
                <a:latin typeface="Calibri" panose="020F0502020204030204" pitchFamily="34" charset="0"/>
              </a:rPr>
              <a:t>Gjensidig utelukkende prosjekter</a:t>
            </a:r>
          </a:p>
        </p:txBody>
      </p:sp>
      <p:sp>
        <p:nvSpPr>
          <p:cNvPr id="413699" name="Rectangle 3"/>
          <p:cNvSpPr>
            <a:spLocks noGrp="1" noChangeArrowheads="1"/>
          </p:cNvSpPr>
          <p:nvPr>
            <p:ph type="body" idx="1"/>
          </p:nvPr>
        </p:nvSpPr>
        <p:spPr/>
        <p:txBody>
          <a:bodyPr/>
          <a:lstStyle/>
          <a:p>
            <a:pPr eaLnBrk="1" hangingPunct="1"/>
            <a:r>
              <a:rPr lang="nb-NO" b="1" dirty="0">
                <a:solidFill>
                  <a:srgbClr val="FF0000"/>
                </a:solidFill>
                <a:latin typeface="Calibri" panose="020F0502020204030204" pitchFamily="34" charset="0"/>
              </a:rPr>
              <a:t>Gjensidig utelukkende prosjekter</a:t>
            </a:r>
            <a:r>
              <a:rPr lang="nb-NO" dirty="0">
                <a:latin typeface="Calibri" panose="020F0502020204030204" pitchFamily="34" charset="0"/>
              </a:rPr>
              <a:t> er prosjekter hvor man bare kan gjennomføre ett av flere mulige prosjekter.</a:t>
            </a:r>
          </a:p>
          <a:p>
            <a:pPr eaLnBrk="1" hangingPunct="1"/>
            <a:r>
              <a:rPr lang="nb-NO" dirty="0">
                <a:latin typeface="Calibri" panose="020F0502020204030204" pitchFamily="34" charset="0"/>
              </a:rPr>
              <a:t>I eksemplet under gir NNV (10 %) og IR-metoden ulik rangering av to ettårige prosjekter A og B:</a:t>
            </a:r>
            <a:br>
              <a:rPr lang="nb-NO" dirty="0">
                <a:latin typeface="Calibri" panose="020F0502020204030204" pitchFamily="34" charset="0"/>
              </a:rPr>
            </a:br>
            <a:br>
              <a:rPr lang="nb-NO" dirty="0">
                <a:latin typeface="Calibri" panose="020F0502020204030204" pitchFamily="34" charset="0"/>
              </a:rPr>
            </a:br>
            <a:br>
              <a:rPr lang="nb-NO" dirty="0">
                <a:latin typeface="Calibri" panose="020F0502020204030204" pitchFamily="34" charset="0"/>
              </a:rPr>
            </a:br>
            <a:endParaRPr lang="nb-NO" dirty="0">
              <a:latin typeface="Calibri" panose="020F0502020204030204" pitchFamily="34" charset="0"/>
            </a:endParaRPr>
          </a:p>
          <a:p>
            <a:pPr eaLnBrk="1" hangingPunct="1"/>
            <a:r>
              <a:rPr lang="nb-NO" dirty="0">
                <a:latin typeface="Calibri" panose="020F0502020204030204" pitchFamily="34" charset="0"/>
              </a:rPr>
              <a:t>Den ulike rangeringen skyldes spesielt at prosjektene er av så ulik størrelse</a:t>
            </a:r>
          </a:p>
          <a:p>
            <a:pPr eaLnBrk="1" hangingPunct="1"/>
            <a:r>
              <a:rPr lang="nb-NO" dirty="0">
                <a:latin typeface="Calibri" panose="020F0502020204030204" pitchFamily="34" charset="0"/>
              </a:rPr>
              <a:t>Nåverdimetoden er entydig, det mest lønnsomme prosjektet </a:t>
            </a:r>
            <a:r>
              <a:rPr lang="nb-NO" b="1" dirty="0">
                <a:solidFill>
                  <a:srgbClr val="FF0000"/>
                </a:solidFill>
                <a:latin typeface="Calibri" panose="020F0502020204030204" pitchFamily="34" charset="0"/>
              </a:rPr>
              <a:t>er</a:t>
            </a:r>
            <a:r>
              <a:rPr lang="nb-NO" dirty="0">
                <a:latin typeface="Calibri" panose="020F0502020204030204" pitchFamily="34" charset="0"/>
              </a:rPr>
              <a:t> B siden nåverdien er høyest. </a:t>
            </a:r>
          </a:p>
        </p:txBody>
      </p:sp>
      <p:graphicFrame>
        <p:nvGraphicFramePr>
          <p:cNvPr id="413700" name="Object 4"/>
          <p:cNvGraphicFramePr>
            <a:graphicFrameLocks noChangeAspect="1"/>
          </p:cNvGraphicFramePr>
          <p:nvPr>
            <p:extLst>
              <p:ext uri="{D42A27DB-BD31-4B8C-83A1-F6EECF244321}">
                <p14:modId xmlns:p14="http://schemas.microsoft.com/office/powerpoint/2010/main" val="1667840812"/>
              </p:ext>
            </p:extLst>
          </p:nvPr>
        </p:nvGraphicFramePr>
        <p:xfrm>
          <a:off x="1547664" y="3717032"/>
          <a:ext cx="7010400" cy="852487"/>
        </p:xfrm>
        <a:graphic>
          <a:graphicData uri="http://schemas.openxmlformats.org/presentationml/2006/ole">
            <mc:AlternateContent xmlns:mc="http://schemas.openxmlformats.org/markup-compatibility/2006">
              <mc:Choice xmlns:v="urn:schemas-microsoft-com:vml" Requires="v">
                <p:oleObj name="Regneark" r:id="rId3" imgW="4076790" imgH="495266" progId="Excel.Sheet.8">
                  <p:embed/>
                </p:oleObj>
              </mc:Choice>
              <mc:Fallback>
                <p:oleObj name="Regneark" r:id="rId3" imgW="4076790" imgH="495266" progId="Excel.Sheet.8">
                  <p:embed/>
                  <p:pic>
                    <p:nvPicPr>
                      <p:cNvPr id="4137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717032"/>
                        <a:ext cx="7010400"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wipe(left)">
                                      <p:cBhvr>
                                        <p:cTn id="7" dur="500"/>
                                        <p:tgtEl>
                                          <p:spTgt spid="41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3699">
                                            <p:txEl>
                                              <p:pRg st="1" end="1"/>
                                            </p:txEl>
                                          </p:spTgt>
                                        </p:tgtEl>
                                        <p:attrNameLst>
                                          <p:attrName>style.visibility</p:attrName>
                                        </p:attrNameLst>
                                      </p:cBhvr>
                                      <p:to>
                                        <p:strVal val="visible"/>
                                      </p:to>
                                    </p:set>
                                    <p:animEffect transition="in" filter="wipe(left)">
                                      <p:cBhvr>
                                        <p:cTn id="12" dur="500"/>
                                        <p:tgtEl>
                                          <p:spTgt spid="413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699">
                                            <p:txEl>
                                              <p:pRg st="2" end="2"/>
                                            </p:txEl>
                                          </p:spTgt>
                                        </p:tgtEl>
                                        <p:attrNameLst>
                                          <p:attrName>style.visibility</p:attrName>
                                        </p:attrNameLst>
                                      </p:cBhvr>
                                      <p:to>
                                        <p:strVal val="visible"/>
                                      </p:to>
                                    </p:set>
                                    <p:animEffect transition="in" filter="wipe(left)">
                                      <p:cBhvr>
                                        <p:cTn id="17" dur="500"/>
                                        <p:tgtEl>
                                          <p:spTgt spid="413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3699">
                                            <p:txEl>
                                              <p:pRg st="3" end="3"/>
                                            </p:txEl>
                                          </p:spTgt>
                                        </p:tgtEl>
                                        <p:attrNameLst>
                                          <p:attrName>style.visibility</p:attrName>
                                        </p:attrNameLst>
                                      </p:cBhvr>
                                      <p:to>
                                        <p:strVal val="visible"/>
                                      </p:to>
                                    </p:set>
                                    <p:animEffect transition="in" filter="wipe(left)">
                                      <p:cBhvr>
                                        <p:cTn id="22" dur="500"/>
                                        <p:tgtEl>
                                          <p:spTgt spid="4136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3700"/>
                                        </p:tgtEl>
                                        <p:attrNameLst>
                                          <p:attrName>style.visibility</p:attrName>
                                        </p:attrNameLst>
                                      </p:cBhvr>
                                      <p:to>
                                        <p:strVal val="visible"/>
                                      </p:to>
                                    </p:set>
                                    <p:animEffect transition="in" filter="dissolve">
                                      <p:cBhvr>
                                        <p:cTn id="27" dur="500"/>
                                        <p:tgtEl>
                                          <p:spTgt spid="413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nb-NO" dirty="0">
                <a:latin typeface="Calibri" panose="020F0502020204030204" pitchFamily="34" charset="0"/>
              </a:rPr>
              <a:t>Differanseinvestering</a:t>
            </a:r>
          </a:p>
        </p:txBody>
      </p:sp>
      <p:sp>
        <p:nvSpPr>
          <p:cNvPr id="414723" name="Rectangle 3"/>
          <p:cNvSpPr>
            <a:spLocks noGrp="1" noChangeArrowheads="1"/>
          </p:cNvSpPr>
          <p:nvPr>
            <p:ph type="body" idx="1"/>
          </p:nvPr>
        </p:nvSpPr>
        <p:spPr/>
        <p:txBody>
          <a:bodyPr/>
          <a:lstStyle/>
          <a:p>
            <a:pPr eaLnBrk="1" hangingPunct="1"/>
            <a:r>
              <a:rPr lang="nb-NO" dirty="0">
                <a:latin typeface="Calibri" panose="020F0502020204030204" pitchFamily="34" charset="0"/>
              </a:rPr>
              <a:t>Finn prosjektet som gir størst ”netto” kontantstrøm</a:t>
            </a:r>
          </a:p>
          <a:p>
            <a:pPr lvl="1" eaLnBrk="1" hangingPunct="1"/>
            <a:r>
              <a:rPr lang="nb-NO" dirty="0">
                <a:latin typeface="Calibri" panose="020F0502020204030204" pitchFamily="34" charset="0"/>
              </a:rPr>
              <a:t>A: - 200 000 + 260 000 = 60 000</a:t>
            </a:r>
          </a:p>
          <a:p>
            <a:pPr lvl="1" eaLnBrk="1" hangingPunct="1"/>
            <a:r>
              <a:rPr lang="nb-NO" b="1" dirty="0">
                <a:latin typeface="Calibri" panose="020F0502020204030204" pitchFamily="34" charset="0"/>
              </a:rPr>
              <a:t>B: - 400 000 + 500 000 = 100 000</a:t>
            </a:r>
            <a:endParaRPr lang="nb-NO" dirty="0">
              <a:latin typeface="Calibri" panose="020F0502020204030204" pitchFamily="34" charset="0"/>
            </a:endParaRPr>
          </a:p>
          <a:p>
            <a:pPr eaLnBrk="1" hangingPunct="1"/>
            <a:r>
              <a:rPr lang="nb-NO" dirty="0">
                <a:latin typeface="Calibri" panose="020F0502020204030204" pitchFamily="34" charset="0"/>
              </a:rPr>
              <a:t>Ta kontantstrømmen til prosjektet med størst positiv kontantstrøm (B) og trekk fra kontantstrømmen fra det andre prosjektet (A)</a:t>
            </a:r>
          </a:p>
          <a:p>
            <a:pPr eaLnBrk="1" hangingPunct="1"/>
            <a:r>
              <a:rPr lang="nb-NO" dirty="0">
                <a:latin typeface="Calibri" panose="020F0502020204030204" pitchFamily="34" charset="0"/>
              </a:rPr>
              <a:t>Denne kontantstrømmen (B - A) kaller vi </a:t>
            </a:r>
            <a:r>
              <a:rPr lang="nb-NO" b="1" dirty="0">
                <a:solidFill>
                  <a:srgbClr val="FF0000"/>
                </a:solidFill>
                <a:latin typeface="Calibri" panose="020F0502020204030204" pitchFamily="34" charset="0"/>
              </a:rPr>
              <a:t>differanseinvesteringen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wipe(left)">
                                      <p:cBhvr>
                                        <p:cTn id="7" dur="500"/>
                                        <p:tgtEl>
                                          <p:spTgt spid="41472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4723">
                                            <p:txEl>
                                              <p:pRg st="1" end="1"/>
                                            </p:txEl>
                                          </p:spTgt>
                                        </p:tgtEl>
                                        <p:attrNameLst>
                                          <p:attrName>style.visibility</p:attrName>
                                        </p:attrNameLst>
                                      </p:cBhvr>
                                      <p:to>
                                        <p:strVal val="visible"/>
                                      </p:to>
                                    </p:set>
                                    <p:animEffect transition="in" filter="wipe(left)">
                                      <p:cBhvr>
                                        <p:cTn id="10" dur="500"/>
                                        <p:tgtEl>
                                          <p:spTgt spid="41472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4723">
                                            <p:txEl>
                                              <p:pRg st="2" end="2"/>
                                            </p:txEl>
                                          </p:spTgt>
                                        </p:tgtEl>
                                        <p:attrNameLst>
                                          <p:attrName>style.visibility</p:attrName>
                                        </p:attrNameLst>
                                      </p:cBhvr>
                                      <p:to>
                                        <p:strVal val="visible"/>
                                      </p:to>
                                    </p:set>
                                    <p:animEffect transition="in" filter="wipe(left)">
                                      <p:cBhvr>
                                        <p:cTn id="13" dur="500"/>
                                        <p:tgtEl>
                                          <p:spTgt spid="41472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4723">
                                            <p:txEl>
                                              <p:pRg st="3" end="3"/>
                                            </p:txEl>
                                          </p:spTgt>
                                        </p:tgtEl>
                                        <p:attrNameLst>
                                          <p:attrName>style.visibility</p:attrName>
                                        </p:attrNameLst>
                                      </p:cBhvr>
                                      <p:to>
                                        <p:strVal val="visible"/>
                                      </p:to>
                                    </p:set>
                                    <p:animEffect transition="in" filter="wipe(left)">
                                      <p:cBhvr>
                                        <p:cTn id="18" dur="500"/>
                                        <p:tgtEl>
                                          <p:spTgt spid="41472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4723">
                                            <p:txEl>
                                              <p:pRg st="4" end="4"/>
                                            </p:txEl>
                                          </p:spTgt>
                                        </p:tgtEl>
                                        <p:attrNameLst>
                                          <p:attrName>style.visibility</p:attrName>
                                        </p:attrNameLst>
                                      </p:cBhvr>
                                      <p:to>
                                        <p:strVal val="visible"/>
                                      </p:to>
                                    </p:set>
                                    <p:animEffect transition="in" filter="wipe(left)">
                                      <p:cBhvr>
                                        <p:cTn id="23" dur="500"/>
                                        <p:tgtEl>
                                          <p:spTgt spid="414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nb-NO" dirty="0">
                <a:latin typeface="Calibri" panose="020F0502020204030204" pitchFamily="34" charset="0"/>
              </a:rPr>
              <a:t>Differanseinvestering</a:t>
            </a:r>
          </a:p>
        </p:txBody>
      </p:sp>
      <p:sp>
        <p:nvSpPr>
          <p:cNvPr id="415747" name="Rectangle 3"/>
          <p:cNvSpPr>
            <a:spLocks noGrp="1" noChangeArrowheads="1"/>
          </p:cNvSpPr>
          <p:nvPr>
            <p:ph type="body" idx="1"/>
          </p:nvPr>
        </p:nvSpPr>
        <p:spPr>
          <a:xfrm>
            <a:off x="1115616" y="1340768"/>
            <a:ext cx="7772400" cy="4968552"/>
          </a:xfrm>
        </p:spPr>
        <p:txBody>
          <a:bodyPr/>
          <a:lstStyle/>
          <a:p>
            <a:pPr eaLnBrk="1" hangingPunct="1"/>
            <a:r>
              <a:rPr lang="nb-NO" sz="2400" dirty="0">
                <a:latin typeface="Calibri" panose="020F0502020204030204" pitchFamily="34" charset="0"/>
              </a:rPr>
              <a:t>Vi beregner først differanseinvesteringens internrente</a:t>
            </a:r>
          </a:p>
          <a:p>
            <a:pPr eaLnBrk="1" hangingPunct="1"/>
            <a:r>
              <a:rPr lang="nb-NO" sz="2400" dirty="0">
                <a:latin typeface="Calibri" panose="020F0502020204030204" pitchFamily="34" charset="0"/>
              </a:rPr>
              <a:t>Hvis differanseinvesteringens internrente er større enn avkastningskravet, velges det største prosjektet. Hvis ikke, det minste</a:t>
            </a: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pPr eaLnBrk="1" hangingPunct="1"/>
            <a:r>
              <a:rPr lang="nb-NO" sz="2400" dirty="0">
                <a:latin typeface="Calibri" panose="020F0502020204030204" pitchFamily="34" charset="0"/>
              </a:rPr>
              <a:t>Vi velger prosjekt B, siden differanseinvesteringens internrente er høyere enn avkastningskravet</a:t>
            </a:r>
          </a:p>
          <a:p>
            <a:pPr eaLnBrk="1" hangingPunct="1"/>
            <a:r>
              <a:rPr lang="nb-NO" sz="2400" dirty="0">
                <a:latin typeface="Calibri" panose="020F0502020204030204" pitchFamily="34" charset="0"/>
              </a:rPr>
              <a:t>Nåverdiene er additive. NNV for B – A + NNV for A, gir NNV for B</a:t>
            </a:r>
          </a:p>
        </p:txBody>
      </p:sp>
      <p:graphicFrame>
        <p:nvGraphicFramePr>
          <p:cNvPr id="415748" name="Object 4"/>
          <p:cNvGraphicFramePr>
            <a:graphicFrameLocks noChangeAspect="1"/>
          </p:cNvGraphicFramePr>
          <p:nvPr/>
        </p:nvGraphicFramePr>
        <p:xfrm>
          <a:off x="1547813" y="3068638"/>
          <a:ext cx="6727825" cy="1109662"/>
        </p:xfrm>
        <a:graphic>
          <a:graphicData uri="http://schemas.openxmlformats.org/presentationml/2006/ole">
            <mc:AlternateContent xmlns:mc="http://schemas.openxmlformats.org/markup-compatibility/2006">
              <mc:Choice xmlns:v="urn:schemas-microsoft-com:vml" Requires="v">
                <p:oleObj name="Regneark" r:id="rId3" imgW="4010092" imgH="657104" progId="Excel.Sheet.8">
                  <p:embed/>
                </p:oleObj>
              </mc:Choice>
              <mc:Fallback>
                <p:oleObj name="Regneark" r:id="rId3" imgW="4010092" imgH="657104" progId="Excel.Sheet.8">
                  <p:embed/>
                  <p:pic>
                    <p:nvPicPr>
                      <p:cNvPr id="4157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068638"/>
                        <a:ext cx="6727825"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wipe(left)">
                                      <p:cBhvr>
                                        <p:cTn id="7" dur="500"/>
                                        <p:tgtEl>
                                          <p:spTgt spid="415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5747">
                                            <p:txEl>
                                              <p:pRg st="1" end="1"/>
                                            </p:txEl>
                                          </p:spTgt>
                                        </p:tgtEl>
                                        <p:attrNameLst>
                                          <p:attrName>style.visibility</p:attrName>
                                        </p:attrNameLst>
                                      </p:cBhvr>
                                      <p:to>
                                        <p:strVal val="visible"/>
                                      </p:to>
                                    </p:set>
                                    <p:animEffect transition="in" filter="wipe(left)">
                                      <p:cBhvr>
                                        <p:cTn id="12" dur="500"/>
                                        <p:tgtEl>
                                          <p:spTgt spid="415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5747">
                                            <p:txEl>
                                              <p:pRg st="2" end="2"/>
                                            </p:txEl>
                                          </p:spTgt>
                                        </p:tgtEl>
                                        <p:attrNameLst>
                                          <p:attrName>style.visibility</p:attrName>
                                        </p:attrNameLst>
                                      </p:cBhvr>
                                      <p:to>
                                        <p:strVal val="visible"/>
                                      </p:to>
                                    </p:set>
                                    <p:animEffect transition="in" filter="wipe(left)">
                                      <p:cBhvr>
                                        <p:cTn id="17" dur="500"/>
                                        <p:tgtEl>
                                          <p:spTgt spid="415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5747">
                                            <p:txEl>
                                              <p:pRg st="3" end="3"/>
                                            </p:txEl>
                                          </p:spTgt>
                                        </p:tgtEl>
                                        <p:attrNameLst>
                                          <p:attrName>style.visibility</p:attrName>
                                        </p:attrNameLst>
                                      </p:cBhvr>
                                      <p:to>
                                        <p:strVal val="visible"/>
                                      </p:to>
                                    </p:set>
                                    <p:animEffect transition="in" filter="wipe(left)">
                                      <p:cBhvr>
                                        <p:cTn id="22" dur="500"/>
                                        <p:tgtEl>
                                          <p:spTgt spid="415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5748"/>
                                        </p:tgtEl>
                                        <p:attrNameLst>
                                          <p:attrName>style.visibility</p:attrName>
                                        </p:attrNameLst>
                                      </p:cBhvr>
                                      <p:to>
                                        <p:strVal val="visible"/>
                                      </p:to>
                                    </p:set>
                                    <p:animEffect transition="in" filter="dissolve">
                                      <p:cBhvr>
                                        <p:cTn id="27" dur="500"/>
                                        <p:tgtEl>
                                          <p:spTgt spid="415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ved ulike avkastningskrav</a:t>
            </a:r>
          </a:p>
        </p:txBody>
      </p:sp>
      <p:graphicFrame>
        <p:nvGraphicFramePr>
          <p:cNvPr id="416771" name="Object 3"/>
          <p:cNvGraphicFramePr>
            <a:graphicFrameLocks noGrp="1" noChangeAspect="1"/>
          </p:cNvGraphicFramePr>
          <p:nvPr>
            <p:ph type="chart" idx="1"/>
          </p:nvPr>
        </p:nvGraphicFramePr>
        <p:xfrm>
          <a:off x="1066800" y="1196975"/>
          <a:ext cx="8077200" cy="5499100"/>
        </p:xfrm>
        <a:graphic>
          <a:graphicData uri="http://schemas.openxmlformats.org/presentationml/2006/ole">
            <mc:AlternateContent xmlns:mc="http://schemas.openxmlformats.org/markup-compatibility/2006">
              <mc:Choice xmlns:v="urn:schemas-microsoft-com:vml" Requires="v">
                <p:oleObj name="Diagram" r:id="rId3" imgW="7772400" imgH="4114935" progId="MSGraph.Chart.8">
                  <p:embed followColorScheme="full"/>
                </p:oleObj>
              </mc:Choice>
              <mc:Fallback>
                <p:oleObj name="Diagram" r:id="rId3" imgW="7772400" imgH="4114935" progId="MSGraph.Chart.8">
                  <p:embed followColorScheme="full"/>
                  <p:pic>
                    <p:nvPicPr>
                      <p:cNvPr id="41677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96975"/>
                        <a:ext cx="8077200" cy="5499100"/>
                      </a:xfrm>
                      <a:prstGeom prst="rect">
                        <a:avLst/>
                      </a:prstGeom>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6771"/>
                                        </p:tgtEl>
                                        <p:attrNameLst>
                                          <p:attrName>style.visibility</p:attrName>
                                        </p:attrNameLst>
                                      </p:cBhvr>
                                      <p:to>
                                        <p:strVal val="visible"/>
                                      </p:to>
                                    </p:set>
                                    <p:animEffect transition="in" filter="wipe(left)">
                                      <p:cBhvr>
                                        <p:cTn id="7" dur="500"/>
                                        <p:tgtEl>
                                          <p:spTgt spid="416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771"/>
                                        </p:tgtEl>
                                        <p:attrNameLst>
                                          <p:attrName>style.visibility</p:attrName>
                                        </p:attrNameLst>
                                      </p:cBhvr>
                                      <p:to>
                                        <p:strVal val="visible"/>
                                      </p:to>
                                    </p:set>
                                    <p:animEffect transition="in" filter="wipe(left)">
                                      <p:cBhvr>
                                        <p:cTn id="12" dur="500"/>
                                        <p:tgtEl>
                                          <p:spTgt spid="416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6771"/>
                                        </p:tgtEl>
                                        <p:attrNameLst>
                                          <p:attrName>style.visibility</p:attrName>
                                        </p:attrNameLst>
                                      </p:cBhvr>
                                      <p:to>
                                        <p:strVal val="visible"/>
                                      </p:to>
                                    </p:set>
                                    <p:animEffect transition="in" filter="wipe(left)">
                                      <p:cBhvr>
                                        <p:cTn id="17" dur="500"/>
                                        <p:tgtEl>
                                          <p:spTgt spid="4167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6771"/>
                                        </p:tgtEl>
                                        <p:attrNameLst>
                                          <p:attrName>style.visibility</p:attrName>
                                        </p:attrNameLst>
                                      </p:cBhvr>
                                      <p:to>
                                        <p:strVal val="visible"/>
                                      </p:to>
                                    </p:set>
                                    <p:animEffect transition="in" filter="wipe(left)">
                                      <p:cBhvr>
                                        <p:cTn id="22" dur="500"/>
                                        <p:tgtEl>
                                          <p:spTgt spid="416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6771" grpId="0" bld="series"/>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066800" y="116632"/>
            <a:ext cx="8077200" cy="863600"/>
          </a:xfrm>
        </p:spPr>
        <p:txBody>
          <a:bodyPr/>
          <a:lstStyle/>
          <a:p>
            <a:pPr eaLnBrk="1" hangingPunct="1"/>
            <a:r>
              <a:rPr lang="nb-NO" dirty="0">
                <a:latin typeface="Calibri" panose="020F0502020204030204" pitchFamily="34" charset="0"/>
              </a:rPr>
              <a:t>Prosjekter med ulik levetid</a:t>
            </a:r>
          </a:p>
        </p:txBody>
      </p:sp>
      <p:sp>
        <p:nvSpPr>
          <p:cNvPr id="417795" name="Rectangle 3"/>
          <p:cNvSpPr>
            <a:spLocks noGrp="1" noChangeArrowheads="1"/>
          </p:cNvSpPr>
          <p:nvPr>
            <p:ph type="body" idx="1"/>
          </p:nvPr>
        </p:nvSpPr>
        <p:spPr/>
        <p:txBody>
          <a:bodyPr/>
          <a:lstStyle/>
          <a:p>
            <a:pPr eaLnBrk="1" hangingPunct="1"/>
            <a:r>
              <a:rPr lang="nb-NO" dirty="0">
                <a:latin typeface="Calibri" panose="020F0502020204030204" pitchFamily="34" charset="0"/>
              </a:rPr>
              <a:t>Prosjekt C og D har ulik levetid, og ulik rangering mellom NNV og IR-metoden. Prosjekt D er mest lønnsomt, siden NNV er høyest</a:t>
            </a:r>
          </a:p>
        </p:txBody>
      </p:sp>
      <p:pic>
        <p:nvPicPr>
          <p:cNvPr id="2" name="Picture 1"/>
          <p:cNvPicPr>
            <a:picLocks noChangeAspect="1"/>
          </p:cNvPicPr>
          <p:nvPr/>
        </p:nvPicPr>
        <p:blipFill>
          <a:blip r:embed="rId3"/>
          <a:stretch>
            <a:fillRect/>
          </a:stretch>
        </p:blipFill>
        <p:spPr>
          <a:xfrm>
            <a:off x="1331640" y="2636912"/>
            <a:ext cx="6847619" cy="3333333"/>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 calcmode="lin" valueType="num">
                                      <p:cBhvr additive="base">
                                        <p:cTn id="7" dur="500" fill="hold"/>
                                        <p:tgtEl>
                                          <p:spTgt spid="417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77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nb-NO" dirty="0">
                <a:latin typeface="Calibri" panose="020F0502020204030204" pitchFamily="34" charset="0"/>
              </a:rPr>
              <a:t>Fortegnskifte i kontantstrøm</a:t>
            </a:r>
          </a:p>
        </p:txBody>
      </p:sp>
      <p:sp>
        <p:nvSpPr>
          <p:cNvPr id="418819" name="Rectangle 3"/>
          <p:cNvSpPr>
            <a:spLocks noGrp="1" noChangeArrowheads="1"/>
          </p:cNvSpPr>
          <p:nvPr>
            <p:ph type="body" idx="1"/>
          </p:nvPr>
        </p:nvSpPr>
        <p:spPr/>
        <p:txBody>
          <a:bodyPr/>
          <a:lstStyle/>
          <a:p>
            <a:pPr eaLnBrk="1" hangingPunct="1"/>
            <a:r>
              <a:rPr lang="nb-NO" sz="2600" dirty="0">
                <a:latin typeface="Calibri" panose="020F0502020204030204" pitchFamily="34" charset="0"/>
              </a:rPr>
              <a:t>Et prosjekt har en kontantstrøm med 2 fortegnskift, fra – til + fra år 0 til år 1 og fra + til – fra år 1 til år 2</a:t>
            </a:r>
          </a:p>
        </p:txBody>
      </p:sp>
      <p:pic>
        <p:nvPicPr>
          <p:cNvPr id="2" name="Picture 1"/>
          <p:cNvPicPr>
            <a:picLocks noChangeAspect="1"/>
          </p:cNvPicPr>
          <p:nvPr/>
        </p:nvPicPr>
        <p:blipFill>
          <a:blip r:embed="rId3"/>
          <a:stretch>
            <a:fillRect/>
          </a:stretch>
        </p:blipFill>
        <p:spPr>
          <a:xfrm>
            <a:off x="1403648" y="2204864"/>
            <a:ext cx="7571428" cy="279047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8819">
                                            <p:txEl>
                                              <p:pRg st="0" end="0"/>
                                            </p:txEl>
                                          </p:spTgt>
                                        </p:tgtEl>
                                        <p:attrNameLst>
                                          <p:attrName>style.visibility</p:attrName>
                                        </p:attrNameLst>
                                      </p:cBhvr>
                                      <p:to>
                                        <p:strVal val="visible"/>
                                      </p:to>
                                    </p:set>
                                    <p:animEffect transition="in" filter="wipe(left)">
                                      <p:cBhvr>
                                        <p:cTn id="7" dur="500"/>
                                        <p:tgtEl>
                                          <p:spTgt spid="418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nb-NO" dirty="0">
                <a:latin typeface="Calibri" panose="020F0502020204030204" pitchFamily="34" charset="0"/>
              </a:rPr>
              <a:t>Pengenes tidsverdi og avkastningskrav</a:t>
            </a:r>
          </a:p>
        </p:txBody>
      </p:sp>
      <p:sp>
        <p:nvSpPr>
          <p:cNvPr id="275459" name="Rectangle 3"/>
          <p:cNvSpPr>
            <a:spLocks noGrp="1" noChangeArrowheads="1"/>
          </p:cNvSpPr>
          <p:nvPr>
            <p:ph type="body" idx="4294967295"/>
          </p:nvPr>
        </p:nvSpPr>
        <p:spPr>
          <a:xfrm>
            <a:off x="1066800" y="1295400"/>
            <a:ext cx="8077200" cy="5257800"/>
          </a:xfrm>
        </p:spPr>
        <p:txBody>
          <a:bodyPr/>
          <a:lstStyle/>
          <a:p>
            <a:pPr eaLnBrk="1" hangingPunct="1">
              <a:lnSpc>
                <a:spcPct val="90000"/>
              </a:lnSpc>
            </a:pPr>
            <a:r>
              <a:rPr lang="nb-NO" sz="2600" dirty="0">
                <a:latin typeface="Calibri" panose="020F0502020204030204" pitchFamily="34" charset="0"/>
              </a:rPr>
              <a:t>En krone i fremtiden er mindre verdt enn en krone i dag på grunn av:</a:t>
            </a:r>
          </a:p>
          <a:p>
            <a:pPr lvl="1" eaLnBrk="1" hangingPunct="1">
              <a:lnSpc>
                <a:spcPct val="90000"/>
              </a:lnSpc>
            </a:pPr>
            <a:r>
              <a:rPr lang="nb-NO" dirty="0">
                <a:latin typeface="Calibri" panose="020F0502020204030204" pitchFamily="34" charset="0"/>
              </a:rPr>
              <a:t>Man taper </a:t>
            </a:r>
            <a:r>
              <a:rPr lang="nb-NO" b="1" dirty="0">
                <a:solidFill>
                  <a:srgbClr val="F4380C"/>
                </a:solidFill>
                <a:latin typeface="Calibri" panose="020F0502020204030204" pitchFamily="34" charset="0"/>
              </a:rPr>
              <a:t>rente.</a:t>
            </a:r>
          </a:p>
          <a:p>
            <a:pPr lvl="1" eaLnBrk="1" hangingPunct="1">
              <a:lnSpc>
                <a:spcPct val="90000"/>
              </a:lnSpc>
            </a:pPr>
            <a:r>
              <a:rPr lang="nb-NO" b="1" dirty="0">
                <a:solidFill>
                  <a:srgbClr val="F4380C"/>
                </a:solidFill>
                <a:latin typeface="Calibri" panose="020F0502020204030204" pitchFamily="34" charset="0"/>
              </a:rPr>
              <a:t>Inflasjonen</a:t>
            </a:r>
            <a:r>
              <a:rPr lang="nb-NO" b="1" dirty="0">
                <a:latin typeface="Calibri" panose="020F0502020204030204" pitchFamily="34" charset="0"/>
              </a:rPr>
              <a:t> </a:t>
            </a:r>
            <a:r>
              <a:rPr lang="nb-NO" dirty="0">
                <a:latin typeface="Calibri" panose="020F0502020204030204" pitchFamily="34" charset="0"/>
              </a:rPr>
              <a:t>spiser opp pengeverdien.</a:t>
            </a:r>
          </a:p>
          <a:p>
            <a:pPr lvl="1" eaLnBrk="1" hangingPunct="1">
              <a:lnSpc>
                <a:spcPct val="90000"/>
              </a:lnSpc>
            </a:pPr>
            <a:r>
              <a:rPr lang="nb-NO" b="1" dirty="0">
                <a:solidFill>
                  <a:srgbClr val="F4380C"/>
                </a:solidFill>
                <a:latin typeface="Calibri" panose="020F0502020204030204" pitchFamily="34" charset="0"/>
              </a:rPr>
              <a:t>Risiko.</a:t>
            </a:r>
          </a:p>
          <a:p>
            <a:pPr eaLnBrk="1" hangingPunct="1">
              <a:lnSpc>
                <a:spcPct val="90000"/>
              </a:lnSpc>
            </a:pPr>
            <a:r>
              <a:rPr lang="nb-NO" sz="2600" dirty="0">
                <a:latin typeface="Calibri" panose="020F0502020204030204" pitchFamily="34" charset="0"/>
              </a:rPr>
              <a:t>Pengenes tidsverdi må tas hensyn til i investeringsanalysen ved å diskontere kontantstrømmer med et </a:t>
            </a:r>
            <a:r>
              <a:rPr lang="nb-NO" sz="2600" b="1" dirty="0">
                <a:solidFill>
                  <a:srgbClr val="F4380C"/>
                </a:solidFill>
                <a:latin typeface="Calibri" panose="020F0502020204030204" pitchFamily="34" charset="0"/>
              </a:rPr>
              <a:t>avkastningskrav</a:t>
            </a:r>
            <a:r>
              <a:rPr lang="nb-NO" sz="2600" dirty="0">
                <a:latin typeface="Calibri" panose="020F0502020204030204" pitchFamily="34" charset="0"/>
              </a:rPr>
              <a:t> som tar hensyn til disse elementene.</a:t>
            </a:r>
          </a:p>
          <a:p>
            <a:pPr eaLnBrk="1" hangingPunct="1">
              <a:lnSpc>
                <a:spcPct val="90000"/>
              </a:lnSpc>
            </a:pPr>
            <a:r>
              <a:rPr lang="nb-NO" dirty="0">
                <a:latin typeface="Calibri" panose="020F0502020204030204" pitchFamily="34" charset="0"/>
              </a:rPr>
              <a:t>Avkastningskrav består av:</a:t>
            </a:r>
          </a:p>
          <a:p>
            <a:pPr lvl="1" eaLnBrk="1" hangingPunct="1">
              <a:lnSpc>
                <a:spcPct val="90000"/>
              </a:lnSpc>
            </a:pPr>
            <a:r>
              <a:rPr lang="nb-NO" sz="2000" b="1" dirty="0">
                <a:solidFill>
                  <a:srgbClr val="F4380C"/>
                </a:solidFill>
                <a:latin typeface="Calibri" panose="020F0502020204030204" pitchFamily="34" charset="0"/>
              </a:rPr>
              <a:t>Risikofri</a:t>
            </a:r>
            <a:r>
              <a:rPr lang="nb-NO" sz="2000" dirty="0">
                <a:latin typeface="Calibri" panose="020F0502020204030204" pitchFamily="34" charset="0"/>
              </a:rPr>
              <a:t> </a:t>
            </a:r>
            <a:r>
              <a:rPr lang="nb-NO" sz="2000" b="1" dirty="0">
                <a:solidFill>
                  <a:srgbClr val="F4380C"/>
                </a:solidFill>
                <a:latin typeface="Calibri" panose="020F0502020204030204" pitchFamily="34" charset="0"/>
              </a:rPr>
              <a:t>rente</a:t>
            </a:r>
            <a:r>
              <a:rPr lang="nb-NO" sz="2000" dirty="0">
                <a:latin typeface="Calibri" panose="020F0502020204030204" pitchFamily="34" charset="0"/>
              </a:rPr>
              <a:t> for å ta hensyn til rentetap og inflasjon i pengenes tidskostnad.</a:t>
            </a:r>
          </a:p>
          <a:p>
            <a:pPr lvl="1" eaLnBrk="1" hangingPunct="1">
              <a:lnSpc>
                <a:spcPct val="90000"/>
              </a:lnSpc>
            </a:pPr>
            <a:r>
              <a:rPr lang="nb-NO" sz="2000" b="1" dirty="0">
                <a:solidFill>
                  <a:srgbClr val="F4380C"/>
                </a:solidFill>
                <a:latin typeface="Calibri" panose="020F0502020204030204" pitchFamily="34" charset="0"/>
              </a:rPr>
              <a:t>Risikopremie</a:t>
            </a:r>
            <a:r>
              <a:rPr lang="nb-NO" sz="2000" dirty="0">
                <a:latin typeface="Calibri" panose="020F0502020204030204" pitchFamily="34" charset="0"/>
              </a:rPr>
              <a:t> for å ta hensyn til risiko.</a:t>
            </a:r>
          </a:p>
          <a:p>
            <a:pPr eaLnBrk="1" hangingPunct="1">
              <a:lnSpc>
                <a:spcPct val="90000"/>
              </a:lnSpc>
            </a:pPr>
            <a:endParaRPr lang="nb-NO"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5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545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54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54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5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nb-NO" dirty="0">
                <a:latin typeface="Calibri" panose="020F0502020204030204" pitchFamily="34" charset="0"/>
              </a:rPr>
              <a:t>Flere internrenter</a:t>
            </a:r>
          </a:p>
        </p:txBody>
      </p:sp>
      <p:graphicFrame>
        <p:nvGraphicFramePr>
          <p:cNvPr id="419843" name="Object 3"/>
          <p:cNvGraphicFramePr>
            <a:graphicFrameLocks noGrp="1" noChangeAspect="1"/>
          </p:cNvGraphicFramePr>
          <p:nvPr>
            <p:ph type="chart" idx="1"/>
          </p:nvPr>
        </p:nvGraphicFramePr>
        <p:xfrm>
          <a:off x="838200" y="1412875"/>
          <a:ext cx="8305800" cy="4113213"/>
        </p:xfrm>
        <a:graphic>
          <a:graphicData uri="http://schemas.openxmlformats.org/presentationml/2006/ole">
            <mc:AlternateContent xmlns:mc="http://schemas.openxmlformats.org/markup-compatibility/2006">
              <mc:Choice xmlns:v="urn:schemas-microsoft-com:vml" Requires="v">
                <p:oleObj name="Diagram" r:id="rId3" imgW="7772400" imgH="4114935" progId="MSGraph.Chart.8">
                  <p:embed followColorScheme="full"/>
                </p:oleObj>
              </mc:Choice>
              <mc:Fallback>
                <p:oleObj name="Diagram" r:id="rId3" imgW="7772400" imgH="4114935" progId="MSGraph.Chart.8">
                  <p:embed followColorScheme="full"/>
                  <p:pic>
                    <p:nvPicPr>
                      <p:cNvPr id="4198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12875"/>
                        <a:ext cx="8305800" cy="4113213"/>
                      </a:xfrm>
                      <a:prstGeom prst="rect">
                        <a:avLst/>
                      </a:prstGeom>
                    </p:spPr>
                  </p:pic>
                </p:oleObj>
              </mc:Fallback>
            </mc:AlternateContent>
          </a:graphicData>
        </a:graphic>
      </p:graphicFrame>
      <p:sp>
        <p:nvSpPr>
          <p:cNvPr id="419844" name="AutoShape 4"/>
          <p:cNvSpPr>
            <a:spLocks noChangeArrowheads="1"/>
          </p:cNvSpPr>
          <p:nvPr/>
        </p:nvSpPr>
        <p:spPr bwMode="auto">
          <a:xfrm>
            <a:off x="2771775" y="3933825"/>
            <a:ext cx="1371600" cy="533400"/>
          </a:xfrm>
          <a:prstGeom prst="wedgeRoundRectCallout">
            <a:avLst>
              <a:gd name="adj1" fmla="val -42361"/>
              <a:gd name="adj2" fmla="val -184819"/>
              <a:gd name="adj3" fmla="val 16667"/>
            </a:avLst>
          </a:prstGeom>
          <a:solidFill>
            <a:srgbClr val="00FFFF"/>
          </a:solidFill>
          <a:ln w="9525">
            <a:solidFill>
              <a:schemeClr val="tx1"/>
            </a:solidFill>
            <a:miter lim="800000"/>
            <a:headEnd/>
            <a:tailEnd/>
          </a:ln>
        </p:spPr>
        <p:txBody>
          <a:bodyPr wrap="none" anchor="ctr"/>
          <a:lstStyle/>
          <a:p>
            <a:pPr algn="ctr">
              <a:spcBef>
                <a:spcPct val="0"/>
              </a:spcBef>
              <a:buFontTx/>
              <a:buNone/>
            </a:pPr>
            <a:r>
              <a:rPr lang="nb-NO" sz="1600" i="0" dirty="0">
                <a:latin typeface="Tahoma" pitchFamily="34" charset="0"/>
              </a:rPr>
              <a:t>IR</a:t>
            </a:r>
            <a:r>
              <a:rPr lang="nb-NO" sz="1600" i="0" baseline="-14000" dirty="0">
                <a:latin typeface="Tahoma" pitchFamily="34" charset="0"/>
              </a:rPr>
              <a:t>1</a:t>
            </a:r>
            <a:r>
              <a:rPr lang="nb-NO" sz="1600" i="0" dirty="0">
                <a:latin typeface="Tahoma" pitchFamily="34" charset="0"/>
              </a:rPr>
              <a:t> = -5,8%</a:t>
            </a:r>
          </a:p>
        </p:txBody>
      </p:sp>
      <p:sp>
        <p:nvSpPr>
          <p:cNvPr id="419845" name="AutoShape 5"/>
          <p:cNvSpPr>
            <a:spLocks noChangeArrowheads="1"/>
          </p:cNvSpPr>
          <p:nvPr/>
        </p:nvSpPr>
        <p:spPr bwMode="auto">
          <a:xfrm>
            <a:off x="7235825" y="2276475"/>
            <a:ext cx="1371600" cy="533400"/>
          </a:xfrm>
          <a:prstGeom prst="wedgeRoundRectCallout">
            <a:avLst>
              <a:gd name="adj1" fmla="val 37847"/>
              <a:gd name="adj2" fmla="val 126486"/>
              <a:gd name="adj3" fmla="val 16667"/>
            </a:avLst>
          </a:prstGeom>
          <a:solidFill>
            <a:srgbClr val="00FFFF"/>
          </a:solidFill>
          <a:ln w="9525">
            <a:solidFill>
              <a:schemeClr val="tx1"/>
            </a:solidFill>
            <a:miter lim="800000"/>
            <a:headEnd/>
            <a:tailEnd/>
          </a:ln>
        </p:spPr>
        <p:txBody>
          <a:bodyPr wrap="none" anchor="ctr"/>
          <a:lstStyle/>
          <a:p>
            <a:pPr algn="ctr">
              <a:spcBef>
                <a:spcPct val="0"/>
              </a:spcBef>
              <a:buFontTx/>
              <a:buNone/>
            </a:pPr>
            <a:r>
              <a:rPr lang="nb-NO" sz="1600" i="0" dirty="0">
                <a:latin typeface="Tahoma" pitchFamily="34" charset="0"/>
              </a:rPr>
              <a:t>IR</a:t>
            </a:r>
            <a:r>
              <a:rPr lang="nb-NO" sz="1600" i="0" baseline="-14000" dirty="0">
                <a:latin typeface="Tahoma" pitchFamily="34" charset="0"/>
              </a:rPr>
              <a:t>2</a:t>
            </a:r>
            <a:r>
              <a:rPr lang="nb-NO" sz="1600" i="0" dirty="0">
                <a:latin typeface="Tahoma" pitchFamily="34" charset="0"/>
              </a:rPr>
              <a:t> = 431%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43"/>
                                        </p:tgtEl>
                                        <p:attrNameLst>
                                          <p:attrName>style.visibility</p:attrName>
                                        </p:attrNameLst>
                                      </p:cBhvr>
                                      <p:to>
                                        <p:strVal val="visible"/>
                                      </p:to>
                                    </p:set>
                                    <p:animEffect transition="in" filter="wipe(left)">
                                      <p:cBhvr>
                                        <p:cTn id="7" dur="500"/>
                                        <p:tgtEl>
                                          <p:spTgt spid="419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43"/>
                                        </p:tgtEl>
                                        <p:attrNameLst>
                                          <p:attrName>style.visibility</p:attrName>
                                        </p:attrNameLst>
                                      </p:cBhvr>
                                      <p:to>
                                        <p:strVal val="visible"/>
                                      </p:to>
                                    </p:set>
                                    <p:animEffect transition="in" filter="wipe(left)">
                                      <p:cBhvr>
                                        <p:cTn id="12" dur="500"/>
                                        <p:tgtEl>
                                          <p:spTgt spid="419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8" fill="hold" grpId="0" nodeType="clickEffect">
                                  <p:stCondLst>
                                    <p:cond delay="0"/>
                                  </p:stCondLst>
                                  <p:childTnLst>
                                    <p:set>
                                      <p:cBhvr>
                                        <p:cTn id="16" dur="1" fill="hold">
                                          <p:stCondLst>
                                            <p:cond delay="0"/>
                                          </p:stCondLst>
                                        </p:cTn>
                                        <p:tgtEl>
                                          <p:spTgt spid="419844"/>
                                        </p:tgtEl>
                                        <p:attrNameLst>
                                          <p:attrName>style.visibility</p:attrName>
                                        </p:attrNameLst>
                                      </p:cBhvr>
                                      <p:to>
                                        <p:strVal val="visible"/>
                                      </p:to>
                                    </p:set>
                                    <p:anim calcmode="lin" valueType="num">
                                      <p:cBhvr additive="base">
                                        <p:cTn id="17" dur="5000" fill="hold"/>
                                        <p:tgtEl>
                                          <p:spTgt spid="419844"/>
                                        </p:tgtEl>
                                        <p:attrNameLst>
                                          <p:attrName>ppt_x</p:attrName>
                                        </p:attrNameLst>
                                      </p:cBhvr>
                                      <p:tavLst>
                                        <p:tav tm="0">
                                          <p:val>
                                            <p:strVal val="0-#ppt_w/2"/>
                                          </p:val>
                                        </p:tav>
                                        <p:tav tm="100000">
                                          <p:val>
                                            <p:strVal val="#ppt_x"/>
                                          </p:val>
                                        </p:tav>
                                      </p:tavLst>
                                    </p:anim>
                                    <p:anim calcmode="lin" valueType="num">
                                      <p:cBhvr additive="base">
                                        <p:cTn id="18" dur="5000" fill="hold"/>
                                        <p:tgtEl>
                                          <p:spTgt spid="41984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419845"/>
                                        </p:tgtEl>
                                        <p:attrNameLst>
                                          <p:attrName>style.visibility</p:attrName>
                                        </p:attrNameLst>
                                      </p:cBhvr>
                                      <p:to>
                                        <p:strVal val="visible"/>
                                      </p:to>
                                    </p:set>
                                    <p:anim calcmode="lin" valueType="num">
                                      <p:cBhvr additive="base">
                                        <p:cTn id="23" dur="5000" fill="hold"/>
                                        <p:tgtEl>
                                          <p:spTgt spid="419845"/>
                                        </p:tgtEl>
                                        <p:attrNameLst>
                                          <p:attrName>ppt_x</p:attrName>
                                        </p:attrNameLst>
                                      </p:cBhvr>
                                      <p:tavLst>
                                        <p:tav tm="0">
                                          <p:val>
                                            <p:strVal val="1+#ppt_w/2"/>
                                          </p:val>
                                        </p:tav>
                                        <p:tav tm="100000">
                                          <p:val>
                                            <p:strVal val="#ppt_x"/>
                                          </p:val>
                                        </p:tav>
                                      </p:tavLst>
                                    </p:anim>
                                    <p:anim calcmode="lin" valueType="num">
                                      <p:cBhvr additive="base">
                                        <p:cTn id="24" dur="5000" fill="hold"/>
                                        <p:tgtEl>
                                          <p:spTgt spid="4198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9843" grpId="0" bld="series"/>
      <p:bldP spid="419844" grpId="0" animBg="1" autoUpdateAnimBg="0"/>
      <p:bldP spid="41984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nb-NO" dirty="0">
                <a:latin typeface="Calibri" panose="020F0502020204030204" pitchFamily="34" charset="0"/>
              </a:rPr>
              <a:t>Modifisert internrente (MODIR)</a:t>
            </a:r>
          </a:p>
        </p:txBody>
      </p:sp>
      <p:sp>
        <p:nvSpPr>
          <p:cNvPr id="420867" name="Rectangle 3"/>
          <p:cNvSpPr>
            <a:spLocks noGrp="1" noChangeArrowheads="1"/>
          </p:cNvSpPr>
          <p:nvPr>
            <p:ph type="body" idx="1"/>
          </p:nvPr>
        </p:nvSpPr>
        <p:spPr/>
        <p:txBody>
          <a:bodyPr/>
          <a:lstStyle/>
          <a:p>
            <a:pPr marL="533400" indent="-533400" eaLnBrk="1" hangingPunct="1">
              <a:lnSpc>
                <a:spcPct val="90000"/>
              </a:lnSpc>
            </a:pPr>
            <a:r>
              <a:rPr lang="nb-NO" sz="2400" dirty="0">
                <a:latin typeface="Calibri" panose="020F0502020204030204" pitchFamily="34" charset="0"/>
              </a:rPr>
              <a:t>Et problem med internrentemetoden er forutsetningen om at frigjort kapital kan plasseres på nytt til en avkastning til internrenten</a:t>
            </a:r>
          </a:p>
          <a:p>
            <a:pPr marL="533400" indent="-533400" eaLnBrk="1" hangingPunct="1">
              <a:lnSpc>
                <a:spcPct val="90000"/>
              </a:lnSpc>
            </a:pPr>
            <a:r>
              <a:rPr lang="nb-NO" sz="2400" dirty="0">
                <a:latin typeface="Calibri" panose="020F0502020204030204" pitchFamily="34" charset="0"/>
              </a:rPr>
              <a:t>Nåverdimetoden forutsetter at frigjort kapital kan plasseres på nytt til en avkastning lik avkastningskravet</a:t>
            </a:r>
          </a:p>
          <a:p>
            <a:pPr marL="533400" indent="-533400" eaLnBrk="1" hangingPunct="1">
              <a:lnSpc>
                <a:spcPct val="90000"/>
              </a:lnSpc>
            </a:pPr>
            <a:r>
              <a:rPr lang="nb-NO" sz="2400" dirty="0">
                <a:latin typeface="Calibri" panose="020F0502020204030204" pitchFamily="34" charset="0"/>
              </a:rPr>
              <a:t>Et alternativ til IR er modifisert internrente (MODIR), hvor man selv kan spesifisere avkastning på frigjort kapital</a:t>
            </a:r>
          </a:p>
          <a:p>
            <a:pPr marL="914400" lvl="1" indent="-457200" eaLnBrk="1" hangingPunct="1">
              <a:lnSpc>
                <a:spcPct val="90000"/>
              </a:lnSpc>
            </a:pPr>
            <a:r>
              <a:rPr lang="nb-NO" sz="2000" dirty="0" err="1">
                <a:latin typeface="Calibri" panose="020F0502020204030204" pitchFamily="34" charset="0"/>
              </a:rPr>
              <a:t>Beregn</a:t>
            </a:r>
            <a:r>
              <a:rPr lang="nb-NO" sz="2000" dirty="0">
                <a:latin typeface="Calibri" panose="020F0502020204030204" pitchFamily="34" charset="0"/>
              </a:rPr>
              <a:t> prosjektets terminalverdi eller sluttverdi (FV) ved å finne sluttverdien til alle kontantstrømmene etter år 0. Vi bruker en rentesats lik avkastningskravet når sluttverdiene skal beregnes.</a:t>
            </a:r>
          </a:p>
          <a:p>
            <a:pPr marL="914400" lvl="1" indent="-457200" eaLnBrk="1" hangingPunct="1">
              <a:lnSpc>
                <a:spcPct val="90000"/>
              </a:lnSpc>
            </a:pPr>
            <a:r>
              <a:rPr lang="nb-NO" sz="2000" dirty="0">
                <a:latin typeface="Calibri" panose="020F0502020204030204" pitchFamily="34" charset="0"/>
              </a:rPr>
              <a:t>Deretter finner vi hvilken rente den totale sluttverdien må diskonteres med, for at den skal bli lik investeringsutgiften. Denne rentesatsen er den modifiserte internrenten.</a:t>
            </a:r>
          </a:p>
          <a:p>
            <a:pPr marL="914400" lvl="1" indent="-457200" eaLnBrk="1" hangingPunct="1">
              <a:lnSpc>
                <a:spcPct val="90000"/>
              </a:lnSpc>
            </a:pPr>
            <a:r>
              <a:rPr lang="nb-NO" sz="2000" dirty="0">
                <a:latin typeface="Calibri" panose="020F0502020204030204" pitchFamily="34" charset="0"/>
              </a:rPr>
              <a:t>Beregnes automatisk i Excel med =MODIR funksjonen</a:t>
            </a:r>
          </a:p>
        </p:txBody>
      </p:sp>
    </p:spTree>
    <p:extLst>
      <p:ext uri="{BB962C8B-B14F-4D97-AF65-F5344CB8AC3E}">
        <p14:creationId xmlns:p14="http://schemas.microsoft.com/office/powerpoint/2010/main" val="143017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0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8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08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0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6"/>
          <p:cNvSpPr>
            <a:spLocks noGrp="1" noChangeArrowheads="1"/>
          </p:cNvSpPr>
          <p:nvPr>
            <p:ph type="title"/>
          </p:nvPr>
        </p:nvSpPr>
        <p:spPr/>
        <p:txBody>
          <a:bodyPr/>
          <a:lstStyle/>
          <a:p>
            <a:pPr eaLnBrk="1" hangingPunct="1"/>
            <a:r>
              <a:rPr lang="nb-NO" dirty="0">
                <a:latin typeface="Calibri" panose="020F0502020204030204" pitchFamily="34" charset="0"/>
              </a:rPr>
              <a:t>Modifisert internrente (MODIR)</a:t>
            </a:r>
            <a:br>
              <a:rPr lang="nb-NO" dirty="0">
                <a:latin typeface="Calibri" panose="020F0502020204030204" pitchFamily="34" charset="0"/>
              </a:rPr>
            </a:br>
            <a:r>
              <a:rPr lang="nb-NO" sz="1600" dirty="0">
                <a:latin typeface="Calibri" panose="020F0502020204030204" pitchFamily="34" charset="0"/>
              </a:rPr>
              <a:t>Anta at avkastningskravet er 12 % og at frigjort kapital plasseres til 12 % avkastning</a:t>
            </a:r>
          </a:p>
        </p:txBody>
      </p:sp>
      <p:sp>
        <p:nvSpPr>
          <p:cNvPr id="23558" name="Rectangle 9"/>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graphicFrame>
        <p:nvGraphicFramePr>
          <p:cNvPr id="23555" name="Object 8"/>
          <p:cNvGraphicFramePr>
            <a:graphicFrameLocks noChangeAspect="1"/>
          </p:cNvGraphicFramePr>
          <p:nvPr/>
        </p:nvGraphicFramePr>
        <p:xfrm>
          <a:off x="1403350" y="4478338"/>
          <a:ext cx="3455988" cy="977900"/>
        </p:xfrm>
        <a:graphic>
          <a:graphicData uri="http://schemas.openxmlformats.org/presentationml/2006/ole">
            <mc:AlternateContent xmlns:mc="http://schemas.openxmlformats.org/markup-compatibility/2006">
              <mc:Choice xmlns:v="urn:schemas-microsoft-com:vml" Requires="v">
                <p:oleObj name="Formel" r:id="rId2" imgW="1511300" imgH="431800" progId="Equation.3">
                  <p:embed/>
                </p:oleObj>
              </mc:Choice>
              <mc:Fallback>
                <p:oleObj name="Formel" r:id="rId2" imgW="1511300" imgH="431800" progId="Equation.3">
                  <p:embed/>
                  <p:pic>
                    <p:nvPicPr>
                      <p:cNvPr id="23555"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478338"/>
                        <a:ext cx="3455988"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10"/>
          <p:cNvGraphicFramePr>
            <a:graphicFrameLocks noGrp="1" noChangeAspect="1"/>
          </p:cNvGraphicFramePr>
          <p:nvPr>
            <p:ph sz="half" idx="1"/>
          </p:nvPr>
        </p:nvGraphicFramePr>
        <p:xfrm>
          <a:off x="1476375" y="5589588"/>
          <a:ext cx="6696075" cy="1020762"/>
        </p:xfrm>
        <a:graphic>
          <a:graphicData uri="http://schemas.openxmlformats.org/presentationml/2006/ole">
            <mc:AlternateContent xmlns:mc="http://schemas.openxmlformats.org/markup-compatibility/2006">
              <mc:Choice xmlns:v="urn:schemas-microsoft-com:vml" Requires="v">
                <p:oleObj name="Formel" r:id="rId4" imgW="3162240" imgH="482400" progId="Equation.3">
                  <p:embed/>
                </p:oleObj>
              </mc:Choice>
              <mc:Fallback>
                <p:oleObj name="Formel" r:id="rId4" imgW="3162240" imgH="482400" progId="Equation.3">
                  <p:embed/>
                  <p:pic>
                    <p:nvPicPr>
                      <p:cNvPr id="2355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5589588"/>
                        <a:ext cx="6696075"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2"/>
          <p:cNvPicPr>
            <a:picLocks noChangeAspect="1"/>
          </p:cNvPicPr>
          <p:nvPr/>
        </p:nvPicPr>
        <p:blipFill>
          <a:blip r:embed="rId6"/>
          <a:stretch>
            <a:fillRect/>
          </a:stretch>
        </p:blipFill>
        <p:spPr>
          <a:xfrm>
            <a:off x="1077257" y="1113642"/>
            <a:ext cx="6588662" cy="3148564"/>
          </a:xfrm>
          <a:prstGeom prst="rect">
            <a:avLst/>
          </a:prstGeom>
        </p:spPr>
      </p:pic>
    </p:spTree>
    <p:extLst>
      <p:ext uri="{BB962C8B-B14F-4D97-AF65-F5344CB8AC3E}">
        <p14:creationId xmlns:p14="http://schemas.microsoft.com/office/powerpoint/2010/main" val="171273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 hvilken kontantstrøm?</a:t>
            </a:r>
          </a:p>
        </p:txBody>
      </p:sp>
      <p:sp>
        <p:nvSpPr>
          <p:cNvPr id="35843" name="Rectangle 3"/>
          <p:cNvSpPr>
            <a:spLocks noGrp="1" noChangeArrowheads="1"/>
          </p:cNvSpPr>
          <p:nvPr>
            <p:ph type="body" idx="1"/>
          </p:nvPr>
        </p:nvSpPr>
        <p:spPr/>
        <p:txBody>
          <a:bodyPr/>
          <a:lstStyle/>
          <a:p>
            <a:pPr eaLnBrk="1" hangingPunct="1"/>
            <a:r>
              <a:rPr lang="nb-NO" dirty="0">
                <a:latin typeface="Calibri" panose="020F0502020204030204" pitchFamily="34" charset="0"/>
              </a:rPr>
              <a:t>Nåverdi kan beregnes ut fra flere kontantstrømmer</a:t>
            </a:r>
          </a:p>
          <a:p>
            <a:pPr lvl="1" eaLnBrk="1" hangingPunct="1"/>
            <a:r>
              <a:rPr lang="nb-NO" dirty="0">
                <a:latin typeface="Calibri" panose="020F0502020204030204" pitchFamily="34" charset="0"/>
              </a:rPr>
              <a:t>Kontantstrøm til </a:t>
            </a:r>
            <a:r>
              <a:rPr lang="nb-NO" b="1" dirty="0">
                <a:solidFill>
                  <a:srgbClr val="FF0000"/>
                </a:solidFill>
                <a:latin typeface="Calibri" panose="020F0502020204030204" pitchFamily="34" charset="0"/>
              </a:rPr>
              <a:t>prosjektet</a:t>
            </a:r>
            <a:r>
              <a:rPr lang="nb-NO" dirty="0">
                <a:latin typeface="Calibri" panose="020F0502020204030204" pitchFamily="34" charset="0"/>
              </a:rPr>
              <a:t> (betalinger til kapitalyterne tas ikke med)</a:t>
            </a:r>
          </a:p>
          <a:p>
            <a:pPr lvl="1" eaLnBrk="1" hangingPunct="1"/>
            <a:r>
              <a:rPr lang="nb-NO" dirty="0">
                <a:latin typeface="Calibri" panose="020F0502020204030204" pitchFamily="34" charset="0"/>
              </a:rPr>
              <a:t>Kontantstrøm til </a:t>
            </a:r>
            <a:r>
              <a:rPr lang="nb-NO" b="1" dirty="0">
                <a:solidFill>
                  <a:srgbClr val="FF0000"/>
                </a:solidFill>
                <a:latin typeface="Calibri" panose="020F0502020204030204" pitchFamily="34" charset="0"/>
              </a:rPr>
              <a:t>egenkapitalen</a:t>
            </a:r>
            <a:r>
              <a:rPr lang="nb-NO" dirty="0">
                <a:latin typeface="Calibri" panose="020F0502020204030204" pitchFamily="34" charset="0"/>
              </a:rPr>
              <a:t> (eierne) – viser hva som er igjen til eierne etter at renter og avdrag er betalt</a:t>
            </a:r>
          </a:p>
          <a:p>
            <a:pPr eaLnBrk="1" hangingPunct="1"/>
            <a:r>
              <a:rPr lang="nb-NO" dirty="0">
                <a:latin typeface="Calibri" panose="020F0502020204030204" pitchFamily="34" charset="0"/>
              </a:rPr>
              <a:t>Hvis vi bruker prosjektets kontantstrøm, skal avkastningskravet reflektere et veid gjennomsnitt av kostnadene for egenkapital og gjeld</a:t>
            </a:r>
          </a:p>
          <a:p>
            <a:pPr eaLnBrk="1" hangingPunct="1"/>
            <a:r>
              <a:rPr lang="nb-NO" dirty="0">
                <a:latin typeface="Calibri" panose="020F0502020204030204" pitchFamily="34" charset="0"/>
              </a:rPr>
              <a:t>Bruker vi kontantstrøm til egenkapitalen, skal egenkapitalkostnad brukes som avkastningskrav</a:t>
            </a:r>
          </a:p>
          <a:p>
            <a:pPr eaLnBrk="1" hangingPunct="1"/>
            <a:r>
              <a:rPr lang="nb-NO" dirty="0">
                <a:latin typeface="Calibri" panose="020F0502020204030204" pitchFamily="34" charset="0"/>
              </a:rPr>
              <a:t>Korrekt gjennomført blir nåverdi uansett den samme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9"/>
          <p:cNvSpPr>
            <a:spLocks noGrp="1" noChangeArrowheads="1"/>
          </p:cNvSpPr>
          <p:nvPr>
            <p:ph type="title"/>
          </p:nvPr>
        </p:nvSpPr>
        <p:spPr/>
        <p:txBody>
          <a:bodyPr/>
          <a:lstStyle/>
          <a:p>
            <a:pPr eaLnBrk="1" hangingPunct="1"/>
            <a:r>
              <a:rPr lang="nb-NO" dirty="0">
                <a:latin typeface="Calibri" panose="020F0502020204030204" pitchFamily="34" charset="0"/>
              </a:rPr>
              <a:t>Hvordan beregne nåverdi (NNV)?</a:t>
            </a:r>
          </a:p>
        </p:txBody>
      </p:sp>
      <p:sp>
        <p:nvSpPr>
          <p:cNvPr id="1029" name="Rectangle 10"/>
          <p:cNvSpPr>
            <a:spLocks noGrp="1" noChangeArrowheads="1"/>
          </p:cNvSpPr>
          <p:nvPr>
            <p:ph type="body" sz="half" idx="1"/>
          </p:nvPr>
        </p:nvSpPr>
        <p:spPr>
          <a:xfrm>
            <a:off x="1066800" y="1196975"/>
            <a:ext cx="7393632" cy="5500688"/>
          </a:xfrm>
        </p:spPr>
        <p:txBody>
          <a:bodyPr/>
          <a:lstStyle/>
          <a:p>
            <a:pPr eaLnBrk="1" hangingPunct="1"/>
            <a:r>
              <a:rPr lang="nb-NO" sz="2400" dirty="0">
                <a:latin typeface="Calibri" panose="020F0502020204030204" pitchFamily="34" charset="0"/>
              </a:rPr>
              <a:t>Verdien av et prosjekt eller en bedrift er teoretisk lik nåverdien av alle fremtidige kontantstrømmer. </a:t>
            </a:r>
          </a:p>
          <a:p>
            <a:pPr eaLnBrk="1" hangingPunct="1"/>
            <a:r>
              <a:rPr lang="nb-NO" sz="2400" dirty="0">
                <a:latin typeface="Calibri" panose="020F0502020204030204" pitchFamily="34" charset="0"/>
              </a:rPr>
              <a:t>La oss bruke følgende symboler:</a:t>
            </a:r>
            <a:br>
              <a:rPr lang="nb-NO" sz="2400" dirty="0">
                <a:latin typeface="Calibri" panose="020F0502020204030204" pitchFamily="34" charset="0"/>
              </a:rPr>
            </a:br>
            <a:br>
              <a:rPr lang="nb-NO" sz="2400" dirty="0">
                <a:latin typeface="Calibri" panose="020F0502020204030204" pitchFamily="34" charset="0"/>
              </a:rPr>
            </a:br>
            <a:r>
              <a:rPr lang="nb-NO" sz="2400" b="1" dirty="0">
                <a:latin typeface="Calibri" panose="020F0502020204030204" pitchFamily="34" charset="0"/>
              </a:rPr>
              <a:t>NNV</a:t>
            </a:r>
            <a:r>
              <a:rPr lang="nb-NO" sz="2400" dirty="0">
                <a:latin typeface="Calibri" panose="020F0502020204030204" pitchFamily="34" charset="0"/>
              </a:rPr>
              <a:t> 	= (netto) nåverdi </a:t>
            </a:r>
            <a:br>
              <a:rPr lang="nb-NO" sz="2400" dirty="0">
                <a:latin typeface="Calibri" panose="020F0502020204030204" pitchFamily="34" charset="0"/>
              </a:rPr>
            </a:br>
            <a:r>
              <a:rPr lang="nb-NO" sz="2400" b="1" dirty="0">
                <a:latin typeface="Calibri" panose="020F0502020204030204" pitchFamily="34" charset="0"/>
              </a:rPr>
              <a:t>CF</a:t>
            </a:r>
            <a:r>
              <a:rPr lang="nb-NO" sz="2400" b="1" baseline="-25000" dirty="0">
                <a:latin typeface="Calibri" panose="020F0502020204030204" pitchFamily="34" charset="0"/>
              </a:rPr>
              <a:t>0</a:t>
            </a:r>
            <a:r>
              <a:rPr lang="nb-NO" sz="2400" dirty="0">
                <a:latin typeface="Calibri" panose="020F0502020204030204" pitchFamily="34" charset="0"/>
              </a:rPr>
              <a:t>   	=  investering på tidspunkt 0</a:t>
            </a:r>
            <a:br>
              <a:rPr lang="nb-NO" sz="2400" dirty="0">
                <a:latin typeface="Calibri" panose="020F0502020204030204" pitchFamily="34" charset="0"/>
              </a:rPr>
            </a:br>
            <a:r>
              <a:rPr lang="nb-NO" sz="2400" b="1" dirty="0" err="1">
                <a:latin typeface="Calibri" panose="020F0502020204030204" pitchFamily="34" charset="0"/>
              </a:rPr>
              <a:t>CF</a:t>
            </a:r>
            <a:r>
              <a:rPr lang="nb-NO" sz="2400" b="1" baseline="-25000" dirty="0" err="1">
                <a:latin typeface="Calibri" panose="020F0502020204030204" pitchFamily="34" charset="0"/>
              </a:rPr>
              <a:t>t</a:t>
            </a:r>
            <a:r>
              <a:rPr lang="nb-NO" sz="2400" b="1" dirty="0">
                <a:solidFill>
                  <a:srgbClr val="F4380C"/>
                </a:solidFill>
                <a:latin typeface="Calibri" panose="020F0502020204030204" pitchFamily="34" charset="0"/>
              </a:rPr>
              <a:t> </a:t>
            </a:r>
            <a:r>
              <a:rPr lang="nb-NO" sz="2400" dirty="0">
                <a:solidFill>
                  <a:srgbClr val="F4380C"/>
                </a:solidFill>
                <a:latin typeface="Calibri" panose="020F0502020204030204" pitchFamily="34" charset="0"/>
              </a:rPr>
              <a:t>  	</a:t>
            </a:r>
            <a:r>
              <a:rPr lang="nb-NO" sz="2400" dirty="0">
                <a:latin typeface="Calibri" panose="020F0502020204030204" pitchFamily="34" charset="0"/>
              </a:rPr>
              <a:t>=  prosjektets kontantstrøm på tidspunkt t</a:t>
            </a:r>
            <a:br>
              <a:rPr lang="nb-NO" sz="2400" dirty="0">
                <a:latin typeface="Calibri" panose="020F0502020204030204" pitchFamily="34" charset="0"/>
              </a:rPr>
            </a:br>
            <a:r>
              <a:rPr lang="nb-NO" sz="2400" b="1" dirty="0">
                <a:latin typeface="Calibri" panose="020F0502020204030204" pitchFamily="34" charset="0"/>
              </a:rPr>
              <a:t>i    </a:t>
            </a:r>
            <a:r>
              <a:rPr lang="nb-NO" sz="2400" dirty="0">
                <a:latin typeface="Calibri" panose="020F0502020204030204" pitchFamily="34" charset="0"/>
              </a:rPr>
              <a:t>    	=  avkastningskrav totalkapitalen</a:t>
            </a:r>
            <a:br>
              <a:rPr lang="nb-NO" sz="2400" dirty="0">
                <a:latin typeface="Calibri" panose="020F0502020204030204" pitchFamily="34" charset="0"/>
              </a:rPr>
            </a:br>
            <a:r>
              <a:rPr lang="nb-NO" sz="2400" b="1" dirty="0">
                <a:latin typeface="Calibri" panose="020F0502020204030204" pitchFamily="34" charset="0"/>
              </a:rPr>
              <a:t>n</a:t>
            </a:r>
            <a:r>
              <a:rPr lang="nb-NO" sz="2400" b="1" dirty="0">
                <a:solidFill>
                  <a:srgbClr val="F4380C"/>
                </a:solidFill>
                <a:latin typeface="Calibri" panose="020F0502020204030204" pitchFamily="34" charset="0"/>
              </a:rPr>
              <a:t> </a:t>
            </a:r>
            <a:r>
              <a:rPr lang="nb-NO" sz="2400" dirty="0">
                <a:latin typeface="Calibri" panose="020F0502020204030204" pitchFamily="34" charset="0"/>
              </a:rPr>
              <a:t>     	=  totalt antall perioder </a:t>
            </a:r>
          </a:p>
        </p:txBody>
      </p:sp>
      <p:graphicFrame>
        <p:nvGraphicFramePr>
          <p:cNvPr id="165901" name="Object 13"/>
          <p:cNvGraphicFramePr>
            <a:graphicFrameLocks noGrp="1" noChangeAspect="1"/>
          </p:cNvGraphicFramePr>
          <p:nvPr>
            <p:ph sz="quarter" idx="2"/>
            <p:extLst>
              <p:ext uri="{D42A27DB-BD31-4B8C-83A1-F6EECF244321}">
                <p14:modId xmlns:p14="http://schemas.microsoft.com/office/powerpoint/2010/main" val="3584748880"/>
              </p:ext>
            </p:extLst>
          </p:nvPr>
        </p:nvGraphicFramePr>
        <p:xfrm>
          <a:off x="1476375" y="5711825"/>
          <a:ext cx="2808288" cy="763588"/>
        </p:xfrm>
        <a:graphic>
          <a:graphicData uri="http://schemas.openxmlformats.org/presentationml/2006/ole">
            <mc:AlternateContent xmlns:mc="http://schemas.openxmlformats.org/markup-compatibility/2006">
              <mc:Choice xmlns:v="urn:schemas-microsoft-com:vml" Requires="v">
                <p:oleObj name="Equation" r:id="rId3" imgW="1587240" imgH="431640" progId="Equation.DSMT4">
                  <p:embed/>
                </p:oleObj>
              </mc:Choice>
              <mc:Fallback>
                <p:oleObj name="Equation" r:id="rId3" imgW="1587240" imgH="431640" progId="Equation.DSMT4">
                  <p:embed/>
                  <p:pic>
                    <p:nvPicPr>
                      <p:cNvPr id="165901" name="Object 13"/>
                      <p:cNvPicPr>
                        <a:picLocks noChangeAspect="1" noChangeArrowheads="1"/>
                      </p:cNvPicPr>
                      <p:nvPr/>
                    </p:nvPicPr>
                    <p:blipFill>
                      <a:blip r:embed="rId4"/>
                      <a:srcRect/>
                      <a:stretch>
                        <a:fillRect/>
                      </a:stretch>
                    </p:blipFill>
                    <p:spPr bwMode="auto">
                      <a:xfrm>
                        <a:off x="1476375" y="5711825"/>
                        <a:ext cx="2808288"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903" name="Object 15"/>
          <p:cNvGraphicFramePr>
            <a:graphicFrameLocks noGrp="1" noChangeAspect="1"/>
          </p:cNvGraphicFramePr>
          <p:nvPr>
            <p:ph sz="quarter" idx="3"/>
            <p:extLst>
              <p:ext uri="{D42A27DB-BD31-4B8C-83A1-F6EECF244321}">
                <p14:modId xmlns:p14="http://schemas.microsoft.com/office/powerpoint/2010/main" val="322153412"/>
              </p:ext>
            </p:extLst>
          </p:nvPr>
        </p:nvGraphicFramePr>
        <p:xfrm>
          <a:off x="1476375" y="4810125"/>
          <a:ext cx="4248150" cy="681038"/>
        </p:xfrm>
        <a:graphic>
          <a:graphicData uri="http://schemas.openxmlformats.org/presentationml/2006/ole">
            <mc:AlternateContent xmlns:mc="http://schemas.openxmlformats.org/markup-compatibility/2006">
              <mc:Choice xmlns:v="urn:schemas-microsoft-com:vml" Requires="v">
                <p:oleObj name="Equation" r:id="rId5" imgW="2616120" imgH="419040" progId="Equation.DSMT4">
                  <p:embed/>
                </p:oleObj>
              </mc:Choice>
              <mc:Fallback>
                <p:oleObj name="Equation" r:id="rId5" imgW="2616120" imgH="419040" progId="Equation.DSMT4">
                  <p:embed/>
                  <p:pic>
                    <p:nvPicPr>
                      <p:cNvPr id="165903" name="Object 15"/>
                      <p:cNvPicPr>
                        <a:picLocks noChangeAspect="1" noChangeArrowheads="1"/>
                      </p:cNvPicPr>
                      <p:nvPr/>
                    </p:nvPicPr>
                    <p:blipFill>
                      <a:blip r:embed="rId6"/>
                      <a:srcRect/>
                      <a:stretch>
                        <a:fillRect/>
                      </a:stretch>
                    </p:blipFill>
                    <p:spPr bwMode="auto">
                      <a:xfrm>
                        <a:off x="1476375" y="4810125"/>
                        <a:ext cx="424815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5901"/>
                                        </p:tgtEl>
                                        <p:attrNameLst>
                                          <p:attrName>style.visibility</p:attrName>
                                        </p:attrNameLst>
                                      </p:cBhvr>
                                      <p:to>
                                        <p:strVal val="visible"/>
                                      </p:to>
                                    </p:set>
                                    <p:anim calcmode="lin" valueType="num">
                                      <p:cBhvr additive="base">
                                        <p:cTn id="7" dur="500" fill="hold"/>
                                        <p:tgtEl>
                                          <p:spTgt spid="165901"/>
                                        </p:tgtEl>
                                        <p:attrNameLst>
                                          <p:attrName>ppt_x</p:attrName>
                                        </p:attrNameLst>
                                      </p:cBhvr>
                                      <p:tavLst>
                                        <p:tav tm="0">
                                          <p:val>
                                            <p:strVal val="0-#ppt_w/2"/>
                                          </p:val>
                                        </p:tav>
                                        <p:tav tm="100000">
                                          <p:val>
                                            <p:strVal val="#ppt_x"/>
                                          </p:val>
                                        </p:tav>
                                      </p:tavLst>
                                    </p:anim>
                                    <p:anim calcmode="lin" valueType="num">
                                      <p:cBhvr additive="base">
                                        <p:cTn id="8" dur="500" fill="hold"/>
                                        <p:tgtEl>
                                          <p:spTgt spid="1659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5903"/>
                                        </p:tgtEl>
                                        <p:attrNameLst>
                                          <p:attrName>style.visibility</p:attrName>
                                        </p:attrNameLst>
                                      </p:cBhvr>
                                      <p:to>
                                        <p:strVal val="visible"/>
                                      </p:to>
                                    </p:set>
                                    <p:anim calcmode="lin" valueType="num">
                                      <p:cBhvr additive="base">
                                        <p:cTn id="13" dur="500" fill="hold"/>
                                        <p:tgtEl>
                                          <p:spTgt spid="165903"/>
                                        </p:tgtEl>
                                        <p:attrNameLst>
                                          <p:attrName>ppt_x</p:attrName>
                                        </p:attrNameLst>
                                      </p:cBhvr>
                                      <p:tavLst>
                                        <p:tav tm="0">
                                          <p:val>
                                            <p:strVal val="0-#ppt_w/2"/>
                                          </p:val>
                                        </p:tav>
                                        <p:tav tm="100000">
                                          <p:val>
                                            <p:strVal val="#ppt_x"/>
                                          </p:val>
                                        </p:tav>
                                      </p:tavLst>
                                    </p:anim>
                                    <p:anim calcmode="lin" valueType="num">
                                      <p:cBhvr additive="base">
                                        <p:cTn id="14" dur="500" fill="hold"/>
                                        <p:tgtEl>
                                          <p:spTgt spid="1659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nb-NO" dirty="0">
                <a:latin typeface="Calibri" panose="020F0502020204030204" pitchFamily="34" charset="0"/>
              </a:rPr>
              <a:t>Nåverdi - beslutningsregel</a:t>
            </a:r>
          </a:p>
        </p:txBody>
      </p:sp>
      <p:sp>
        <p:nvSpPr>
          <p:cNvPr id="455683" name="Rectangle 3"/>
          <p:cNvSpPr>
            <a:spLocks noGrp="1" noChangeArrowheads="1"/>
          </p:cNvSpPr>
          <p:nvPr>
            <p:ph type="body" idx="1"/>
          </p:nvPr>
        </p:nvSpPr>
        <p:spPr/>
        <p:txBody>
          <a:bodyPr/>
          <a:lstStyle/>
          <a:p>
            <a:pPr eaLnBrk="1" hangingPunct="1"/>
            <a:r>
              <a:rPr lang="nb-NO" dirty="0">
                <a:latin typeface="Calibri" panose="020F0502020204030204" pitchFamily="34" charset="0"/>
              </a:rPr>
              <a:t>Nåverdi viser aksjonærenes </a:t>
            </a:r>
            <a:r>
              <a:rPr lang="nb-NO" dirty="0" err="1">
                <a:solidFill>
                  <a:srgbClr val="FF0000"/>
                </a:solidFill>
                <a:latin typeface="Calibri" panose="020F0502020204030204" pitchFamily="34" charset="0"/>
              </a:rPr>
              <a:t>formuesendring</a:t>
            </a:r>
            <a:r>
              <a:rPr lang="nb-NO" dirty="0">
                <a:latin typeface="Calibri" panose="020F0502020204030204" pitchFamily="34" charset="0"/>
              </a:rPr>
              <a:t> dersom et prosjekt gjennomføres</a:t>
            </a:r>
          </a:p>
          <a:p>
            <a:pPr eaLnBrk="1" hangingPunct="1"/>
            <a:r>
              <a:rPr lang="nb-NO" dirty="0">
                <a:latin typeface="Calibri" panose="020F0502020204030204" pitchFamily="34" charset="0"/>
              </a:rPr>
              <a:t>Aksepter alle prosjekter med </a:t>
            </a:r>
            <a:r>
              <a:rPr lang="nb-NO" dirty="0">
                <a:solidFill>
                  <a:srgbClr val="FF0000"/>
                </a:solidFill>
                <a:latin typeface="Calibri" panose="020F0502020204030204" pitchFamily="34" charset="0"/>
              </a:rPr>
              <a:t>positiv nåverdi</a:t>
            </a:r>
            <a:r>
              <a:rPr lang="nb-NO" dirty="0">
                <a:latin typeface="Calibri" panose="020F0502020204030204" pitchFamily="34" charset="0"/>
              </a:rPr>
              <a:t>, under forutsetning av at:</a:t>
            </a:r>
          </a:p>
          <a:p>
            <a:pPr lvl="1" eaLnBrk="1" hangingPunct="1"/>
            <a:r>
              <a:rPr lang="nb-NO" dirty="0">
                <a:latin typeface="Calibri" panose="020F0502020204030204" pitchFamily="34" charset="0"/>
              </a:rPr>
              <a:t>Prosjektene er uavhengige</a:t>
            </a:r>
          </a:p>
          <a:p>
            <a:pPr lvl="1" eaLnBrk="1" hangingPunct="1"/>
            <a:r>
              <a:rPr lang="nb-NO" dirty="0">
                <a:latin typeface="Calibri" panose="020F0502020204030204" pitchFamily="34" charset="0"/>
              </a:rPr>
              <a:t>Vi har ubegrenset med kapital</a:t>
            </a:r>
          </a:p>
          <a:p>
            <a:pPr eaLnBrk="1" hangingPunct="1"/>
            <a:r>
              <a:rPr lang="nb-NO" dirty="0">
                <a:latin typeface="Calibri" panose="020F0502020204030204" pitchFamily="34" charset="0"/>
              </a:rPr>
              <a:t>Hvis prosjektene ikke er uavhengige men gjensidig utelukkende, velger vi prosjektet med </a:t>
            </a:r>
            <a:r>
              <a:rPr lang="nb-NO" dirty="0">
                <a:solidFill>
                  <a:srgbClr val="FF0000"/>
                </a:solidFill>
                <a:latin typeface="Calibri" panose="020F0502020204030204" pitchFamily="34" charset="0"/>
              </a:rPr>
              <a:t>høyest</a:t>
            </a:r>
            <a:r>
              <a:rPr lang="nb-NO" dirty="0">
                <a:latin typeface="Calibri" panose="020F0502020204030204" pitchFamily="34" charset="0"/>
              </a:rPr>
              <a:t> nåverdi</a:t>
            </a:r>
          </a:p>
          <a:p>
            <a:pPr eaLnBrk="1" hangingPunct="1"/>
            <a:r>
              <a:rPr lang="nb-NO" dirty="0">
                <a:latin typeface="Calibri" panose="020F0502020204030204" pitchFamily="34" charset="0"/>
              </a:rPr>
              <a:t>Hvis det er begrenset med kapital, må reglene justeres noe – mer om dette i neste kapittel</a:t>
            </a:r>
          </a:p>
          <a:p>
            <a:pPr eaLnBrk="1" hangingPunct="1"/>
            <a:endParaRPr lang="nb-NO"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5683">
                                            <p:txEl>
                                              <p:pRg st="0" end="0"/>
                                            </p:txEl>
                                          </p:spTgt>
                                        </p:tgtEl>
                                        <p:attrNameLst>
                                          <p:attrName>style.visibility</p:attrName>
                                        </p:attrNameLst>
                                      </p:cBhvr>
                                      <p:to>
                                        <p:strVal val="visible"/>
                                      </p:to>
                                    </p:set>
                                    <p:animEffect transition="in" filter="wipe(left)">
                                      <p:cBhvr>
                                        <p:cTn id="7" dur="500"/>
                                        <p:tgtEl>
                                          <p:spTgt spid="455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5683">
                                            <p:txEl>
                                              <p:pRg st="1" end="1"/>
                                            </p:txEl>
                                          </p:spTgt>
                                        </p:tgtEl>
                                        <p:attrNameLst>
                                          <p:attrName>style.visibility</p:attrName>
                                        </p:attrNameLst>
                                      </p:cBhvr>
                                      <p:to>
                                        <p:strVal val="visible"/>
                                      </p:to>
                                    </p:set>
                                    <p:animEffect transition="in" filter="wipe(left)">
                                      <p:cBhvr>
                                        <p:cTn id="12" dur="500"/>
                                        <p:tgtEl>
                                          <p:spTgt spid="455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5683">
                                            <p:txEl>
                                              <p:pRg st="2" end="2"/>
                                            </p:txEl>
                                          </p:spTgt>
                                        </p:tgtEl>
                                        <p:attrNameLst>
                                          <p:attrName>style.visibility</p:attrName>
                                        </p:attrNameLst>
                                      </p:cBhvr>
                                      <p:to>
                                        <p:strVal val="visible"/>
                                      </p:to>
                                    </p:set>
                                    <p:animEffect transition="in" filter="wipe(left)">
                                      <p:cBhvr>
                                        <p:cTn id="17" dur="500"/>
                                        <p:tgtEl>
                                          <p:spTgt spid="455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5683">
                                            <p:txEl>
                                              <p:pRg st="3" end="3"/>
                                            </p:txEl>
                                          </p:spTgt>
                                        </p:tgtEl>
                                        <p:attrNameLst>
                                          <p:attrName>style.visibility</p:attrName>
                                        </p:attrNameLst>
                                      </p:cBhvr>
                                      <p:to>
                                        <p:strVal val="visible"/>
                                      </p:to>
                                    </p:set>
                                    <p:animEffect transition="in" filter="wipe(left)">
                                      <p:cBhvr>
                                        <p:cTn id="22" dur="500"/>
                                        <p:tgtEl>
                                          <p:spTgt spid="455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5683">
                                            <p:txEl>
                                              <p:pRg st="4" end="4"/>
                                            </p:txEl>
                                          </p:spTgt>
                                        </p:tgtEl>
                                        <p:attrNameLst>
                                          <p:attrName>style.visibility</p:attrName>
                                        </p:attrNameLst>
                                      </p:cBhvr>
                                      <p:to>
                                        <p:strVal val="visible"/>
                                      </p:to>
                                    </p:set>
                                    <p:animEffect transition="in" filter="wipe(left)">
                                      <p:cBhvr>
                                        <p:cTn id="27" dur="500"/>
                                        <p:tgtEl>
                                          <p:spTgt spid="4556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5683">
                                            <p:txEl>
                                              <p:pRg st="5" end="5"/>
                                            </p:txEl>
                                          </p:spTgt>
                                        </p:tgtEl>
                                        <p:attrNameLst>
                                          <p:attrName>style.visibility</p:attrName>
                                        </p:attrNameLst>
                                      </p:cBhvr>
                                      <p:to>
                                        <p:strVal val="visible"/>
                                      </p:to>
                                    </p:set>
                                    <p:animEffect transition="in" filter="wipe(left)">
                                      <p:cBhvr>
                                        <p:cTn id="32" dur="500"/>
                                        <p:tgtEl>
                                          <p:spTgt spid="455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nb-NO" dirty="0">
                <a:latin typeface="Calibri" panose="020F0502020204030204" pitchFamily="34" charset="0"/>
              </a:rPr>
              <a:t>Netto nåverdi (NNV) - eksempel</a:t>
            </a:r>
          </a:p>
        </p:txBody>
      </p:sp>
      <p:sp>
        <p:nvSpPr>
          <p:cNvPr id="37891" name="Rectangle 3"/>
          <p:cNvSpPr>
            <a:spLocks noGrp="1" noChangeArrowheads="1"/>
          </p:cNvSpPr>
          <p:nvPr>
            <p:ph type="body" idx="1"/>
          </p:nvPr>
        </p:nvSpPr>
        <p:spPr/>
        <p:txBody>
          <a:bodyPr/>
          <a:lstStyle/>
          <a:p>
            <a:pPr eaLnBrk="1" hangingPunct="1"/>
            <a:r>
              <a:rPr lang="nb-NO" dirty="0">
                <a:latin typeface="Calibri" panose="020F0502020204030204" pitchFamily="34" charset="0"/>
              </a:rPr>
              <a:t>En bedrift analyserer et prosjekt med levetid på 3 år</a:t>
            </a:r>
          </a:p>
          <a:p>
            <a:pPr lvl="1" eaLnBrk="1" hangingPunct="1"/>
            <a:r>
              <a:rPr lang="nb-NO" dirty="0">
                <a:latin typeface="Calibri" panose="020F0502020204030204" pitchFamily="34" charset="0"/>
              </a:rPr>
              <a:t>Investeringsutgift 10 000 000</a:t>
            </a:r>
          </a:p>
          <a:p>
            <a:pPr lvl="1" eaLnBrk="1" hangingPunct="1"/>
            <a:r>
              <a:rPr lang="nb-NO" dirty="0">
                <a:latin typeface="Calibri" panose="020F0502020204030204" pitchFamily="34" charset="0"/>
              </a:rPr>
              <a:t>Omsetning er 7 000 000, 12 000 000 og 9 000 000 i år 1, 2 og 3</a:t>
            </a:r>
          </a:p>
          <a:p>
            <a:pPr lvl="1" eaLnBrk="1" hangingPunct="1"/>
            <a:r>
              <a:rPr lang="nb-NO" dirty="0">
                <a:latin typeface="Calibri" panose="020F0502020204030204" pitchFamily="34" charset="0"/>
              </a:rPr>
              <a:t>Lønnskostnader er 25 % av omsetningen, og materialkostnader er 15 % av omsetningen</a:t>
            </a:r>
          </a:p>
          <a:p>
            <a:pPr lvl="1" eaLnBrk="1" hangingPunct="1"/>
            <a:r>
              <a:rPr lang="nb-NO" dirty="0">
                <a:latin typeface="Calibri" panose="020F0502020204030204" pitchFamily="34" charset="0"/>
              </a:rPr>
              <a:t>Betalbare faste kostnader er 1 000 000 årlig</a:t>
            </a:r>
          </a:p>
          <a:p>
            <a:pPr lvl="1" eaLnBrk="1" hangingPunct="1"/>
            <a:r>
              <a:rPr lang="nb-NO" dirty="0">
                <a:latin typeface="Calibri" panose="020F0502020204030204" pitchFamily="34" charset="0"/>
              </a:rPr>
              <a:t>Prosjektet skal finansieres med 50 % egenkapital og 50 % gjeld</a:t>
            </a:r>
          </a:p>
          <a:p>
            <a:pPr lvl="1" eaLnBrk="1" hangingPunct="1"/>
            <a:r>
              <a:rPr lang="nb-NO" dirty="0">
                <a:latin typeface="Calibri" panose="020F0502020204030204" pitchFamily="34" charset="0"/>
              </a:rPr>
              <a:t>Egenkapitalkostnad er 14 % og gjeldsrente er 6 %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6"/>
          <p:cNvSpPr>
            <a:spLocks noGrp="1" noChangeArrowheads="1"/>
          </p:cNvSpPr>
          <p:nvPr>
            <p:ph type="title"/>
          </p:nvPr>
        </p:nvSpPr>
        <p:spPr/>
        <p:txBody>
          <a:bodyPr/>
          <a:lstStyle/>
          <a:p>
            <a:pPr eaLnBrk="1" hangingPunct="1"/>
            <a:r>
              <a:rPr lang="nb-NO" dirty="0">
                <a:latin typeface="Calibri" panose="020F0502020204030204" pitchFamily="34" charset="0"/>
              </a:rPr>
              <a:t>Prosjektets kontantstrøm og NNV</a:t>
            </a:r>
          </a:p>
        </p:txBody>
      </p:sp>
      <p:sp>
        <p:nvSpPr>
          <p:cNvPr id="2054" name="Rectangle 9"/>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graphicFrame>
        <p:nvGraphicFramePr>
          <p:cNvPr id="2051" name="Object 8"/>
          <p:cNvGraphicFramePr>
            <a:graphicFrameLocks noChangeAspect="1"/>
          </p:cNvGraphicFramePr>
          <p:nvPr>
            <p:extLst>
              <p:ext uri="{D42A27DB-BD31-4B8C-83A1-F6EECF244321}">
                <p14:modId xmlns:p14="http://schemas.microsoft.com/office/powerpoint/2010/main" val="2542114082"/>
              </p:ext>
            </p:extLst>
          </p:nvPr>
        </p:nvGraphicFramePr>
        <p:xfrm>
          <a:off x="1066800" y="4076668"/>
          <a:ext cx="6529536" cy="520010"/>
        </p:xfrm>
        <a:graphic>
          <a:graphicData uri="http://schemas.openxmlformats.org/presentationml/2006/ole">
            <mc:AlternateContent xmlns:mc="http://schemas.openxmlformats.org/markup-compatibility/2006">
              <mc:Choice xmlns:v="urn:schemas-microsoft-com:vml" Requires="v">
                <p:oleObj name="Formel" r:id="rId3" imgW="2514600" imgH="203200" progId="Equation.3">
                  <p:embed/>
                </p:oleObj>
              </mc:Choice>
              <mc:Fallback>
                <p:oleObj name="Formel" r:id="rId3" imgW="2514600" imgH="203200" progId="Equation.3">
                  <p:embed/>
                  <p:pic>
                    <p:nvPicPr>
                      <p:cNvPr id="2051"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076668"/>
                        <a:ext cx="6529536" cy="520010"/>
                      </a:xfrm>
                      <a:prstGeom prst="rect">
                        <a:avLst/>
                      </a:prstGeom>
                      <a:noFill/>
                    </p:spPr>
                  </p:pic>
                </p:oleObj>
              </mc:Fallback>
            </mc:AlternateContent>
          </a:graphicData>
        </a:graphic>
      </p:graphicFrame>
      <p:sp>
        <p:nvSpPr>
          <p:cNvPr id="2055" name="Rectangle 11"/>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spAutoFit/>
          </a:bodyPr>
          <a:lstStyle/>
          <a:p>
            <a:endParaRPr lang="nb-NO"/>
          </a:p>
        </p:txBody>
      </p:sp>
      <p:graphicFrame>
        <p:nvGraphicFramePr>
          <p:cNvPr id="2052" name="Object 10"/>
          <p:cNvGraphicFramePr>
            <a:graphicFrameLocks noChangeAspect="1"/>
          </p:cNvGraphicFramePr>
          <p:nvPr>
            <p:extLst>
              <p:ext uri="{D42A27DB-BD31-4B8C-83A1-F6EECF244321}">
                <p14:modId xmlns:p14="http://schemas.microsoft.com/office/powerpoint/2010/main" val="965761846"/>
              </p:ext>
            </p:extLst>
          </p:nvPr>
        </p:nvGraphicFramePr>
        <p:xfrm>
          <a:off x="1066800" y="4797152"/>
          <a:ext cx="7786687" cy="746125"/>
        </p:xfrm>
        <a:graphic>
          <a:graphicData uri="http://schemas.openxmlformats.org/presentationml/2006/ole">
            <mc:AlternateContent xmlns:mc="http://schemas.openxmlformats.org/markup-compatibility/2006">
              <mc:Choice xmlns:v="urn:schemas-microsoft-com:vml" Requires="v">
                <p:oleObj name="Equation" r:id="rId5" imgW="4101840" imgH="393480" progId="Equation.DSMT4">
                  <p:embed/>
                </p:oleObj>
              </mc:Choice>
              <mc:Fallback>
                <p:oleObj name="Equation" r:id="rId5" imgW="4101840" imgH="393480" progId="Equation.DSMT4">
                  <p:embed/>
                  <p:pic>
                    <p:nvPicPr>
                      <p:cNvPr id="2052" name="Object 10"/>
                      <p:cNvPicPr>
                        <a:picLocks noChangeAspect="1" noChangeArrowheads="1"/>
                      </p:cNvPicPr>
                      <p:nvPr/>
                    </p:nvPicPr>
                    <p:blipFill>
                      <a:blip r:embed="rId6"/>
                      <a:srcRect/>
                      <a:stretch>
                        <a:fillRect/>
                      </a:stretch>
                    </p:blipFill>
                    <p:spPr bwMode="auto">
                      <a:xfrm>
                        <a:off x="1066800" y="4797152"/>
                        <a:ext cx="7786687"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519751950"/>
              </p:ext>
            </p:extLst>
          </p:nvPr>
        </p:nvGraphicFramePr>
        <p:xfrm>
          <a:off x="1187624" y="1368487"/>
          <a:ext cx="7056658" cy="2158327"/>
        </p:xfrm>
        <a:graphic>
          <a:graphicData uri="http://schemas.openxmlformats.org/presentationml/2006/ole">
            <mc:AlternateContent xmlns:mc="http://schemas.openxmlformats.org/markup-compatibility/2006">
              <mc:Choice xmlns:v="urn:schemas-microsoft-com:vml" Requires="v">
                <p:oleObj name="Worksheet" r:id="rId7" imgW="4391186" imgH="1343159" progId="Excel.Sheet.12">
                  <p:embed/>
                </p:oleObj>
              </mc:Choice>
              <mc:Fallback>
                <p:oleObj name="Worksheet" r:id="rId7" imgW="4391186" imgH="1343159" progId="Excel.Sheet.12">
                  <p:embed/>
                  <p:pic>
                    <p:nvPicPr>
                      <p:cNvPr id="6" name="Objekt 5"/>
                      <p:cNvPicPr/>
                      <p:nvPr/>
                    </p:nvPicPr>
                    <p:blipFill>
                      <a:blip r:embed="rId8"/>
                      <a:stretch>
                        <a:fillRect/>
                      </a:stretch>
                    </p:blipFill>
                    <p:spPr>
                      <a:xfrm>
                        <a:off x="1187624" y="1368487"/>
                        <a:ext cx="7056658" cy="2158327"/>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latin typeface="Calibri" panose="020F0502020204030204" pitchFamily="34" charset="0"/>
                <a:cs typeface="Calibri" panose="020F0502020204030204" pitchFamily="34" charset="0"/>
              </a:rPr>
              <a:t>Nåverdiprofil</a:t>
            </a:r>
          </a:p>
        </p:txBody>
      </p:sp>
      <p:graphicFrame>
        <p:nvGraphicFramePr>
          <p:cNvPr id="7" name="Objekt 6"/>
          <p:cNvGraphicFramePr>
            <a:graphicFrameLocks noChangeAspect="1"/>
          </p:cNvGraphicFramePr>
          <p:nvPr>
            <p:extLst>
              <p:ext uri="{D42A27DB-BD31-4B8C-83A1-F6EECF244321}">
                <p14:modId xmlns:p14="http://schemas.microsoft.com/office/powerpoint/2010/main" val="3695321115"/>
              </p:ext>
            </p:extLst>
          </p:nvPr>
        </p:nvGraphicFramePr>
        <p:xfrm>
          <a:off x="1763688" y="1484784"/>
          <a:ext cx="7117208" cy="4612769"/>
        </p:xfrm>
        <a:graphic>
          <a:graphicData uri="http://schemas.openxmlformats.org/presentationml/2006/ole">
            <mc:AlternateContent xmlns:mc="http://schemas.openxmlformats.org/markup-compatibility/2006">
              <mc:Choice xmlns:v="urn:schemas-microsoft-com:vml" Requires="v">
                <p:oleObj name="Worksheet" r:id="rId2" imgW="5305586" imgH="3438404" progId="Excel.Sheet.12">
                  <p:embed/>
                </p:oleObj>
              </mc:Choice>
              <mc:Fallback>
                <p:oleObj name="Worksheet" r:id="rId2" imgW="5305586" imgH="3438404" progId="Excel.Sheet.12">
                  <p:embed/>
                  <p:pic>
                    <p:nvPicPr>
                      <p:cNvPr id="7" name="Objekt 6"/>
                      <p:cNvPicPr/>
                      <p:nvPr/>
                    </p:nvPicPr>
                    <p:blipFill>
                      <a:blip r:embed="rId3"/>
                      <a:stretch>
                        <a:fillRect/>
                      </a:stretch>
                    </p:blipFill>
                    <p:spPr>
                      <a:xfrm>
                        <a:off x="1763688" y="1484784"/>
                        <a:ext cx="7117208" cy="4612769"/>
                      </a:xfrm>
                      <a:prstGeom prst="rect">
                        <a:avLst/>
                      </a:prstGeom>
                    </p:spPr>
                  </p:pic>
                </p:oleObj>
              </mc:Fallback>
            </mc:AlternateContent>
          </a:graphicData>
        </a:graphic>
      </p:graphicFrame>
    </p:spTree>
    <p:extLst>
      <p:ext uri="{BB962C8B-B14F-4D97-AF65-F5344CB8AC3E}">
        <p14:creationId xmlns:p14="http://schemas.microsoft.com/office/powerpoint/2010/main" val="2553851282"/>
      </p:ext>
    </p:extLst>
  </p:cSld>
  <p:clrMapOvr>
    <a:masterClrMapping/>
  </p:clrMapOvr>
</p:sld>
</file>

<file path=ppt/theme/theme1.xml><?xml version="1.0" encoding="utf-8"?>
<a:theme xmlns:a="http://schemas.openxmlformats.org/drawingml/2006/main" name="altmal">
  <a:themeElements>
    <a:clrScheme name="alt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tmal">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t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t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t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t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t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t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tm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t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t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t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t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t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47D3AA0A7C03548B74172B2F47E51B7" ma:contentTypeVersion="13" ma:contentTypeDescription="Opprett et nytt dokument." ma:contentTypeScope="" ma:versionID="84b96461f81759c9a37b8bb7a9083150">
  <xsd:schema xmlns:xsd="http://www.w3.org/2001/XMLSchema" xmlns:xs="http://www.w3.org/2001/XMLSchema" xmlns:p="http://schemas.microsoft.com/office/2006/metadata/properties" xmlns:ns1="http://schemas.microsoft.com/sharepoint/v3" xmlns:ns3="afdaa73a-86a8-4a4a-9c8e-f8451b678c5e" xmlns:ns4="16f9b60a-30fb-4900-a367-74dd1be2bf77" targetNamespace="http://schemas.microsoft.com/office/2006/metadata/properties" ma:root="true" ma:fieldsID="8656e857ca1ab238c138d8f6d01d938e" ns1:_="" ns3:_="" ns4:_="">
    <xsd:import namespace="http://schemas.microsoft.com/sharepoint/v3"/>
    <xsd:import namespace="afdaa73a-86a8-4a4a-9c8e-f8451b678c5e"/>
    <xsd:import namespace="16f9b60a-30fb-4900-a367-74dd1be2bf7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Egenskaper for samordnet samsvarspolicy" ma:hidden="true" ma:internalName="_ip_UnifiedCompliancePolicyProperties">
      <xsd:simpleType>
        <xsd:restriction base="dms:Note"/>
      </xsd:simpleType>
    </xsd:element>
    <xsd:element name="_ip_UnifiedCompliancePolicyUIAction" ma:index="15"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daa73a-86a8-4a4a-9c8e-f8451b678c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9b60a-30fb-4900-a367-74dd1be2bf77"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SharingHintHash" ma:index="18"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B3495A0-77F5-481D-9949-2E1DC2E94BD2}">
  <ds:schemaRefs>
    <ds:schemaRef ds:uri="http://schemas.microsoft.com/sharepoint/v3/contenttype/forms"/>
  </ds:schemaRefs>
</ds:datastoreItem>
</file>

<file path=customXml/itemProps2.xml><?xml version="1.0" encoding="utf-8"?>
<ds:datastoreItem xmlns:ds="http://schemas.openxmlformats.org/officeDocument/2006/customXml" ds:itemID="{10CE0939-173A-4B06-9446-3A1DA9307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daa73a-86a8-4a4a-9c8e-f8451b678c5e"/>
    <ds:schemaRef ds:uri="16f9b60a-30fb-4900-a367-74dd1be2b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8BAAF8-76C5-4589-A30E-B46ABA8E8C6B}">
  <ds:schemaRefs>
    <ds:schemaRef ds:uri="http://purl.org/dc/dcmitype/"/>
    <ds:schemaRef ds:uri="http://schemas.openxmlformats.org/package/2006/metadata/core-properties"/>
    <ds:schemaRef ds:uri="16f9b60a-30fb-4900-a367-74dd1be2bf77"/>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afdaa73a-86a8-4a4a-9c8e-f8451b678c5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4515</TotalTime>
  <Words>1701</Words>
  <Application>Microsoft Office PowerPoint</Application>
  <PresentationFormat>Skjermfremvisning (4:3)</PresentationFormat>
  <Paragraphs>161</Paragraphs>
  <Slides>32</Slides>
  <Notes>24</Notes>
  <HiddenSlides>0</HiddenSlides>
  <MMClips>0</MMClips>
  <ScaleCrop>false</ScaleCrop>
  <HeadingPairs>
    <vt:vector size="8" baseType="variant">
      <vt:variant>
        <vt:lpstr>Brukte skrifter</vt:lpstr>
      </vt:variant>
      <vt:variant>
        <vt:i4>8</vt:i4>
      </vt:variant>
      <vt:variant>
        <vt:lpstr>Tema</vt:lpstr>
      </vt:variant>
      <vt:variant>
        <vt:i4>1</vt:i4>
      </vt:variant>
      <vt:variant>
        <vt:lpstr>Innebygde OLE-servere</vt:lpstr>
      </vt:variant>
      <vt:variant>
        <vt:i4>5</vt:i4>
      </vt:variant>
      <vt:variant>
        <vt:lpstr>Lysbildetitler</vt:lpstr>
      </vt:variant>
      <vt:variant>
        <vt:i4>32</vt:i4>
      </vt:variant>
    </vt:vector>
  </HeadingPairs>
  <TitlesOfParts>
    <vt:vector size="46" baseType="lpstr">
      <vt:lpstr>Arial</vt:lpstr>
      <vt:lpstr>Calibri</vt:lpstr>
      <vt:lpstr>Cambria Math</vt:lpstr>
      <vt:lpstr>Comic Sans MS</vt:lpstr>
      <vt:lpstr>Symbol</vt:lpstr>
      <vt:lpstr>Tahoma</vt:lpstr>
      <vt:lpstr>Times</vt:lpstr>
      <vt:lpstr>Times New Roman</vt:lpstr>
      <vt:lpstr>altmal</vt:lpstr>
      <vt:lpstr>Equation</vt:lpstr>
      <vt:lpstr>Formel</vt:lpstr>
      <vt:lpstr>Worksheet</vt:lpstr>
      <vt:lpstr>Regneark</vt:lpstr>
      <vt:lpstr>Diagram</vt:lpstr>
      <vt:lpstr>Kapittel 4: Nåverdi og internrente</vt:lpstr>
      <vt:lpstr>Investeringsanalyse – kunst og vitenskap</vt:lpstr>
      <vt:lpstr>Pengenes tidsverdi og avkastningskrav</vt:lpstr>
      <vt:lpstr>Nåverdi – hvilken kontantstrøm?</vt:lpstr>
      <vt:lpstr>Hvordan beregne nåverdi (NNV)?</vt:lpstr>
      <vt:lpstr>Nåverdi - beslutningsregel</vt:lpstr>
      <vt:lpstr>Netto nåverdi (NNV) - eksempel</vt:lpstr>
      <vt:lpstr>Prosjektets kontantstrøm og NNV</vt:lpstr>
      <vt:lpstr>Nåverdiprofil</vt:lpstr>
      <vt:lpstr>Nåverdibegrepet</vt:lpstr>
      <vt:lpstr>Nåverdi av egenkapitalen</vt:lpstr>
      <vt:lpstr>Kontantstrøm til egenkapital og gjeld</vt:lpstr>
      <vt:lpstr>Annuitetsmetoden</vt:lpstr>
      <vt:lpstr>Eksempel – annuitetsmetoden</vt:lpstr>
      <vt:lpstr>Økonomisk levetid</vt:lpstr>
      <vt:lpstr>Eksempel: Økonomisk levetid</vt:lpstr>
      <vt:lpstr>Prosjektets nåverdi ved alternative levetider</vt:lpstr>
      <vt:lpstr>Nåverdiannuitet – årlige kostnader</vt:lpstr>
      <vt:lpstr>Nåverdi av kostnader</vt:lpstr>
      <vt:lpstr>Internrentemetoden (IR) </vt:lpstr>
      <vt:lpstr>Internrente eksempel </vt:lpstr>
      <vt:lpstr>Internrente og nåverdiprofil - eksempel </vt:lpstr>
      <vt:lpstr>Problemer med internrentemetoden</vt:lpstr>
      <vt:lpstr>Gjensidig utelukkende prosjekter</vt:lpstr>
      <vt:lpstr>Differanseinvestering</vt:lpstr>
      <vt:lpstr>Differanseinvestering</vt:lpstr>
      <vt:lpstr>Nåverdi ved ulike avkastningskrav</vt:lpstr>
      <vt:lpstr>Prosjekter med ulik levetid</vt:lpstr>
      <vt:lpstr>Fortegnskifte i kontantstrøm</vt:lpstr>
      <vt:lpstr>Flere internrenter</vt:lpstr>
      <vt:lpstr>Modifisert internrente (MODIR)</vt:lpstr>
      <vt:lpstr>Modifisert internrente (MODIR) Anta at avkastningskravet er 12 % og at frigjort kapital plasseres til 12 % avkastning</vt:lpstr>
    </vt:vector>
  </TitlesOfParts>
  <Company>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Innhold 2. forelesning</dc:title>
  <dc:creator>Ivar Bredesen</dc:creator>
  <cp:lastModifiedBy>Ivar Bredesen</cp:lastModifiedBy>
  <cp:revision>165</cp:revision>
  <cp:lastPrinted>2021-03-01T19:09:47Z</cp:lastPrinted>
  <dcterms:created xsi:type="dcterms:W3CDTF">2002-09-08T11:28:53Z</dcterms:created>
  <dcterms:modified xsi:type="dcterms:W3CDTF">2023-08-28T11:02:36Z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0x010100B47D3AA0A7C03548B74172B2F47E51B7</vt:lpwstr>
  </property>
</Properties>
</file>