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9"/>
  </p:notesMasterIdLst>
  <p:handoutMasterIdLst>
    <p:handoutMasterId r:id="rId10"/>
  </p:handoutMasterIdLst>
  <p:sldIdLst>
    <p:sldId id="256" r:id="rId2"/>
    <p:sldId id="276" r:id="rId3"/>
    <p:sldId id="287" r:id="rId4"/>
    <p:sldId id="288" r:id="rId5"/>
    <p:sldId id="289" r:id="rId6"/>
    <p:sldId id="290" r:id="rId7"/>
    <p:sldId id="292" r:id="rId8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Øystein Hansen" initials="ØH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06" y="108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1042988" y="4508500"/>
            <a:ext cx="67786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4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(2015) Gyldendal Akademisk </a:t>
            </a:r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Årsregnskapet </a:t>
            </a:r>
            <a:r>
              <a:rPr lang="nb-NO" altLang="nb-NO" sz="3600" i="1" dirty="0">
                <a:solidFill>
                  <a:srgbClr val="00B050"/>
                </a:solidFill>
              </a:rPr>
              <a:t>– </a:t>
            </a:r>
            <a:endParaRPr lang="nb-NO" altLang="nb-NO" sz="3600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en </a:t>
            </a:r>
            <a:r>
              <a:rPr lang="nb-NO" altLang="nb-NO" sz="3600" i="1" dirty="0">
                <a:solidFill>
                  <a:srgbClr val="00B050"/>
                </a:solidFill>
              </a:rPr>
              <a:t>grunnleggende </a:t>
            </a:r>
            <a:endParaRPr lang="nb-NO" altLang="nb-NO" sz="3600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innføring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Årsregnskap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343400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Skal gi informasjon om </a:t>
            </a:r>
            <a:r>
              <a:rPr lang="nb-NO" dirty="0" smtClean="0"/>
              <a:t>økonomien i </a:t>
            </a:r>
            <a:r>
              <a:rPr lang="nb-NO" dirty="0"/>
              <a:t>en virksomhet til alle som er interessert</a:t>
            </a:r>
            <a:r>
              <a:rPr lang="nb-NO" dirty="0" smtClean="0"/>
              <a:t>.</a:t>
            </a:r>
          </a:p>
          <a:p>
            <a:pPr lvl="1"/>
            <a:r>
              <a:rPr lang="nb-NO" dirty="0" smtClean="0"/>
              <a:t>1. den </a:t>
            </a:r>
            <a:r>
              <a:rPr lang="nb-NO" dirty="0"/>
              <a:t>økonomiske situasjonen på et </a:t>
            </a:r>
            <a:r>
              <a:rPr lang="nb-NO" dirty="0" smtClean="0"/>
              <a:t>    bestemt </a:t>
            </a:r>
            <a:r>
              <a:rPr lang="nb-NO" dirty="0"/>
              <a:t>tidspunkt, ofte per 31.12</a:t>
            </a:r>
            <a:r>
              <a:rPr lang="nb-NO" dirty="0" smtClean="0"/>
              <a:t>.</a:t>
            </a:r>
          </a:p>
          <a:p>
            <a:pPr lvl="1"/>
            <a:r>
              <a:rPr lang="nb-NO" dirty="0" smtClean="0"/>
              <a:t>2. lønnsomheten i </a:t>
            </a:r>
            <a:r>
              <a:rPr lang="nb-NO" dirty="0"/>
              <a:t>løpet av en </a:t>
            </a:r>
            <a:r>
              <a:rPr lang="nb-NO" dirty="0" smtClean="0"/>
              <a:t>periode, ofte </a:t>
            </a:r>
            <a:r>
              <a:rPr lang="nb-NO" dirty="0"/>
              <a:t>kalenderåret</a:t>
            </a:r>
            <a:r>
              <a:rPr lang="nb-NO" dirty="0" smtClean="0"/>
              <a:t>.</a:t>
            </a:r>
          </a:p>
          <a:p>
            <a:r>
              <a:rPr lang="nb-NO" dirty="0"/>
              <a:t>1 Registrering (bokføring) av økonomiske hendelser</a:t>
            </a:r>
            <a:r>
              <a:rPr lang="nb-NO" dirty="0" smtClean="0"/>
              <a:t>.</a:t>
            </a:r>
          </a:p>
          <a:p>
            <a:r>
              <a:rPr lang="nb-NO" dirty="0"/>
              <a:t>2 Verdivurdering/måling av virksomhetens verdier</a:t>
            </a:r>
            <a:r>
              <a:rPr lang="nb-NO" dirty="0" smtClean="0"/>
              <a:t>.</a:t>
            </a:r>
          </a:p>
          <a:p>
            <a:r>
              <a:rPr lang="nb-NO" dirty="0"/>
              <a:t>3 Rapportering av den økonomiske aktiviteten til brukerne.	</a:t>
            </a:r>
          </a:p>
          <a:p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2419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Regler og sammenheng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eksterne regnskapet er regulert ved lover og forskrifter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Balansen</a:t>
            </a:r>
          </a:p>
          <a:p>
            <a:endParaRPr lang="nb-NO" dirty="0"/>
          </a:p>
          <a:p>
            <a:r>
              <a:rPr lang="nb-NO" dirty="0" smtClean="0"/>
              <a:t>Resultatregnskap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Økonomistyring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3</a:t>
            </a:fld>
            <a:endParaRPr lang="nb-NO" alt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878572"/>
            <a:ext cx="6797850" cy="1028576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5320" y="4437112"/>
            <a:ext cx="5795032" cy="72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9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24000" y="190501"/>
            <a:ext cx="7010400" cy="1078260"/>
          </a:xfrm>
        </p:spPr>
        <p:txBody>
          <a:bodyPr>
            <a:normAutofit fontScale="90000"/>
          </a:bodyPr>
          <a:lstStyle/>
          <a:p>
            <a:r>
              <a:rPr lang="nb-NO" dirty="0"/>
              <a:t>Figur 4.1 Sammenheng resultatregnskap og balanse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Økonomistyring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4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984" y="1340769"/>
            <a:ext cx="6124368" cy="484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34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Regnskapspliktens </a:t>
            </a:r>
            <a:r>
              <a:rPr lang="nb-NO" dirty="0"/>
              <a:t>innhold – oppstillingsplaner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600" y="1905000"/>
            <a:ext cx="7920880" cy="4114800"/>
          </a:xfrm>
        </p:spPr>
        <p:txBody>
          <a:bodyPr/>
          <a:lstStyle/>
          <a:p>
            <a:r>
              <a:rPr lang="nb-NO" dirty="0"/>
              <a:t>Et årsregnskap </a:t>
            </a:r>
            <a:r>
              <a:rPr lang="nb-NO" dirty="0" smtClean="0"/>
              <a:t>omfatter, </a:t>
            </a:r>
            <a:r>
              <a:rPr lang="nb-NO" dirty="0" err="1" smtClean="0"/>
              <a:t>jf</a:t>
            </a:r>
            <a:r>
              <a:rPr lang="nb-NO" dirty="0" smtClean="0"/>
              <a:t> </a:t>
            </a:r>
            <a:r>
              <a:rPr lang="nb-NO" dirty="0" err="1"/>
              <a:t>rskl</a:t>
            </a:r>
            <a:r>
              <a:rPr lang="nb-NO" dirty="0"/>
              <a:t>. § </a:t>
            </a:r>
            <a:r>
              <a:rPr lang="nb-NO" dirty="0" smtClean="0"/>
              <a:t>3-2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Økonomistyring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5</a:t>
            </a:fld>
            <a:endParaRPr lang="nb-NO" altLang="nb-NO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337" y="2780928"/>
            <a:ext cx="8347151" cy="273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5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Resultatregnskapet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/>
            <a:r>
              <a:rPr lang="nb-NO" dirty="0" smtClean="0"/>
              <a:t>Driftsinntekter  </a:t>
            </a:r>
          </a:p>
          <a:p>
            <a:pPr marL="358775"/>
            <a:r>
              <a:rPr lang="nb-NO" u="sng" dirty="0" smtClean="0"/>
              <a:t>Driftskostnader</a:t>
            </a:r>
          </a:p>
          <a:p>
            <a:pPr marL="358775">
              <a:buNone/>
            </a:pPr>
            <a:r>
              <a:rPr lang="nb-NO" dirty="0" smtClean="0"/>
              <a:t>=Driftsresultat</a:t>
            </a:r>
            <a:endParaRPr lang="nb-NO" dirty="0" smtClean="0"/>
          </a:p>
          <a:p>
            <a:pPr marL="358775"/>
            <a:r>
              <a:rPr lang="nb-NO" dirty="0"/>
              <a:t>Finansinntekter og </a:t>
            </a:r>
            <a:r>
              <a:rPr lang="nb-NO" u="sng" dirty="0" smtClean="0"/>
              <a:t>finanskostnader</a:t>
            </a:r>
          </a:p>
          <a:p>
            <a:pPr marL="358775">
              <a:buNone/>
            </a:pPr>
            <a:r>
              <a:rPr lang="nb-NO" dirty="0" smtClean="0"/>
              <a:t>=Resultat </a:t>
            </a:r>
            <a:r>
              <a:rPr lang="nb-NO" dirty="0"/>
              <a:t>før </a:t>
            </a:r>
            <a:r>
              <a:rPr lang="nb-NO" dirty="0" smtClean="0"/>
              <a:t>skatt</a:t>
            </a:r>
          </a:p>
          <a:p>
            <a:pPr marL="358775"/>
            <a:r>
              <a:rPr lang="nb-NO" u="sng" dirty="0" smtClean="0"/>
              <a:t>Skattekostnad</a:t>
            </a:r>
          </a:p>
          <a:p>
            <a:pPr marL="358775">
              <a:buNone/>
            </a:pPr>
            <a:r>
              <a:rPr lang="nb-NO" dirty="0" smtClean="0"/>
              <a:t>=Årsresultat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Økonomistyring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6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3944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Balansen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Økonomistyring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7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/>
          <a:srcRect r="4607"/>
          <a:stretch/>
        </p:blipFill>
        <p:spPr>
          <a:xfrm>
            <a:off x="107503" y="1772816"/>
            <a:ext cx="8999695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16031"/>
      </p:ext>
    </p:extLst>
  </p:cSld>
  <p:clrMapOvr>
    <a:masterClrMapping/>
  </p:clrMapOvr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6138</TotalTime>
  <Words>172</Words>
  <Application>Microsoft Office PowerPoint</Application>
  <PresentationFormat>Skjermfremvisning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Arial</vt:lpstr>
      <vt:lpstr>Comic Sans MS</vt:lpstr>
      <vt:lpstr>Verdana</vt:lpstr>
      <vt:lpstr>Wingdings</vt:lpstr>
      <vt:lpstr>Wingdings 3</vt:lpstr>
      <vt:lpstr>Ekko</vt:lpstr>
      <vt:lpstr>Økonomistyring</vt:lpstr>
      <vt:lpstr>Årsregnskap</vt:lpstr>
      <vt:lpstr>Regler og sammenheng</vt:lpstr>
      <vt:lpstr>Figur 4.1 Sammenheng resultatregnskap og balanse</vt:lpstr>
      <vt:lpstr>Regnskapspliktens innhold – oppstillingsplaner</vt:lpstr>
      <vt:lpstr>Resultatregnskapet</vt:lpstr>
      <vt:lpstr>Balansen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KM</cp:lastModifiedBy>
  <cp:revision>68</cp:revision>
  <dcterms:created xsi:type="dcterms:W3CDTF">2005-08-18T07:14:48Z</dcterms:created>
  <dcterms:modified xsi:type="dcterms:W3CDTF">2016-02-12T09:42:47Z</dcterms:modified>
</cp:coreProperties>
</file>