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 ContentType="application/vnd.ms-exce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4"/>
  </p:sldMasterIdLst>
  <p:notesMasterIdLst>
    <p:notesMasterId r:id="rId31"/>
  </p:notesMasterIdLst>
  <p:handoutMasterIdLst>
    <p:handoutMasterId r:id="rId32"/>
  </p:handoutMasterIdLst>
  <p:sldIdLst>
    <p:sldId id="305" r:id="rId5"/>
    <p:sldId id="257" r:id="rId6"/>
    <p:sldId id="282" r:id="rId7"/>
    <p:sldId id="283" r:id="rId8"/>
    <p:sldId id="310" r:id="rId9"/>
    <p:sldId id="285" r:id="rId10"/>
    <p:sldId id="336" r:id="rId11"/>
    <p:sldId id="344" r:id="rId12"/>
    <p:sldId id="332" r:id="rId13"/>
    <p:sldId id="338" r:id="rId14"/>
    <p:sldId id="337" r:id="rId15"/>
    <p:sldId id="333" r:id="rId16"/>
    <p:sldId id="352" r:id="rId17"/>
    <p:sldId id="289" r:id="rId18"/>
    <p:sldId id="339" r:id="rId19"/>
    <p:sldId id="345" r:id="rId20"/>
    <p:sldId id="346" r:id="rId21"/>
    <p:sldId id="347" r:id="rId22"/>
    <p:sldId id="348" r:id="rId23"/>
    <p:sldId id="349" r:id="rId24"/>
    <p:sldId id="350" r:id="rId25"/>
    <p:sldId id="351" r:id="rId26"/>
    <p:sldId id="330" r:id="rId27"/>
    <p:sldId id="292" r:id="rId28"/>
    <p:sldId id="293" r:id="rId29"/>
    <p:sldId id="318" r:id="rId30"/>
  </p:sldIdLst>
  <p:sldSz cx="9144000" cy="6858000" type="screen4x3"/>
  <p:notesSz cx="6797675" cy="9926638"/>
  <p:defaultTex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0000"/>
    <a:srgbClr val="F68064"/>
    <a:srgbClr val="0066FF"/>
    <a:srgbClr val="3399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93F878-4A4C-4746-A2A5-E06526B9B1A0}" v="22" dt="2023-08-28T11:20:59.9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56" autoAdjust="0"/>
  </p:normalViewPr>
  <p:slideViewPr>
    <p:cSldViewPr snapToGrid="0" snapToObjects="1">
      <p:cViewPr varScale="1">
        <p:scale>
          <a:sx n="113" d="100"/>
          <a:sy n="113" d="100"/>
        </p:scale>
        <p:origin x="114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686"/>
    </p:cViewPr>
  </p:sorterViewPr>
  <p:notesViewPr>
    <p:cSldViewPr snapToGrid="0" snapToObjects="1">
      <p:cViewPr varScale="1">
        <p:scale>
          <a:sx n="58" d="100"/>
          <a:sy n="58" d="100"/>
        </p:scale>
        <p:origin x="-1770"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var Bredesen" userId="728f1f1f-aa1a-4c4c-bae3-6e6dbc71c930" providerId="ADAL" clId="{5C93F878-4A4C-4746-A2A5-E06526B9B1A0}"/>
    <pc:docChg chg="undo custSel addSld delSld modSld">
      <pc:chgData name="Ivar Bredesen" userId="728f1f1f-aa1a-4c4c-bae3-6e6dbc71c930" providerId="ADAL" clId="{5C93F878-4A4C-4746-A2A5-E06526B9B1A0}" dt="2023-08-28T11:20:59.941" v="119" actId="20577"/>
      <pc:docMkLst>
        <pc:docMk/>
      </pc:docMkLst>
      <pc:sldChg chg="modSp">
        <pc:chgData name="Ivar Bredesen" userId="728f1f1f-aa1a-4c4c-bae3-6e6dbc71c930" providerId="ADAL" clId="{5C93F878-4A4C-4746-A2A5-E06526B9B1A0}" dt="2023-08-28T11:11:10.305" v="1" actId="113"/>
        <pc:sldMkLst>
          <pc:docMk/>
          <pc:sldMk cId="0" sldId="282"/>
        </pc:sldMkLst>
        <pc:spChg chg="mod">
          <ac:chgData name="Ivar Bredesen" userId="728f1f1f-aa1a-4c4c-bae3-6e6dbc71c930" providerId="ADAL" clId="{5C93F878-4A4C-4746-A2A5-E06526B9B1A0}" dt="2023-08-28T11:11:10.305" v="1" actId="113"/>
          <ac:spMkLst>
            <pc:docMk/>
            <pc:sldMk cId="0" sldId="282"/>
            <ac:spMk id="99331" creationId="{00000000-0000-0000-0000-000000000000}"/>
          </ac:spMkLst>
        </pc:spChg>
      </pc:sldChg>
      <pc:sldChg chg="delSp modSp mod">
        <pc:chgData name="Ivar Bredesen" userId="728f1f1f-aa1a-4c4c-bae3-6e6dbc71c930" providerId="ADAL" clId="{5C93F878-4A4C-4746-A2A5-E06526B9B1A0}" dt="2023-08-28T11:20:46.304" v="117" actId="20577"/>
        <pc:sldMkLst>
          <pc:docMk/>
          <pc:sldMk cId="0" sldId="289"/>
        </pc:sldMkLst>
        <pc:spChg chg="mod">
          <ac:chgData name="Ivar Bredesen" userId="728f1f1f-aa1a-4c4c-bae3-6e6dbc71c930" providerId="ADAL" clId="{5C93F878-4A4C-4746-A2A5-E06526B9B1A0}" dt="2023-08-28T11:17:44.566" v="58" actId="1076"/>
          <ac:spMkLst>
            <pc:docMk/>
            <pc:sldMk cId="0" sldId="289"/>
            <ac:spMk id="8" creationId="{00000000-0000-0000-0000-000000000000}"/>
          </ac:spMkLst>
        </pc:spChg>
        <pc:spChg chg="mod">
          <ac:chgData name="Ivar Bredesen" userId="728f1f1f-aa1a-4c4c-bae3-6e6dbc71c930" providerId="ADAL" clId="{5C93F878-4A4C-4746-A2A5-E06526B9B1A0}" dt="2023-08-28T11:20:46.304" v="117" actId="20577"/>
          <ac:spMkLst>
            <pc:docMk/>
            <pc:sldMk cId="0" sldId="289"/>
            <ac:spMk id="12291" creationId="{00000000-0000-0000-0000-000000000000}"/>
          </ac:spMkLst>
        </pc:spChg>
        <pc:graphicFrameChg chg="mod">
          <ac:chgData name="Ivar Bredesen" userId="728f1f1f-aa1a-4c4c-bae3-6e6dbc71c930" providerId="ADAL" clId="{5C93F878-4A4C-4746-A2A5-E06526B9B1A0}" dt="2023-08-28T11:17:54.362" v="59"/>
          <ac:graphicFrameMkLst>
            <pc:docMk/>
            <pc:sldMk cId="0" sldId="289"/>
            <ac:graphicFrameMk id="3" creationId="{F640C08D-0F08-DC24-B823-DD5FFC473349}"/>
          </ac:graphicFrameMkLst>
        </pc:graphicFrameChg>
        <pc:picChg chg="del">
          <ac:chgData name="Ivar Bredesen" userId="728f1f1f-aa1a-4c4c-bae3-6e6dbc71c930" providerId="ADAL" clId="{5C93F878-4A4C-4746-A2A5-E06526B9B1A0}" dt="2023-08-28T11:17:03.246" v="51" actId="478"/>
          <ac:picMkLst>
            <pc:docMk/>
            <pc:sldMk cId="0" sldId="289"/>
            <ac:picMk id="2" creationId="{00000000-0000-0000-0000-000000000000}"/>
          </ac:picMkLst>
        </pc:picChg>
      </pc:sldChg>
      <pc:sldChg chg="modSp">
        <pc:chgData name="Ivar Bredesen" userId="728f1f1f-aa1a-4c4c-bae3-6e6dbc71c930" providerId="ADAL" clId="{5C93F878-4A4C-4746-A2A5-E06526B9B1A0}" dt="2023-08-28T11:20:59.941" v="119" actId="20577"/>
        <pc:sldMkLst>
          <pc:docMk/>
          <pc:sldMk cId="0" sldId="292"/>
        </pc:sldMkLst>
        <pc:spChg chg="mod">
          <ac:chgData name="Ivar Bredesen" userId="728f1f1f-aa1a-4c4c-bae3-6e6dbc71c930" providerId="ADAL" clId="{5C93F878-4A4C-4746-A2A5-E06526B9B1A0}" dt="2023-08-28T11:20:59.941" v="119" actId="20577"/>
          <ac:spMkLst>
            <pc:docMk/>
            <pc:sldMk cId="0" sldId="292"/>
            <ac:spMk id="111618" creationId="{00000000-0000-0000-0000-000000000000}"/>
          </ac:spMkLst>
        </pc:spChg>
      </pc:sldChg>
      <pc:sldChg chg="modSp">
        <pc:chgData name="Ivar Bredesen" userId="728f1f1f-aa1a-4c4c-bae3-6e6dbc71c930" providerId="ADAL" clId="{5C93F878-4A4C-4746-A2A5-E06526B9B1A0}" dt="2023-08-28T11:18:12.613" v="60"/>
        <pc:sldMkLst>
          <pc:docMk/>
          <pc:sldMk cId="0" sldId="310"/>
        </pc:sldMkLst>
        <pc:graphicFrameChg chg="mod">
          <ac:chgData name="Ivar Bredesen" userId="728f1f1f-aa1a-4c4c-bae3-6e6dbc71c930" providerId="ADAL" clId="{5C93F878-4A4C-4746-A2A5-E06526B9B1A0}" dt="2023-08-28T11:18:12.613" v="60"/>
          <ac:graphicFrameMkLst>
            <pc:docMk/>
            <pc:sldMk cId="0" sldId="310"/>
            <ac:graphicFrameMk id="254977" creationId="{00000000-0000-0000-0000-000000000000}"/>
          </ac:graphicFrameMkLst>
        </pc:graphicFrameChg>
      </pc:sldChg>
      <pc:sldChg chg="modSp mod">
        <pc:chgData name="Ivar Bredesen" userId="728f1f1f-aa1a-4c4c-bae3-6e6dbc71c930" providerId="ADAL" clId="{5C93F878-4A4C-4746-A2A5-E06526B9B1A0}" dt="2023-08-28T11:20:03.270" v="103" actId="5793"/>
        <pc:sldMkLst>
          <pc:docMk/>
          <pc:sldMk cId="0" sldId="318"/>
        </pc:sldMkLst>
        <pc:spChg chg="mod">
          <ac:chgData name="Ivar Bredesen" userId="728f1f1f-aa1a-4c4c-bae3-6e6dbc71c930" providerId="ADAL" clId="{5C93F878-4A4C-4746-A2A5-E06526B9B1A0}" dt="2023-08-28T11:20:03.270" v="103" actId="5793"/>
          <ac:spMkLst>
            <pc:docMk/>
            <pc:sldMk cId="0" sldId="318"/>
            <ac:spMk id="14339" creationId="{00000000-0000-0000-0000-000000000000}"/>
          </ac:spMkLst>
        </pc:spChg>
      </pc:sldChg>
      <pc:sldChg chg="delSp modSp mod">
        <pc:chgData name="Ivar Bredesen" userId="728f1f1f-aa1a-4c4c-bae3-6e6dbc71c930" providerId="ADAL" clId="{5C93F878-4A4C-4746-A2A5-E06526B9B1A0}" dt="2023-08-28T11:15:20.597" v="8"/>
        <pc:sldMkLst>
          <pc:docMk/>
          <pc:sldMk cId="1637082919" sldId="333"/>
        </pc:sldMkLst>
        <pc:spChg chg="mod">
          <ac:chgData name="Ivar Bredesen" userId="728f1f1f-aa1a-4c4c-bae3-6e6dbc71c930" providerId="ADAL" clId="{5C93F878-4A4C-4746-A2A5-E06526B9B1A0}" dt="2023-08-28T11:15:15.134" v="7" actId="1076"/>
          <ac:spMkLst>
            <pc:docMk/>
            <pc:sldMk cId="1637082919" sldId="333"/>
            <ac:spMk id="5" creationId="{00000000-0000-0000-0000-000000000000}"/>
          </ac:spMkLst>
        </pc:spChg>
        <pc:graphicFrameChg chg="mod">
          <ac:chgData name="Ivar Bredesen" userId="728f1f1f-aa1a-4c4c-bae3-6e6dbc71c930" providerId="ADAL" clId="{5C93F878-4A4C-4746-A2A5-E06526B9B1A0}" dt="2023-08-28T11:15:20.597" v="8"/>
          <ac:graphicFrameMkLst>
            <pc:docMk/>
            <pc:sldMk cId="1637082919" sldId="333"/>
            <ac:graphicFrameMk id="4" creationId="{F549786D-B562-7AEC-E8A2-205F103321F7}"/>
          </ac:graphicFrameMkLst>
        </pc:graphicFrameChg>
        <pc:picChg chg="del">
          <ac:chgData name="Ivar Bredesen" userId="728f1f1f-aa1a-4c4c-bae3-6e6dbc71c930" providerId="ADAL" clId="{5C93F878-4A4C-4746-A2A5-E06526B9B1A0}" dt="2023-08-28T11:14:26.913" v="2" actId="478"/>
          <ac:picMkLst>
            <pc:docMk/>
            <pc:sldMk cId="1637082919" sldId="333"/>
            <ac:picMk id="2" creationId="{00000000-0000-0000-0000-000000000000}"/>
          </ac:picMkLst>
        </pc:picChg>
      </pc:sldChg>
      <pc:sldChg chg="delSp modSp add mod">
        <pc:chgData name="Ivar Bredesen" userId="728f1f1f-aa1a-4c4c-bae3-6e6dbc71c930" providerId="ADAL" clId="{5C93F878-4A4C-4746-A2A5-E06526B9B1A0}" dt="2023-08-28T11:16:52.407" v="50"/>
        <pc:sldMkLst>
          <pc:docMk/>
          <pc:sldMk cId="2052593327" sldId="352"/>
        </pc:sldMkLst>
        <pc:spChg chg="mod">
          <ac:chgData name="Ivar Bredesen" userId="728f1f1f-aa1a-4c4c-bae3-6e6dbc71c930" providerId="ADAL" clId="{5C93F878-4A4C-4746-A2A5-E06526B9B1A0}" dt="2023-08-28T11:16:41.525" v="46" actId="20577"/>
          <ac:spMkLst>
            <pc:docMk/>
            <pc:sldMk cId="2052593327" sldId="352"/>
            <ac:spMk id="3" creationId="{00000000-0000-0000-0000-000000000000}"/>
          </ac:spMkLst>
        </pc:spChg>
        <pc:spChg chg="del mod">
          <ac:chgData name="Ivar Bredesen" userId="728f1f1f-aa1a-4c4c-bae3-6e6dbc71c930" providerId="ADAL" clId="{5C93F878-4A4C-4746-A2A5-E06526B9B1A0}" dt="2023-08-28T11:16:47.682" v="49" actId="478"/>
          <ac:spMkLst>
            <pc:docMk/>
            <pc:sldMk cId="2052593327" sldId="352"/>
            <ac:spMk id="5" creationId="{00000000-0000-0000-0000-000000000000}"/>
          </ac:spMkLst>
        </pc:spChg>
        <pc:graphicFrameChg chg="mod">
          <ac:chgData name="Ivar Bredesen" userId="728f1f1f-aa1a-4c4c-bae3-6e6dbc71c930" providerId="ADAL" clId="{5C93F878-4A4C-4746-A2A5-E06526B9B1A0}" dt="2023-08-28T11:16:52.407" v="50"/>
          <ac:graphicFrameMkLst>
            <pc:docMk/>
            <pc:sldMk cId="2052593327" sldId="352"/>
            <ac:graphicFrameMk id="2" creationId="{D37A71AD-80E0-21E5-9E9B-B636C8F974FD}"/>
          </ac:graphicFrameMkLst>
        </pc:graphicFrameChg>
        <pc:graphicFrameChg chg="del">
          <ac:chgData name="Ivar Bredesen" userId="728f1f1f-aa1a-4c4c-bae3-6e6dbc71c930" providerId="ADAL" clId="{5C93F878-4A4C-4746-A2A5-E06526B9B1A0}" dt="2023-08-28T11:16:04.106" v="12" actId="478"/>
          <ac:graphicFrameMkLst>
            <pc:docMk/>
            <pc:sldMk cId="2052593327" sldId="352"/>
            <ac:graphicFrameMk id="4" creationId="{F549786D-B562-7AEC-E8A2-205F103321F7}"/>
          </ac:graphicFrameMkLst>
        </pc:graphicFrameChg>
      </pc:sldChg>
      <pc:sldChg chg="new del">
        <pc:chgData name="Ivar Bredesen" userId="728f1f1f-aa1a-4c4c-bae3-6e6dbc71c930" providerId="ADAL" clId="{5C93F878-4A4C-4746-A2A5-E06526B9B1A0}" dt="2023-08-28T11:15:57.949" v="10" actId="680"/>
        <pc:sldMkLst>
          <pc:docMk/>
          <pc:sldMk cId="2530820760" sldId="35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45862" cy="495793"/>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lvl1pPr defTabSz="955731">
              <a:defRPr sz="1300" smtClean="0"/>
            </a:lvl1pPr>
          </a:lstStyle>
          <a:p>
            <a:pPr>
              <a:defRPr/>
            </a:pPr>
            <a:endParaRPr lang="nb-NO"/>
          </a:p>
        </p:txBody>
      </p:sp>
      <p:sp>
        <p:nvSpPr>
          <p:cNvPr id="54275" name="Rectangle 3"/>
          <p:cNvSpPr>
            <a:spLocks noGrp="1" noChangeArrowheads="1"/>
          </p:cNvSpPr>
          <p:nvPr>
            <p:ph type="dt" sz="quarter" idx="1"/>
          </p:nvPr>
        </p:nvSpPr>
        <p:spPr bwMode="auto">
          <a:xfrm>
            <a:off x="3851814" y="0"/>
            <a:ext cx="2945862" cy="495793"/>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lvl1pPr algn="r" defTabSz="955731">
              <a:defRPr sz="1300" smtClean="0"/>
            </a:lvl1pPr>
          </a:lstStyle>
          <a:p>
            <a:pPr>
              <a:defRPr/>
            </a:pPr>
            <a:endParaRPr lang="nb-NO"/>
          </a:p>
        </p:txBody>
      </p:sp>
      <p:sp>
        <p:nvSpPr>
          <p:cNvPr id="54276" name="Rectangle 4"/>
          <p:cNvSpPr>
            <a:spLocks noGrp="1" noChangeArrowheads="1"/>
          </p:cNvSpPr>
          <p:nvPr>
            <p:ph type="ftr" sz="quarter" idx="2"/>
          </p:nvPr>
        </p:nvSpPr>
        <p:spPr bwMode="auto">
          <a:xfrm>
            <a:off x="0" y="9430845"/>
            <a:ext cx="2945862" cy="495793"/>
          </a:xfrm>
          <a:prstGeom prst="rect">
            <a:avLst/>
          </a:prstGeom>
          <a:noFill/>
          <a:ln w="9525">
            <a:noFill/>
            <a:miter lim="800000"/>
            <a:headEnd/>
            <a:tailEnd/>
          </a:ln>
          <a:effectLst/>
        </p:spPr>
        <p:txBody>
          <a:bodyPr vert="horz" wrap="square" lIns="95562" tIns="47781" rIns="95562" bIns="47781" numCol="1" anchor="b" anchorCtr="0" compatLnSpc="1">
            <a:prstTxWarp prst="textNoShape">
              <a:avLst/>
            </a:prstTxWarp>
          </a:bodyPr>
          <a:lstStyle>
            <a:lvl1pPr defTabSz="955731">
              <a:defRPr sz="1300" smtClean="0"/>
            </a:lvl1pPr>
          </a:lstStyle>
          <a:p>
            <a:pPr>
              <a:defRPr/>
            </a:pPr>
            <a:endParaRPr lang="nb-NO"/>
          </a:p>
        </p:txBody>
      </p:sp>
      <p:sp>
        <p:nvSpPr>
          <p:cNvPr id="54277" name="Rectangle 5"/>
          <p:cNvSpPr>
            <a:spLocks noGrp="1" noChangeArrowheads="1"/>
          </p:cNvSpPr>
          <p:nvPr>
            <p:ph type="sldNum" sz="quarter" idx="3"/>
          </p:nvPr>
        </p:nvSpPr>
        <p:spPr bwMode="auto">
          <a:xfrm>
            <a:off x="3851814" y="9430845"/>
            <a:ext cx="2945862" cy="495793"/>
          </a:xfrm>
          <a:prstGeom prst="rect">
            <a:avLst/>
          </a:prstGeom>
          <a:noFill/>
          <a:ln w="9525">
            <a:noFill/>
            <a:miter lim="800000"/>
            <a:headEnd/>
            <a:tailEnd/>
          </a:ln>
          <a:effectLst/>
        </p:spPr>
        <p:txBody>
          <a:bodyPr vert="horz" wrap="square" lIns="95562" tIns="47781" rIns="95562" bIns="47781" numCol="1" anchor="b" anchorCtr="0" compatLnSpc="1">
            <a:prstTxWarp prst="textNoShape">
              <a:avLst/>
            </a:prstTxWarp>
          </a:bodyPr>
          <a:lstStyle>
            <a:lvl1pPr algn="r" defTabSz="955731">
              <a:defRPr sz="1300" smtClean="0"/>
            </a:lvl1pPr>
          </a:lstStyle>
          <a:p>
            <a:pPr>
              <a:defRPr/>
            </a:pPr>
            <a:fld id="{EE7EC9E0-828F-49F3-B5EE-180DD35F84AF}" type="slidenum">
              <a:rPr lang="nb-NO"/>
              <a:pPr>
                <a:defRPr/>
              </a:pPr>
              <a:t>‹#›</a:t>
            </a:fld>
            <a:endParaRPr lang="nb-NO"/>
          </a:p>
        </p:txBody>
      </p:sp>
    </p:spTree>
    <p:extLst>
      <p:ext uri="{BB962C8B-B14F-4D97-AF65-F5344CB8AC3E}">
        <p14:creationId xmlns:p14="http://schemas.microsoft.com/office/powerpoint/2010/main" val="157318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1010" name="Rectangle 1026"/>
          <p:cNvSpPr>
            <a:spLocks noGrp="1" noChangeArrowheads="1"/>
          </p:cNvSpPr>
          <p:nvPr>
            <p:ph type="hdr" sz="quarter"/>
          </p:nvPr>
        </p:nvSpPr>
        <p:spPr bwMode="auto">
          <a:xfrm>
            <a:off x="0" y="0"/>
            <a:ext cx="2945862" cy="495793"/>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lvl1pPr defTabSz="955731">
              <a:defRPr sz="1300" smtClean="0"/>
            </a:lvl1pPr>
          </a:lstStyle>
          <a:p>
            <a:pPr>
              <a:defRPr/>
            </a:pPr>
            <a:endParaRPr lang="nb-NO"/>
          </a:p>
        </p:txBody>
      </p:sp>
      <p:sp>
        <p:nvSpPr>
          <p:cNvPr id="171011" name="Rectangle 1027"/>
          <p:cNvSpPr>
            <a:spLocks noGrp="1" noChangeArrowheads="1"/>
          </p:cNvSpPr>
          <p:nvPr>
            <p:ph type="dt" idx="1"/>
          </p:nvPr>
        </p:nvSpPr>
        <p:spPr bwMode="auto">
          <a:xfrm>
            <a:off x="3851814" y="0"/>
            <a:ext cx="2945862" cy="495793"/>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lvl1pPr algn="r" defTabSz="955731">
              <a:defRPr sz="1300" smtClean="0"/>
            </a:lvl1pPr>
          </a:lstStyle>
          <a:p>
            <a:pPr>
              <a:defRPr/>
            </a:pPr>
            <a:endParaRPr lang="nb-NO"/>
          </a:p>
        </p:txBody>
      </p:sp>
      <p:sp>
        <p:nvSpPr>
          <p:cNvPr id="28676" name="Rectangle 1028"/>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3" name="Rectangle 1029"/>
          <p:cNvSpPr>
            <a:spLocks noGrp="1" noChangeArrowheads="1"/>
          </p:cNvSpPr>
          <p:nvPr>
            <p:ph type="body" sz="quarter" idx="3"/>
          </p:nvPr>
        </p:nvSpPr>
        <p:spPr bwMode="auto">
          <a:xfrm>
            <a:off x="905952" y="4714653"/>
            <a:ext cx="4985772" cy="4466756"/>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71014" name="Rectangle 1030"/>
          <p:cNvSpPr>
            <a:spLocks noGrp="1" noChangeArrowheads="1"/>
          </p:cNvSpPr>
          <p:nvPr>
            <p:ph type="ftr" sz="quarter" idx="4"/>
          </p:nvPr>
        </p:nvSpPr>
        <p:spPr bwMode="auto">
          <a:xfrm>
            <a:off x="0" y="9430845"/>
            <a:ext cx="2945862" cy="495793"/>
          </a:xfrm>
          <a:prstGeom prst="rect">
            <a:avLst/>
          </a:prstGeom>
          <a:noFill/>
          <a:ln w="9525">
            <a:noFill/>
            <a:miter lim="800000"/>
            <a:headEnd/>
            <a:tailEnd/>
          </a:ln>
          <a:effectLst/>
        </p:spPr>
        <p:txBody>
          <a:bodyPr vert="horz" wrap="square" lIns="95562" tIns="47781" rIns="95562" bIns="47781" numCol="1" anchor="b" anchorCtr="0" compatLnSpc="1">
            <a:prstTxWarp prst="textNoShape">
              <a:avLst/>
            </a:prstTxWarp>
          </a:bodyPr>
          <a:lstStyle>
            <a:lvl1pPr defTabSz="955731">
              <a:defRPr sz="1300" smtClean="0"/>
            </a:lvl1pPr>
          </a:lstStyle>
          <a:p>
            <a:pPr>
              <a:defRPr/>
            </a:pPr>
            <a:endParaRPr lang="nb-NO"/>
          </a:p>
        </p:txBody>
      </p:sp>
      <p:sp>
        <p:nvSpPr>
          <p:cNvPr id="171015" name="Rectangle 1031"/>
          <p:cNvSpPr>
            <a:spLocks noGrp="1" noChangeArrowheads="1"/>
          </p:cNvSpPr>
          <p:nvPr>
            <p:ph type="sldNum" sz="quarter" idx="5"/>
          </p:nvPr>
        </p:nvSpPr>
        <p:spPr bwMode="auto">
          <a:xfrm>
            <a:off x="3851814" y="9430845"/>
            <a:ext cx="2945862" cy="495793"/>
          </a:xfrm>
          <a:prstGeom prst="rect">
            <a:avLst/>
          </a:prstGeom>
          <a:noFill/>
          <a:ln w="9525">
            <a:noFill/>
            <a:miter lim="800000"/>
            <a:headEnd/>
            <a:tailEnd/>
          </a:ln>
          <a:effectLst/>
        </p:spPr>
        <p:txBody>
          <a:bodyPr vert="horz" wrap="square" lIns="95562" tIns="47781" rIns="95562" bIns="47781" numCol="1" anchor="b" anchorCtr="0" compatLnSpc="1">
            <a:prstTxWarp prst="textNoShape">
              <a:avLst/>
            </a:prstTxWarp>
          </a:bodyPr>
          <a:lstStyle>
            <a:lvl1pPr algn="r" defTabSz="955731">
              <a:defRPr sz="1300" smtClean="0"/>
            </a:lvl1pPr>
          </a:lstStyle>
          <a:p>
            <a:pPr>
              <a:defRPr/>
            </a:pPr>
            <a:fld id="{DF6ED613-3781-40B4-A6DC-FB1C905F2D7F}" type="slidenum">
              <a:rPr lang="nb-NO"/>
              <a:pPr>
                <a:defRPr/>
              </a:pPr>
              <a:t>‹#›</a:t>
            </a:fld>
            <a:endParaRPr lang="nb-NO"/>
          </a:p>
        </p:txBody>
      </p:sp>
    </p:spTree>
    <p:extLst>
      <p:ext uri="{BB962C8B-B14F-4D97-AF65-F5344CB8AC3E}">
        <p14:creationId xmlns:p14="http://schemas.microsoft.com/office/powerpoint/2010/main" val="22367568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731" eaLnBrk="0" hangingPunct="0">
              <a:defRPr sz="1200">
                <a:solidFill>
                  <a:schemeClr val="tx1"/>
                </a:solidFill>
                <a:latin typeface="Arial" charset="0"/>
              </a:defRPr>
            </a:lvl1pPr>
            <a:lvl2pPr marL="716798" indent="-275692" defTabSz="955731" eaLnBrk="0" hangingPunct="0">
              <a:defRPr sz="1200">
                <a:solidFill>
                  <a:schemeClr val="tx1"/>
                </a:solidFill>
                <a:latin typeface="Arial" charset="0"/>
              </a:defRPr>
            </a:lvl2pPr>
            <a:lvl3pPr marL="1102766" indent="-220553" defTabSz="955731" eaLnBrk="0" hangingPunct="0">
              <a:defRPr sz="1200">
                <a:solidFill>
                  <a:schemeClr val="tx1"/>
                </a:solidFill>
                <a:latin typeface="Arial" charset="0"/>
              </a:defRPr>
            </a:lvl3pPr>
            <a:lvl4pPr marL="1543873" indent="-220553" defTabSz="955731" eaLnBrk="0" hangingPunct="0">
              <a:defRPr sz="1200">
                <a:solidFill>
                  <a:schemeClr val="tx1"/>
                </a:solidFill>
                <a:latin typeface="Arial" charset="0"/>
              </a:defRPr>
            </a:lvl4pPr>
            <a:lvl5pPr marL="1984980" indent="-220553" defTabSz="955731" eaLnBrk="0" hangingPunct="0">
              <a:defRPr sz="1200">
                <a:solidFill>
                  <a:schemeClr val="tx1"/>
                </a:solidFill>
                <a:latin typeface="Arial" charset="0"/>
              </a:defRPr>
            </a:lvl5pPr>
            <a:lvl6pPr marL="2426086" indent="-220553" defTabSz="955731" eaLnBrk="0" fontAlgn="base" hangingPunct="0">
              <a:spcBef>
                <a:spcPct val="0"/>
              </a:spcBef>
              <a:spcAft>
                <a:spcPct val="0"/>
              </a:spcAft>
              <a:defRPr sz="1200">
                <a:solidFill>
                  <a:schemeClr val="tx1"/>
                </a:solidFill>
                <a:latin typeface="Arial" charset="0"/>
              </a:defRPr>
            </a:lvl6pPr>
            <a:lvl7pPr marL="2867193" indent="-220553" defTabSz="955731" eaLnBrk="0" fontAlgn="base" hangingPunct="0">
              <a:spcBef>
                <a:spcPct val="0"/>
              </a:spcBef>
              <a:spcAft>
                <a:spcPct val="0"/>
              </a:spcAft>
              <a:defRPr sz="1200">
                <a:solidFill>
                  <a:schemeClr val="tx1"/>
                </a:solidFill>
                <a:latin typeface="Arial" charset="0"/>
              </a:defRPr>
            </a:lvl7pPr>
            <a:lvl8pPr marL="3308299" indent="-220553" defTabSz="955731" eaLnBrk="0" fontAlgn="base" hangingPunct="0">
              <a:spcBef>
                <a:spcPct val="0"/>
              </a:spcBef>
              <a:spcAft>
                <a:spcPct val="0"/>
              </a:spcAft>
              <a:defRPr sz="1200">
                <a:solidFill>
                  <a:schemeClr val="tx1"/>
                </a:solidFill>
                <a:latin typeface="Arial" charset="0"/>
              </a:defRPr>
            </a:lvl8pPr>
            <a:lvl9pPr marL="3749406" indent="-220553" defTabSz="955731" eaLnBrk="0" fontAlgn="base" hangingPunct="0">
              <a:spcBef>
                <a:spcPct val="0"/>
              </a:spcBef>
              <a:spcAft>
                <a:spcPct val="0"/>
              </a:spcAft>
              <a:defRPr sz="1200">
                <a:solidFill>
                  <a:schemeClr val="tx1"/>
                </a:solidFill>
                <a:latin typeface="Arial" charset="0"/>
              </a:defRPr>
            </a:lvl9pPr>
          </a:lstStyle>
          <a:p>
            <a:pPr eaLnBrk="1" hangingPunct="1"/>
            <a:fld id="{108F17C6-3983-4567-9ACE-2BB8CFFA3C98}" type="slidenum">
              <a:rPr lang="nb-NO" sz="1300"/>
              <a:pPr eaLnBrk="1" hangingPunct="1"/>
              <a:t>1</a:t>
            </a:fld>
            <a:endParaRPr lang="nb-NO" sz="1300"/>
          </a:p>
        </p:txBody>
      </p:sp>
      <p:sp>
        <p:nvSpPr>
          <p:cNvPr id="29699" name="Rectangle 2"/>
          <p:cNvSpPr>
            <a:spLocks noGrp="1" noRot="1" noChangeAspect="1" noChangeArrowheads="1" noTextEdit="1"/>
          </p:cNvSpPr>
          <p:nvPr>
            <p:ph type="sldImg"/>
          </p:nvPr>
        </p:nvSpPr>
        <p:spPr>
          <a:xfrm>
            <a:off x="917575" y="744538"/>
            <a:ext cx="4962525" cy="3722687"/>
          </a:xfrm>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p>
        </p:txBody>
      </p:sp>
    </p:spTree>
    <p:extLst>
      <p:ext uri="{BB962C8B-B14F-4D97-AF65-F5344CB8AC3E}">
        <p14:creationId xmlns:p14="http://schemas.microsoft.com/office/powerpoint/2010/main" val="2662192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10</a:t>
            </a:fld>
            <a:endParaRPr lang="nb-NO"/>
          </a:p>
        </p:txBody>
      </p:sp>
    </p:spTree>
    <p:extLst>
      <p:ext uri="{BB962C8B-B14F-4D97-AF65-F5344CB8AC3E}">
        <p14:creationId xmlns:p14="http://schemas.microsoft.com/office/powerpoint/2010/main" val="1188932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11</a:t>
            </a:fld>
            <a:endParaRPr lang="nb-NO"/>
          </a:p>
        </p:txBody>
      </p:sp>
    </p:spTree>
    <p:extLst>
      <p:ext uri="{BB962C8B-B14F-4D97-AF65-F5344CB8AC3E}">
        <p14:creationId xmlns:p14="http://schemas.microsoft.com/office/powerpoint/2010/main" val="4132705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12</a:t>
            </a:fld>
            <a:endParaRPr lang="nb-NO"/>
          </a:p>
        </p:txBody>
      </p:sp>
    </p:spTree>
    <p:extLst>
      <p:ext uri="{BB962C8B-B14F-4D97-AF65-F5344CB8AC3E}">
        <p14:creationId xmlns:p14="http://schemas.microsoft.com/office/powerpoint/2010/main" val="3030919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13</a:t>
            </a:fld>
            <a:endParaRPr lang="nb-NO"/>
          </a:p>
        </p:txBody>
      </p:sp>
    </p:spTree>
    <p:extLst>
      <p:ext uri="{BB962C8B-B14F-4D97-AF65-F5344CB8AC3E}">
        <p14:creationId xmlns:p14="http://schemas.microsoft.com/office/powerpoint/2010/main" val="40023592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731" eaLnBrk="0" hangingPunct="0">
              <a:defRPr sz="1200">
                <a:solidFill>
                  <a:schemeClr val="tx1"/>
                </a:solidFill>
                <a:latin typeface="Arial" charset="0"/>
              </a:defRPr>
            </a:lvl1pPr>
            <a:lvl2pPr marL="716798" indent="-275692" defTabSz="955731" eaLnBrk="0" hangingPunct="0">
              <a:defRPr sz="1200">
                <a:solidFill>
                  <a:schemeClr val="tx1"/>
                </a:solidFill>
                <a:latin typeface="Arial" charset="0"/>
              </a:defRPr>
            </a:lvl2pPr>
            <a:lvl3pPr marL="1102766" indent="-220553" defTabSz="955731" eaLnBrk="0" hangingPunct="0">
              <a:defRPr sz="1200">
                <a:solidFill>
                  <a:schemeClr val="tx1"/>
                </a:solidFill>
                <a:latin typeface="Arial" charset="0"/>
              </a:defRPr>
            </a:lvl3pPr>
            <a:lvl4pPr marL="1543873" indent="-220553" defTabSz="955731" eaLnBrk="0" hangingPunct="0">
              <a:defRPr sz="1200">
                <a:solidFill>
                  <a:schemeClr val="tx1"/>
                </a:solidFill>
                <a:latin typeface="Arial" charset="0"/>
              </a:defRPr>
            </a:lvl4pPr>
            <a:lvl5pPr marL="1984980" indent="-220553" defTabSz="955731" eaLnBrk="0" hangingPunct="0">
              <a:defRPr sz="1200">
                <a:solidFill>
                  <a:schemeClr val="tx1"/>
                </a:solidFill>
                <a:latin typeface="Arial" charset="0"/>
              </a:defRPr>
            </a:lvl5pPr>
            <a:lvl6pPr marL="2426086" indent="-220553" defTabSz="955731" eaLnBrk="0" fontAlgn="base" hangingPunct="0">
              <a:spcBef>
                <a:spcPct val="0"/>
              </a:spcBef>
              <a:spcAft>
                <a:spcPct val="0"/>
              </a:spcAft>
              <a:defRPr sz="1200">
                <a:solidFill>
                  <a:schemeClr val="tx1"/>
                </a:solidFill>
                <a:latin typeface="Arial" charset="0"/>
              </a:defRPr>
            </a:lvl6pPr>
            <a:lvl7pPr marL="2867193" indent="-220553" defTabSz="955731" eaLnBrk="0" fontAlgn="base" hangingPunct="0">
              <a:spcBef>
                <a:spcPct val="0"/>
              </a:spcBef>
              <a:spcAft>
                <a:spcPct val="0"/>
              </a:spcAft>
              <a:defRPr sz="1200">
                <a:solidFill>
                  <a:schemeClr val="tx1"/>
                </a:solidFill>
                <a:latin typeface="Arial" charset="0"/>
              </a:defRPr>
            </a:lvl7pPr>
            <a:lvl8pPr marL="3308299" indent="-220553" defTabSz="955731" eaLnBrk="0" fontAlgn="base" hangingPunct="0">
              <a:spcBef>
                <a:spcPct val="0"/>
              </a:spcBef>
              <a:spcAft>
                <a:spcPct val="0"/>
              </a:spcAft>
              <a:defRPr sz="1200">
                <a:solidFill>
                  <a:schemeClr val="tx1"/>
                </a:solidFill>
                <a:latin typeface="Arial" charset="0"/>
              </a:defRPr>
            </a:lvl8pPr>
            <a:lvl9pPr marL="3749406" indent="-220553" defTabSz="955731" eaLnBrk="0" fontAlgn="base" hangingPunct="0">
              <a:spcBef>
                <a:spcPct val="0"/>
              </a:spcBef>
              <a:spcAft>
                <a:spcPct val="0"/>
              </a:spcAft>
              <a:defRPr sz="1200">
                <a:solidFill>
                  <a:schemeClr val="tx1"/>
                </a:solidFill>
                <a:latin typeface="Arial" charset="0"/>
              </a:defRPr>
            </a:lvl9pPr>
          </a:lstStyle>
          <a:p>
            <a:pPr eaLnBrk="1" hangingPunct="1"/>
            <a:fld id="{9C6DD12F-8E1C-4DEF-A770-6B3F696B4FC3}" type="slidenum">
              <a:rPr lang="nb-NO" sz="1300"/>
              <a:pPr eaLnBrk="1" hangingPunct="1"/>
              <a:t>14</a:t>
            </a:fld>
            <a:endParaRPr lang="nb-NO" sz="1300"/>
          </a:p>
        </p:txBody>
      </p:sp>
      <p:sp>
        <p:nvSpPr>
          <p:cNvPr id="39939" name="Rectangle 2"/>
          <p:cNvSpPr>
            <a:spLocks noGrp="1" noRot="1" noChangeAspect="1" noChangeArrowheads="1" noTextEdit="1"/>
          </p:cNvSpPr>
          <p:nvPr>
            <p:ph type="sldImg"/>
          </p:nvPr>
        </p:nvSpPr>
        <p:spPr>
          <a:xfrm>
            <a:off x="917575" y="744538"/>
            <a:ext cx="4962525" cy="3722687"/>
          </a:xfrm>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p>
        </p:txBody>
      </p:sp>
    </p:spTree>
    <p:extLst>
      <p:ext uri="{BB962C8B-B14F-4D97-AF65-F5344CB8AC3E}">
        <p14:creationId xmlns:p14="http://schemas.microsoft.com/office/powerpoint/2010/main" val="39074254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15</a:t>
            </a:fld>
            <a:endParaRPr lang="nb-NO"/>
          </a:p>
        </p:txBody>
      </p:sp>
    </p:spTree>
    <p:extLst>
      <p:ext uri="{BB962C8B-B14F-4D97-AF65-F5344CB8AC3E}">
        <p14:creationId xmlns:p14="http://schemas.microsoft.com/office/powerpoint/2010/main" val="2421375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16</a:t>
            </a:fld>
            <a:endParaRPr lang="nb-NO"/>
          </a:p>
        </p:txBody>
      </p:sp>
    </p:spTree>
    <p:extLst>
      <p:ext uri="{BB962C8B-B14F-4D97-AF65-F5344CB8AC3E}">
        <p14:creationId xmlns:p14="http://schemas.microsoft.com/office/powerpoint/2010/main" val="1942493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17</a:t>
            </a:fld>
            <a:endParaRPr lang="nb-NO"/>
          </a:p>
        </p:txBody>
      </p:sp>
    </p:spTree>
    <p:extLst>
      <p:ext uri="{BB962C8B-B14F-4D97-AF65-F5344CB8AC3E}">
        <p14:creationId xmlns:p14="http://schemas.microsoft.com/office/powerpoint/2010/main" val="772660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18</a:t>
            </a:fld>
            <a:endParaRPr lang="nb-NO"/>
          </a:p>
        </p:txBody>
      </p:sp>
    </p:spTree>
    <p:extLst>
      <p:ext uri="{BB962C8B-B14F-4D97-AF65-F5344CB8AC3E}">
        <p14:creationId xmlns:p14="http://schemas.microsoft.com/office/powerpoint/2010/main" val="38209156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19</a:t>
            </a:fld>
            <a:endParaRPr lang="nb-NO"/>
          </a:p>
        </p:txBody>
      </p:sp>
    </p:spTree>
    <p:extLst>
      <p:ext uri="{BB962C8B-B14F-4D97-AF65-F5344CB8AC3E}">
        <p14:creationId xmlns:p14="http://schemas.microsoft.com/office/powerpoint/2010/main" val="3800729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731" eaLnBrk="0" hangingPunct="0">
              <a:defRPr sz="1200">
                <a:solidFill>
                  <a:schemeClr val="tx1"/>
                </a:solidFill>
                <a:latin typeface="Arial" charset="0"/>
              </a:defRPr>
            </a:lvl1pPr>
            <a:lvl2pPr marL="716798" indent="-275692" defTabSz="955731" eaLnBrk="0" hangingPunct="0">
              <a:defRPr sz="1200">
                <a:solidFill>
                  <a:schemeClr val="tx1"/>
                </a:solidFill>
                <a:latin typeface="Arial" charset="0"/>
              </a:defRPr>
            </a:lvl2pPr>
            <a:lvl3pPr marL="1102766" indent="-220553" defTabSz="955731" eaLnBrk="0" hangingPunct="0">
              <a:defRPr sz="1200">
                <a:solidFill>
                  <a:schemeClr val="tx1"/>
                </a:solidFill>
                <a:latin typeface="Arial" charset="0"/>
              </a:defRPr>
            </a:lvl3pPr>
            <a:lvl4pPr marL="1543873" indent="-220553" defTabSz="955731" eaLnBrk="0" hangingPunct="0">
              <a:defRPr sz="1200">
                <a:solidFill>
                  <a:schemeClr val="tx1"/>
                </a:solidFill>
                <a:latin typeface="Arial" charset="0"/>
              </a:defRPr>
            </a:lvl4pPr>
            <a:lvl5pPr marL="1984980" indent="-220553" defTabSz="955731" eaLnBrk="0" hangingPunct="0">
              <a:defRPr sz="1200">
                <a:solidFill>
                  <a:schemeClr val="tx1"/>
                </a:solidFill>
                <a:latin typeface="Arial" charset="0"/>
              </a:defRPr>
            </a:lvl5pPr>
            <a:lvl6pPr marL="2426086" indent="-220553" defTabSz="955731" eaLnBrk="0" fontAlgn="base" hangingPunct="0">
              <a:spcBef>
                <a:spcPct val="0"/>
              </a:spcBef>
              <a:spcAft>
                <a:spcPct val="0"/>
              </a:spcAft>
              <a:defRPr sz="1200">
                <a:solidFill>
                  <a:schemeClr val="tx1"/>
                </a:solidFill>
                <a:latin typeface="Arial" charset="0"/>
              </a:defRPr>
            </a:lvl6pPr>
            <a:lvl7pPr marL="2867193" indent="-220553" defTabSz="955731" eaLnBrk="0" fontAlgn="base" hangingPunct="0">
              <a:spcBef>
                <a:spcPct val="0"/>
              </a:spcBef>
              <a:spcAft>
                <a:spcPct val="0"/>
              </a:spcAft>
              <a:defRPr sz="1200">
                <a:solidFill>
                  <a:schemeClr val="tx1"/>
                </a:solidFill>
                <a:latin typeface="Arial" charset="0"/>
              </a:defRPr>
            </a:lvl7pPr>
            <a:lvl8pPr marL="3308299" indent="-220553" defTabSz="955731" eaLnBrk="0" fontAlgn="base" hangingPunct="0">
              <a:spcBef>
                <a:spcPct val="0"/>
              </a:spcBef>
              <a:spcAft>
                <a:spcPct val="0"/>
              </a:spcAft>
              <a:defRPr sz="1200">
                <a:solidFill>
                  <a:schemeClr val="tx1"/>
                </a:solidFill>
                <a:latin typeface="Arial" charset="0"/>
              </a:defRPr>
            </a:lvl8pPr>
            <a:lvl9pPr marL="3749406" indent="-220553" defTabSz="955731" eaLnBrk="0" fontAlgn="base" hangingPunct="0">
              <a:spcBef>
                <a:spcPct val="0"/>
              </a:spcBef>
              <a:spcAft>
                <a:spcPct val="0"/>
              </a:spcAft>
              <a:defRPr sz="1200">
                <a:solidFill>
                  <a:schemeClr val="tx1"/>
                </a:solidFill>
                <a:latin typeface="Arial" charset="0"/>
              </a:defRPr>
            </a:lvl9pPr>
          </a:lstStyle>
          <a:p>
            <a:pPr eaLnBrk="1" hangingPunct="1"/>
            <a:fld id="{2C6EB4B0-EBBE-4E6A-94AA-D9DD18F45357}" type="slidenum">
              <a:rPr lang="nb-NO" sz="1300"/>
              <a:pPr eaLnBrk="1" hangingPunct="1"/>
              <a:t>2</a:t>
            </a:fld>
            <a:endParaRPr lang="nb-NO" sz="1300"/>
          </a:p>
        </p:txBody>
      </p:sp>
      <p:sp>
        <p:nvSpPr>
          <p:cNvPr id="30723" name="Rectangle 2"/>
          <p:cNvSpPr>
            <a:spLocks noGrp="1" noRot="1" noChangeAspect="1" noChangeArrowheads="1" noTextEdit="1"/>
          </p:cNvSpPr>
          <p:nvPr>
            <p:ph type="sldImg"/>
          </p:nvPr>
        </p:nvSpPr>
        <p:spPr>
          <a:xfrm>
            <a:off x="917575" y="744538"/>
            <a:ext cx="4962525" cy="3722687"/>
          </a:xfrm>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p>
        </p:txBody>
      </p:sp>
    </p:spTree>
    <p:extLst>
      <p:ext uri="{BB962C8B-B14F-4D97-AF65-F5344CB8AC3E}">
        <p14:creationId xmlns:p14="http://schemas.microsoft.com/office/powerpoint/2010/main" val="37462434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20</a:t>
            </a:fld>
            <a:endParaRPr lang="nb-NO"/>
          </a:p>
        </p:txBody>
      </p:sp>
    </p:spTree>
    <p:extLst>
      <p:ext uri="{BB962C8B-B14F-4D97-AF65-F5344CB8AC3E}">
        <p14:creationId xmlns:p14="http://schemas.microsoft.com/office/powerpoint/2010/main" val="345726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21</a:t>
            </a:fld>
            <a:endParaRPr lang="nb-NO"/>
          </a:p>
        </p:txBody>
      </p:sp>
    </p:spTree>
    <p:extLst>
      <p:ext uri="{BB962C8B-B14F-4D97-AF65-F5344CB8AC3E}">
        <p14:creationId xmlns:p14="http://schemas.microsoft.com/office/powerpoint/2010/main" val="24574103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22</a:t>
            </a:fld>
            <a:endParaRPr lang="nb-NO"/>
          </a:p>
        </p:txBody>
      </p:sp>
    </p:spTree>
    <p:extLst>
      <p:ext uri="{BB962C8B-B14F-4D97-AF65-F5344CB8AC3E}">
        <p14:creationId xmlns:p14="http://schemas.microsoft.com/office/powerpoint/2010/main" val="36835826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23</a:t>
            </a:fld>
            <a:endParaRPr lang="nb-NO"/>
          </a:p>
        </p:txBody>
      </p:sp>
    </p:spTree>
    <p:extLst>
      <p:ext uri="{BB962C8B-B14F-4D97-AF65-F5344CB8AC3E}">
        <p14:creationId xmlns:p14="http://schemas.microsoft.com/office/powerpoint/2010/main" val="25719727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731" eaLnBrk="0" hangingPunct="0">
              <a:defRPr sz="1200">
                <a:solidFill>
                  <a:schemeClr val="tx1"/>
                </a:solidFill>
                <a:latin typeface="Arial" charset="0"/>
              </a:defRPr>
            </a:lvl1pPr>
            <a:lvl2pPr marL="716798" indent="-275692" defTabSz="955731" eaLnBrk="0" hangingPunct="0">
              <a:defRPr sz="1200">
                <a:solidFill>
                  <a:schemeClr val="tx1"/>
                </a:solidFill>
                <a:latin typeface="Arial" charset="0"/>
              </a:defRPr>
            </a:lvl2pPr>
            <a:lvl3pPr marL="1102766" indent="-220553" defTabSz="955731" eaLnBrk="0" hangingPunct="0">
              <a:defRPr sz="1200">
                <a:solidFill>
                  <a:schemeClr val="tx1"/>
                </a:solidFill>
                <a:latin typeface="Arial" charset="0"/>
              </a:defRPr>
            </a:lvl3pPr>
            <a:lvl4pPr marL="1543873" indent="-220553" defTabSz="955731" eaLnBrk="0" hangingPunct="0">
              <a:defRPr sz="1200">
                <a:solidFill>
                  <a:schemeClr val="tx1"/>
                </a:solidFill>
                <a:latin typeface="Arial" charset="0"/>
              </a:defRPr>
            </a:lvl4pPr>
            <a:lvl5pPr marL="1984980" indent="-220553" defTabSz="955731" eaLnBrk="0" hangingPunct="0">
              <a:defRPr sz="1200">
                <a:solidFill>
                  <a:schemeClr val="tx1"/>
                </a:solidFill>
                <a:latin typeface="Arial" charset="0"/>
              </a:defRPr>
            </a:lvl5pPr>
            <a:lvl6pPr marL="2426086" indent="-220553" defTabSz="955731" eaLnBrk="0" fontAlgn="base" hangingPunct="0">
              <a:spcBef>
                <a:spcPct val="0"/>
              </a:spcBef>
              <a:spcAft>
                <a:spcPct val="0"/>
              </a:spcAft>
              <a:defRPr sz="1200">
                <a:solidFill>
                  <a:schemeClr val="tx1"/>
                </a:solidFill>
                <a:latin typeface="Arial" charset="0"/>
              </a:defRPr>
            </a:lvl6pPr>
            <a:lvl7pPr marL="2867193" indent="-220553" defTabSz="955731" eaLnBrk="0" fontAlgn="base" hangingPunct="0">
              <a:spcBef>
                <a:spcPct val="0"/>
              </a:spcBef>
              <a:spcAft>
                <a:spcPct val="0"/>
              </a:spcAft>
              <a:defRPr sz="1200">
                <a:solidFill>
                  <a:schemeClr val="tx1"/>
                </a:solidFill>
                <a:latin typeface="Arial" charset="0"/>
              </a:defRPr>
            </a:lvl7pPr>
            <a:lvl8pPr marL="3308299" indent="-220553" defTabSz="955731" eaLnBrk="0" fontAlgn="base" hangingPunct="0">
              <a:spcBef>
                <a:spcPct val="0"/>
              </a:spcBef>
              <a:spcAft>
                <a:spcPct val="0"/>
              </a:spcAft>
              <a:defRPr sz="1200">
                <a:solidFill>
                  <a:schemeClr val="tx1"/>
                </a:solidFill>
                <a:latin typeface="Arial" charset="0"/>
              </a:defRPr>
            </a:lvl8pPr>
            <a:lvl9pPr marL="3749406" indent="-220553" defTabSz="955731" eaLnBrk="0" fontAlgn="base" hangingPunct="0">
              <a:spcBef>
                <a:spcPct val="0"/>
              </a:spcBef>
              <a:spcAft>
                <a:spcPct val="0"/>
              </a:spcAft>
              <a:defRPr sz="1200">
                <a:solidFill>
                  <a:schemeClr val="tx1"/>
                </a:solidFill>
                <a:latin typeface="Arial" charset="0"/>
              </a:defRPr>
            </a:lvl9pPr>
          </a:lstStyle>
          <a:p>
            <a:pPr eaLnBrk="1" hangingPunct="1"/>
            <a:fld id="{533C182C-74F0-4E01-B960-A976DF726ABC}" type="slidenum">
              <a:rPr lang="nb-NO" sz="1300"/>
              <a:pPr eaLnBrk="1" hangingPunct="1"/>
              <a:t>24</a:t>
            </a:fld>
            <a:endParaRPr lang="nb-NO" sz="1300"/>
          </a:p>
        </p:txBody>
      </p:sp>
      <p:sp>
        <p:nvSpPr>
          <p:cNvPr id="40963" name="Rectangle 2"/>
          <p:cNvSpPr>
            <a:spLocks noGrp="1" noRot="1" noChangeAspect="1" noChangeArrowheads="1" noTextEdit="1"/>
          </p:cNvSpPr>
          <p:nvPr>
            <p:ph type="sldImg"/>
          </p:nvPr>
        </p:nvSpPr>
        <p:spPr>
          <a:xfrm>
            <a:off x="917575" y="744538"/>
            <a:ext cx="4962525" cy="3722687"/>
          </a:xfrm>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p>
        </p:txBody>
      </p:sp>
    </p:spTree>
    <p:extLst>
      <p:ext uri="{BB962C8B-B14F-4D97-AF65-F5344CB8AC3E}">
        <p14:creationId xmlns:p14="http://schemas.microsoft.com/office/powerpoint/2010/main" val="28343178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731" eaLnBrk="0" hangingPunct="0">
              <a:defRPr sz="1200">
                <a:solidFill>
                  <a:schemeClr val="tx1"/>
                </a:solidFill>
                <a:latin typeface="Arial" charset="0"/>
              </a:defRPr>
            </a:lvl1pPr>
            <a:lvl2pPr marL="716798" indent="-275692" defTabSz="955731" eaLnBrk="0" hangingPunct="0">
              <a:defRPr sz="1200">
                <a:solidFill>
                  <a:schemeClr val="tx1"/>
                </a:solidFill>
                <a:latin typeface="Arial" charset="0"/>
              </a:defRPr>
            </a:lvl2pPr>
            <a:lvl3pPr marL="1102766" indent="-220553" defTabSz="955731" eaLnBrk="0" hangingPunct="0">
              <a:defRPr sz="1200">
                <a:solidFill>
                  <a:schemeClr val="tx1"/>
                </a:solidFill>
                <a:latin typeface="Arial" charset="0"/>
              </a:defRPr>
            </a:lvl3pPr>
            <a:lvl4pPr marL="1543873" indent="-220553" defTabSz="955731" eaLnBrk="0" hangingPunct="0">
              <a:defRPr sz="1200">
                <a:solidFill>
                  <a:schemeClr val="tx1"/>
                </a:solidFill>
                <a:latin typeface="Arial" charset="0"/>
              </a:defRPr>
            </a:lvl4pPr>
            <a:lvl5pPr marL="1984980" indent="-220553" defTabSz="955731" eaLnBrk="0" hangingPunct="0">
              <a:defRPr sz="1200">
                <a:solidFill>
                  <a:schemeClr val="tx1"/>
                </a:solidFill>
                <a:latin typeface="Arial" charset="0"/>
              </a:defRPr>
            </a:lvl5pPr>
            <a:lvl6pPr marL="2426086" indent="-220553" defTabSz="955731" eaLnBrk="0" fontAlgn="base" hangingPunct="0">
              <a:spcBef>
                <a:spcPct val="0"/>
              </a:spcBef>
              <a:spcAft>
                <a:spcPct val="0"/>
              </a:spcAft>
              <a:defRPr sz="1200">
                <a:solidFill>
                  <a:schemeClr val="tx1"/>
                </a:solidFill>
                <a:latin typeface="Arial" charset="0"/>
              </a:defRPr>
            </a:lvl6pPr>
            <a:lvl7pPr marL="2867193" indent="-220553" defTabSz="955731" eaLnBrk="0" fontAlgn="base" hangingPunct="0">
              <a:spcBef>
                <a:spcPct val="0"/>
              </a:spcBef>
              <a:spcAft>
                <a:spcPct val="0"/>
              </a:spcAft>
              <a:defRPr sz="1200">
                <a:solidFill>
                  <a:schemeClr val="tx1"/>
                </a:solidFill>
                <a:latin typeface="Arial" charset="0"/>
              </a:defRPr>
            </a:lvl7pPr>
            <a:lvl8pPr marL="3308299" indent="-220553" defTabSz="955731" eaLnBrk="0" fontAlgn="base" hangingPunct="0">
              <a:spcBef>
                <a:spcPct val="0"/>
              </a:spcBef>
              <a:spcAft>
                <a:spcPct val="0"/>
              </a:spcAft>
              <a:defRPr sz="1200">
                <a:solidFill>
                  <a:schemeClr val="tx1"/>
                </a:solidFill>
                <a:latin typeface="Arial" charset="0"/>
              </a:defRPr>
            </a:lvl8pPr>
            <a:lvl9pPr marL="3749406" indent="-220553" defTabSz="955731" eaLnBrk="0" fontAlgn="base" hangingPunct="0">
              <a:spcBef>
                <a:spcPct val="0"/>
              </a:spcBef>
              <a:spcAft>
                <a:spcPct val="0"/>
              </a:spcAft>
              <a:defRPr sz="1200">
                <a:solidFill>
                  <a:schemeClr val="tx1"/>
                </a:solidFill>
                <a:latin typeface="Arial" charset="0"/>
              </a:defRPr>
            </a:lvl9pPr>
          </a:lstStyle>
          <a:p>
            <a:pPr eaLnBrk="1" hangingPunct="1"/>
            <a:fld id="{523FD793-DE68-460E-AF04-1FDF6C2E2FDD}" type="slidenum">
              <a:rPr lang="nb-NO" sz="1300"/>
              <a:pPr eaLnBrk="1" hangingPunct="1"/>
              <a:t>25</a:t>
            </a:fld>
            <a:endParaRPr lang="nb-NO" sz="1300"/>
          </a:p>
        </p:txBody>
      </p:sp>
      <p:sp>
        <p:nvSpPr>
          <p:cNvPr id="41987" name="Rectangle 2"/>
          <p:cNvSpPr>
            <a:spLocks noGrp="1" noRot="1" noChangeAspect="1" noChangeArrowheads="1" noTextEdit="1"/>
          </p:cNvSpPr>
          <p:nvPr>
            <p:ph type="sldImg"/>
          </p:nvPr>
        </p:nvSpPr>
        <p:spPr>
          <a:xfrm>
            <a:off x="917575" y="744538"/>
            <a:ext cx="4962525" cy="3722687"/>
          </a:xfrm>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p>
        </p:txBody>
      </p:sp>
    </p:spTree>
    <p:extLst>
      <p:ext uri="{BB962C8B-B14F-4D97-AF65-F5344CB8AC3E}">
        <p14:creationId xmlns:p14="http://schemas.microsoft.com/office/powerpoint/2010/main" val="21973234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26</a:t>
            </a:fld>
            <a:endParaRPr lang="nb-NO"/>
          </a:p>
        </p:txBody>
      </p:sp>
    </p:spTree>
    <p:extLst>
      <p:ext uri="{BB962C8B-B14F-4D97-AF65-F5344CB8AC3E}">
        <p14:creationId xmlns:p14="http://schemas.microsoft.com/office/powerpoint/2010/main" val="287938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731" eaLnBrk="0" hangingPunct="0">
              <a:defRPr sz="1200">
                <a:solidFill>
                  <a:schemeClr val="tx1"/>
                </a:solidFill>
                <a:latin typeface="Arial" charset="0"/>
              </a:defRPr>
            </a:lvl1pPr>
            <a:lvl2pPr marL="716798" indent="-275692" defTabSz="955731" eaLnBrk="0" hangingPunct="0">
              <a:defRPr sz="1200">
                <a:solidFill>
                  <a:schemeClr val="tx1"/>
                </a:solidFill>
                <a:latin typeface="Arial" charset="0"/>
              </a:defRPr>
            </a:lvl2pPr>
            <a:lvl3pPr marL="1102766" indent="-220553" defTabSz="955731" eaLnBrk="0" hangingPunct="0">
              <a:defRPr sz="1200">
                <a:solidFill>
                  <a:schemeClr val="tx1"/>
                </a:solidFill>
                <a:latin typeface="Arial" charset="0"/>
              </a:defRPr>
            </a:lvl3pPr>
            <a:lvl4pPr marL="1543873" indent="-220553" defTabSz="955731" eaLnBrk="0" hangingPunct="0">
              <a:defRPr sz="1200">
                <a:solidFill>
                  <a:schemeClr val="tx1"/>
                </a:solidFill>
                <a:latin typeface="Arial" charset="0"/>
              </a:defRPr>
            </a:lvl4pPr>
            <a:lvl5pPr marL="1984980" indent="-220553" defTabSz="955731" eaLnBrk="0" hangingPunct="0">
              <a:defRPr sz="1200">
                <a:solidFill>
                  <a:schemeClr val="tx1"/>
                </a:solidFill>
                <a:latin typeface="Arial" charset="0"/>
              </a:defRPr>
            </a:lvl5pPr>
            <a:lvl6pPr marL="2426086" indent="-220553" defTabSz="955731" eaLnBrk="0" fontAlgn="base" hangingPunct="0">
              <a:spcBef>
                <a:spcPct val="0"/>
              </a:spcBef>
              <a:spcAft>
                <a:spcPct val="0"/>
              </a:spcAft>
              <a:defRPr sz="1200">
                <a:solidFill>
                  <a:schemeClr val="tx1"/>
                </a:solidFill>
                <a:latin typeface="Arial" charset="0"/>
              </a:defRPr>
            </a:lvl6pPr>
            <a:lvl7pPr marL="2867193" indent="-220553" defTabSz="955731" eaLnBrk="0" fontAlgn="base" hangingPunct="0">
              <a:spcBef>
                <a:spcPct val="0"/>
              </a:spcBef>
              <a:spcAft>
                <a:spcPct val="0"/>
              </a:spcAft>
              <a:defRPr sz="1200">
                <a:solidFill>
                  <a:schemeClr val="tx1"/>
                </a:solidFill>
                <a:latin typeface="Arial" charset="0"/>
              </a:defRPr>
            </a:lvl7pPr>
            <a:lvl8pPr marL="3308299" indent="-220553" defTabSz="955731" eaLnBrk="0" fontAlgn="base" hangingPunct="0">
              <a:spcBef>
                <a:spcPct val="0"/>
              </a:spcBef>
              <a:spcAft>
                <a:spcPct val="0"/>
              </a:spcAft>
              <a:defRPr sz="1200">
                <a:solidFill>
                  <a:schemeClr val="tx1"/>
                </a:solidFill>
                <a:latin typeface="Arial" charset="0"/>
              </a:defRPr>
            </a:lvl8pPr>
            <a:lvl9pPr marL="3749406" indent="-220553" defTabSz="955731" eaLnBrk="0" fontAlgn="base" hangingPunct="0">
              <a:spcBef>
                <a:spcPct val="0"/>
              </a:spcBef>
              <a:spcAft>
                <a:spcPct val="0"/>
              </a:spcAft>
              <a:defRPr sz="1200">
                <a:solidFill>
                  <a:schemeClr val="tx1"/>
                </a:solidFill>
                <a:latin typeface="Arial" charset="0"/>
              </a:defRPr>
            </a:lvl9pPr>
          </a:lstStyle>
          <a:p>
            <a:pPr eaLnBrk="1" hangingPunct="1"/>
            <a:fld id="{456A20EB-8141-4DF6-9DE9-D5BC74280592}" type="slidenum">
              <a:rPr lang="nb-NO" sz="1300"/>
              <a:pPr eaLnBrk="1" hangingPunct="1"/>
              <a:t>3</a:t>
            </a:fld>
            <a:endParaRPr lang="nb-NO" sz="1300"/>
          </a:p>
        </p:txBody>
      </p:sp>
      <p:sp>
        <p:nvSpPr>
          <p:cNvPr id="32771" name="Rectangle 1026"/>
          <p:cNvSpPr>
            <a:spLocks noGrp="1" noRot="1" noChangeAspect="1" noChangeArrowheads="1" noTextEdit="1"/>
          </p:cNvSpPr>
          <p:nvPr>
            <p:ph type="sldImg"/>
          </p:nvPr>
        </p:nvSpPr>
        <p:spPr>
          <a:xfrm>
            <a:off x="917575" y="744538"/>
            <a:ext cx="4962525" cy="3722687"/>
          </a:xfrm>
          <a:ln/>
        </p:spPr>
      </p:sp>
      <p:sp>
        <p:nvSpPr>
          <p:cNvPr id="3277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p>
        </p:txBody>
      </p:sp>
    </p:spTree>
    <p:extLst>
      <p:ext uri="{BB962C8B-B14F-4D97-AF65-F5344CB8AC3E}">
        <p14:creationId xmlns:p14="http://schemas.microsoft.com/office/powerpoint/2010/main" val="3557216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731" eaLnBrk="0" hangingPunct="0">
              <a:defRPr sz="1200">
                <a:solidFill>
                  <a:schemeClr val="tx1"/>
                </a:solidFill>
                <a:latin typeface="Arial" charset="0"/>
              </a:defRPr>
            </a:lvl1pPr>
            <a:lvl2pPr marL="716798" indent="-275692" defTabSz="955731" eaLnBrk="0" hangingPunct="0">
              <a:defRPr sz="1200">
                <a:solidFill>
                  <a:schemeClr val="tx1"/>
                </a:solidFill>
                <a:latin typeface="Arial" charset="0"/>
              </a:defRPr>
            </a:lvl2pPr>
            <a:lvl3pPr marL="1102766" indent="-220553" defTabSz="955731" eaLnBrk="0" hangingPunct="0">
              <a:defRPr sz="1200">
                <a:solidFill>
                  <a:schemeClr val="tx1"/>
                </a:solidFill>
                <a:latin typeface="Arial" charset="0"/>
              </a:defRPr>
            </a:lvl3pPr>
            <a:lvl4pPr marL="1543873" indent="-220553" defTabSz="955731" eaLnBrk="0" hangingPunct="0">
              <a:defRPr sz="1200">
                <a:solidFill>
                  <a:schemeClr val="tx1"/>
                </a:solidFill>
                <a:latin typeface="Arial" charset="0"/>
              </a:defRPr>
            </a:lvl4pPr>
            <a:lvl5pPr marL="1984980" indent="-220553" defTabSz="955731" eaLnBrk="0" hangingPunct="0">
              <a:defRPr sz="1200">
                <a:solidFill>
                  <a:schemeClr val="tx1"/>
                </a:solidFill>
                <a:latin typeface="Arial" charset="0"/>
              </a:defRPr>
            </a:lvl5pPr>
            <a:lvl6pPr marL="2426086" indent="-220553" defTabSz="955731" eaLnBrk="0" fontAlgn="base" hangingPunct="0">
              <a:spcBef>
                <a:spcPct val="0"/>
              </a:spcBef>
              <a:spcAft>
                <a:spcPct val="0"/>
              </a:spcAft>
              <a:defRPr sz="1200">
                <a:solidFill>
                  <a:schemeClr val="tx1"/>
                </a:solidFill>
                <a:latin typeface="Arial" charset="0"/>
              </a:defRPr>
            </a:lvl6pPr>
            <a:lvl7pPr marL="2867193" indent="-220553" defTabSz="955731" eaLnBrk="0" fontAlgn="base" hangingPunct="0">
              <a:spcBef>
                <a:spcPct val="0"/>
              </a:spcBef>
              <a:spcAft>
                <a:spcPct val="0"/>
              </a:spcAft>
              <a:defRPr sz="1200">
                <a:solidFill>
                  <a:schemeClr val="tx1"/>
                </a:solidFill>
                <a:latin typeface="Arial" charset="0"/>
              </a:defRPr>
            </a:lvl7pPr>
            <a:lvl8pPr marL="3308299" indent="-220553" defTabSz="955731" eaLnBrk="0" fontAlgn="base" hangingPunct="0">
              <a:spcBef>
                <a:spcPct val="0"/>
              </a:spcBef>
              <a:spcAft>
                <a:spcPct val="0"/>
              </a:spcAft>
              <a:defRPr sz="1200">
                <a:solidFill>
                  <a:schemeClr val="tx1"/>
                </a:solidFill>
                <a:latin typeface="Arial" charset="0"/>
              </a:defRPr>
            </a:lvl8pPr>
            <a:lvl9pPr marL="3749406" indent="-220553" defTabSz="955731" eaLnBrk="0" fontAlgn="base" hangingPunct="0">
              <a:spcBef>
                <a:spcPct val="0"/>
              </a:spcBef>
              <a:spcAft>
                <a:spcPct val="0"/>
              </a:spcAft>
              <a:defRPr sz="1200">
                <a:solidFill>
                  <a:schemeClr val="tx1"/>
                </a:solidFill>
                <a:latin typeface="Arial" charset="0"/>
              </a:defRPr>
            </a:lvl9pPr>
          </a:lstStyle>
          <a:p>
            <a:pPr eaLnBrk="1" hangingPunct="1"/>
            <a:fld id="{A69EB761-899C-4883-881D-26F3EE5FC089}" type="slidenum">
              <a:rPr lang="nb-NO" sz="1300"/>
              <a:pPr eaLnBrk="1" hangingPunct="1"/>
              <a:t>4</a:t>
            </a:fld>
            <a:endParaRPr lang="nb-NO" sz="1300"/>
          </a:p>
        </p:txBody>
      </p:sp>
      <p:sp>
        <p:nvSpPr>
          <p:cNvPr id="33795" name="Rectangle 2"/>
          <p:cNvSpPr>
            <a:spLocks noGrp="1" noRot="1" noChangeAspect="1" noChangeArrowheads="1" noTextEdit="1"/>
          </p:cNvSpPr>
          <p:nvPr>
            <p:ph type="sldImg"/>
          </p:nvPr>
        </p:nvSpPr>
        <p:spPr>
          <a:xfrm>
            <a:off x="917575" y="744538"/>
            <a:ext cx="4962525" cy="3722687"/>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p>
        </p:txBody>
      </p:sp>
    </p:spTree>
    <p:extLst>
      <p:ext uri="{BB962C8B-B14F-4D97-AF65-F5344CB8AC3E}">
        <p14:creationId xmlns:p14="http://schemas.microsoft.com/office/powerpoint/2010/main" val="3750127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731" eaLnBrk="0" hangingPunct="0">
              <a:defRPr sz="1200">
                <a:solidFill>
                  <a:schemeClr val="tx1"/>
                </a:solidFill>
                <a:latin typeface="Arial" charset="0"/>
              </a:defRPr>
            </a:lvl1pPr>
            <a:lvl2pPr marL="716798" indent="-275692" defTabSz="955731" eaLnBrk="0" hangingPunct="0">
              <a:defRPr sz="1200">
                <a:solidFill>
                  <a:schemeClr val="tx1"/>
                </a:solidFill>
                <a:latin typeface="Arial" charset="0"/>
              </a:defRPr>
            </a:lvl2pPr>
            <a:lvl3pPr marL="1102766" indent="-220553" defTabSz="955731" eaLnBrk="0" hangingPunct="0">
              <a:defRPr sz="1200">
                <a:solidFill>
                  <a:schemeClr val="tx1"/>
                </a:solidFill>
                <a:latin typeface="Arial" charset="0"/>
              </a:defRPr>
            </a:lvl3pPr>
            <a:lvl4pPr marL="1543873" indent="-220553" defTabSz="955731" eaLnBrk="0" hangingPunct="0">
              <a:defRPr sz="1200">
                <a:solidFill>
                  <a:schemeClr val="tx1"/>
                </a:solidFill>
                <a:latin typeface="Arial" charset="0"/>
              </a:defRPr>
            </a:lvl4pPr>
            <a:lvl5pPr marL="1984980" indent="-220553" defTabSz="955731" eaLnBrk="0" hangingPunct="0">
              <a:defRPr sz="1200">
                <a:solidFill>
                  <a:schemeClr val="tx1"/>
                </a:solidFill>
                <a:latin typeface="Arial" charset="0"/>
              </a:defRPr>
            </a:lvl5pPr>
            <a:lvl6pPr marL="2426086" indent="-220553" defTabSz="955731" eaLnBrk="0" fontAlgn="base" hangingPunct="0">
              <a:spcBef>
                <a:spcPct val="0"/>
              </a:spcBef>
              <a:spcAft>
                <a:spcPct val="0"/>
              </a:spcAft>
              <a:defRPr sz="1200">
                <a:solidFill>
                  <a:schemeClr val="tx1"/>
                </a:solidFill>
                <a:latin typeface="Arial" charset="0"/>
              </a:defRPr>
            </a:lvl6pPr>
            <a:lvl7pPr marL="2867193" indent="-220553" defTabSz="955731" eaLnBrk="0" fontAlgn="base" hangingPunct="0">
              <a:spcBef>
                <a:spcPct val="0"/>
              </a:spcBef>
              <a:spcAft>
                <a:spcPct val="0"/>
              </a:spcAft>
              <a:defRPr sz="1200">
                <a:solidFill>
                  <a:schemeClr val="tx1"/>
                </a:solidFill>
                <a:latin typeface="Arial" charset="0"/>
              </a:defRPr>
            </a:lvl7pPr>
            <a:lvl8pPr marL="3308299" indent="-220553" defTabSz="955731" eaLnBrk="0" fontAlgn="base" hangingPunct="0">
              <a:spcBef>
                <a:spcPct val="0"/>
              </a:spcBef>
              <a:spcAft>
                <a:spcPct val="0"/>
              </a:spcAft>
              <a:defRPr sz="1200">
                <a:solidFill>
                  <a:schemeClr val="tx1"/>
                </a:solidFill>
                <a:latin typeface="Arial" charset="0"/>
              </a:defRPr>
            </a:lvl8pPr>
            <a:lvl9pPr marL="3749406" indent="-220553" defTabSz="955731" eaLnBrk="0" fontAlgn="base" hangingPunct="0">
              <a:spcBef>
                <a:spcPct val="0"/>
              </a:spcBef>
              <a:spcAft>
                <a:spcPct val="0"/>
              </a:spcAft>
              <a:defRPr sz="1200">
                <a:solidFill>
                  <a:schemeClr val="tx1"/>
                </a:solidFill>
                <a:latin typeface="Arial" charset="0"/>
              </a:defRPr>
            </a:lvl9pPr>
          </a:lstStyle>
          <a:p>
            <a:pPr eaLnBrk="1" hangingPunct="1"/>
            <a:fld id="{3279D29D-B9BC-42AF-A6EF-01BE98E5B90C}" type="slidenum">
              <a:rPr lang="nb-NO" sz="1300"/>
              <a:pPr eaLnBrk="1" hangingPunct="1"/>
              <a:t>5</a:t>
            </a:fld>
            <a:endParaRPr lang="nb-NO" sz="1300"/>
          </a:p>
        </p:txBody>
      </p:sp>
      <p:sp>
        <p:nvSpPr>
          <p:cNvPr id="34819" name="Rectangle 2"/>
          <p:cNvSpPr>
            <a:spLocks noGrp="1" noRot="1" noChangeAspect="1" noChangeArrowheads="1" noTextEdit="1"/>
          </p:cNvSpPr>
          <p:nvPr>
            <p:ph type="sldImg"/>
          </p:nvPr>
        </p:nvSpPr>
        <p:spPr>
          <a:xfrm>
            <a:off x="917575" y="744538"/>
            <a:ext cx="4962525" cy="3722687"/>
          </a:xfrm>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p>
        </p:txBody>
      </p:sp>
    </p:spTree>
    <p:extLst>
      <p:ext uri="{BB962C8B-B14F-4D97-AF65-F5344CB8AC3E}">
        <p14:creationId xmlns:p14="http://schemas.microsoft.com/office/powerpoint/2010/main" val="503444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731" eaLnBrk="0" hangingPunct="0">
              <a:defRPr sz="1200">
                <a:solidFill>
                  <a:schemeClr val="tx1"/>
                </a:solidFill>
                <a:latin typeface="Arial" charset="0"/>
              </a:defRPr>
            </a:lvl1pPr>
            <a:lvl2pPr marL="716798" indent="-275692" defTabSz="955731" eaLnBrk="0" hangingPunct="0">
              <a:defRPr sz="1200">
                <a:solidFill>
                  <a:schemeClr val="tx1"/>
                </a:solidFill>
                <a:latin typeface="Arial" charset="0"/>
              </a:defRPr>
            </a:lvl2pPr>
            <a:lvl3pPr marL="1102766" indent="-220553" defTabSz="955731" eaLnBrk="0" hangingPunct="0">
              <a:defRPr sz="1200">
                <a:solidFill>
                  <a:schemeClr val="tx1"/>
                </a:solidFill>
                <a:latin typeface="Arial" charset="0"/>
              </a:defRPr>
            </a:lvl3pPr>
            <a:lvl4pPr marL="1543873" indent="-220553" defTabSz="955731" eaLnBrk="0" hangingPunct="0">
              <a:defRPr sz="1200">
                <a:solidFill>
                  <a:schemeClr val="tx1"/>
                </a:solidFill>
                <a:latin typeface="Arial" charset="0"/>
              </a:defRPr>
            </a:lvl4pPr>
            <a:lvl5pPr marL="1984980" indent="-220553" defTabSz="955731" eaLnBrk="0" hangingPunct="0">
              <a:defRPr sz="1200">
                <a:solidFill>
                  <a:schemeClr val="tx1"/>
                </a:solidFill>
                <a:latin typeface="Arial" charset="0"/>
              </a:defRPr>
            </a:lvl5pPr>
            <a:lvl6pPr marL="2426086" indent="-220553" defTabSz="955731" eaLnBrk="0" fontAlgn="base" hangingPunct="0">
              <a:spcBef>
                <a:spcPct val="0"/>
              </a:spcBef>
              <a:spcAft>
                <a:spcPct val="0"/>
              </a:spcAft>
              <a:defRPr sz="1200">
                <a:solidFill>
                  <a:schemeClr val="tx1"/>
                </a:solidFill>
                <a:latin typeface="Arial" charset="0"/>
              </a:defRPr>
            </a:lvl6pPr>
            <a:lvl7pPr marL="2867193" indent="-220553" defTabSz="955731" eaLnBrk="0" fontAlgn="base" hangingPunct="0">
              <a:spcBef>
                <a:spcPct val="0"/>
              </a:spcBef>
              <a:spcAft>
                <a:spcPct val="0"/>
              </a:spcAft>
              <a:defRPr sz="1200">
                <a:solidFill>
                  <a:schemeClr val="tx1"/>
                </a:solidFill>
                <a:latin typeface="Arial" charset="0"/>
              </a:defRPr>
            </a:lvl7pPr>
            <a:lvl8pPr marL="3308299" indent="-220553" defTabSz="955731" eaLnBrk="0" fontAlgn="base" hangingPunct="0">
              <a:spcBef>
                <a:spcPct val="0"/>
              </a:spcBef>
              <a:spcAft>
                <a:spcPct val="0"/>
              </a:spcAft>
              <a:defRPr sz="1200">
                <a:solidFill>
                  <a:schemeClr val="tx1"/>
                </a:solidFill>
                <a:latin typeface="Arial" charset="0"/>
              </a:defRPr>
            </a:lvl8pPr>
            <a:lvl9pPr marL="3749406" indent="-220553" defTabSz="955731" eaLnBrk="0" fontAlgn="base" hangingPunct="0">
              <a:spcBef>
                <a:spcPct val="0"/>
              </a:spcBef>
              <a:spcAft>
                <a:spcPct val="0"/>
              </a:spcAft>
              <a:defRPr sz="1200">
                <a:solidFill>
                  <a:schemeClr val="tx1"/>
                </a:solidFill>
                <a:latin typeface="Arial" charset="0"/>
              </a:defRPr>
            </a:lvl9pPr>
          </a:lstStyle>
          <a:p>
            <a:pPr eaLnBrk="1" hangingPunct="1"/>
            <a:fld id="{9E0EB603-96F5-47EF-89D0-839BC4B9C604}" type="slidenum">
              <a:rPr lang="nb-NO" sz="1300"/>
              <a:pPr eaLnBrk="1" hangingPunct="1"/>
              <a:t>6</a:t>
            </a:fld>
            <a:endParaRPr lang="nb-NO" sz="1300"/>
          </a:p>
        </p:txBody>
      </p:sp>
      <p:sp>
        <p:nvSpPr>
          <p:cNvPr id="35843" name="Rectangle 2"/>
          <p:cNvSpPr>
            <a:spLocks noGrp="1" noRot="1" noChangeAspect="1" noChangeArrowheads="1" noTextEdit="1"/>
          </p:cNvSpPr>
          <p:nvPr>
            <p:ph type="sldImg"/>
          </p:nvPr>
        </p:nvSpPr>
        <p:spPr>
          <a:xfrm>
            <a:off x="917575" y="744538"/>
            <a:ext cx="4962525" cy="3722687"/>
          </a:xfrm>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p>
        </p:txBody>
      </p:sp>
    </p:spTree>
    <p:extLst>
      <p:ext uri="{BB962C8B-B14F-4D97-AF65-F5344CB8AC3E}">
        <p14:creationId xmlns:p14="http://schemas.microsoft.com/office/powerpoint/2010/main" val="2784908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7</a:t>
            </a:fld>
            <a:endParaRPr lang="nb-NO"/>
          </a:p>
        </p:txBody>
      </p:sp>
    </p:spTree>
    <p:extLst>
      <p:ext uri="{BB962C8B-B14F-4D97-AF65-F5344CB8AC3E}">
        <p14:creationId xmlns:p14="http://schemas.microsoft.com/office/powerpoint/2010/main" val="3611974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8</a:t>
            </a:fld>
            <a:endParaRPr lang="nb-NO"/>
          </a:p>
        </p:txBody>
      </p:sp>
    </p:spTree>
    <p:extLst>
      <p:ext uri="{BB962C8B-B14F-4D97-AF65-F5344CB8AC3E}">
        <p14:creationId xmlns:p14="http://schemas.microsoft.com/office/powerpoint/2010/main" val="734185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F6ED613-3781-40B4-A6DC-FB1C905F2D7F}" type="slidenum">
              <a:rPr lang="nb-NO" smtClean="0"/>
              <a:pPr>
                <a:defRPr/>
              </a:pPr>
              <a:t>9</a:t>
            </a:fld>
            <a:endParaRPr lang="nb-NO"/>
          </a:p>
        </p:txBody>
      </p:sp>
    </p:spTree>
    <p:extLst>
      <p:ext uri="{BB962C8B-B14F-4D97-AF65-F5344CB8AC3E}">
        <p14:creationId xmlns:p14="http://schemas.microsoft.com/office/powerpoint/2010/main" val="18513553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0"/>
            <a:ext cx="8585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320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4800" y="5805488"/>
            <a:ext cx="989013"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7026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r>
              <a:rPr lang="nb-NO"/>
              <a:t> 2-</a:t>
            </a:r>
            <a:fld id="{B2711650-5DB6-484F-A123-7A2A8681C323}" type="slidenum">
              <a:rPr lang="nb-NO"/>
              <a:pPr>
                <a:defRPr/>
              </a:pPr>
              <a:t>‹#›</a:t>
            </a:fld>
            <a:endParaRPr lang="nb-NO"/>
          </a:p>
        </p:txBody>
      </p:sp>
    </p:spTree>
    <p:extLst>
      <p:ext uri="{BB962C8B-B14F-4D97-AF65-F5344CB8AC3E}">
        <p14:creationId xmlns:p14="http://schemas.microsoft.com/office/powerpoint/2010/main" val="2873739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4700" y="115888"/>
            <a:ext cx="2019300" cy="65817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115888"/>
            <a:ext cx="5905500" cy="6581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r>
              <a:rPr lang="nb-NO"/>
              <a:t> 2-</a:t>
            </a:r>
            <a:fld id="{CF669AD2-5755-469F-A0B9-40B3402F805C}" type="slidenum">
              <a:rPr lang="nb-NO"/>
              <a:pPr>
                <a:defRPr/>
              </a:pPr>
              <a:t>‹#›</a:t>
            </a:fld>
            <a:endParaRPr lang="nb-NO"/>
          </a:p>
        </p:txBody>
      </p:sp>
    </p:spTree>
    <p:extLst>
      <p:ext uri="{BB962C8B-B14F-4D97-AF65-F5344CB8AC3E}">
        <p14:creationId xmlns:p14="http://schemas.microsoft.com/office/powerpoint/2010/main" val="587321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115888"/>
            <a:ext cx="8077200" cy="863600"/>
          </a:xfrm>
        </p:spPr>
        <p:txBody>
          <a:bodyPr/>
          <a:lstStyle/>
          <a:p>
            <a:r>
              <a:rPr lang="en-US"/>
              <a:t>Click to edit Master title style</a:t>
            </a:r>
          </a:p>
        </p:txBody>
      </p:sp>
      <p:sp>
        <p:nvSpPr>
          <p:cNvPr id="3" name="Table Placeholder 2"/>
          <p:cNvSpPr>
            <a:spLocks noGrp="1"/>
          </p:cNvSpPr>
          <p:nvPr>
            <p:ph type="tbl" idx="1"/>
          </p:nvPr>
        </p:nvSpPr>
        <p:spPr>
          <a:xfrm>
            <a:off x="1066800" y="1196975"/>
            <a:ext cx="8077200" cy="5500688"/>
          </a:xfrm>
        </p:spPr>
        <p:txBody>
          <a:bodyPr/>
          <a:lstStyle/>
          <a:p>
            <a:pPr lvl="0"/>
            <a:endParaRPr lang="en-US" noProof="0"/>
          </a:p>
        </p:txBody>
      </p:sp>
      <p:sp>
        <p:nvSpPr>
          <p:cNvPr id="4" name="Rectangle 24"/>
          <p:cNvSpPr>
            <a:spLocks noGrp="1" noChangeArrowheads="1"/>
          </p:cNvSpPr>
          <p:nvPr>
            <p:ph type="sldNum" sz="quarter" idx="10"/>
          </p:nvPr>
        </p:nvSpPr>
        <p:spPr>
          <a:ln/>
        </p:spPr>
        <p:txBody>
          <a:bodyPr/>
          <a:lstStyle>
            <a:lvl1pPr>
              <a:defRPr/>
            </a:lvl1pPr>
          </a:lstStyle>
          <a:p>
            <a:pPr>
              <a:defRPr/>
            </a:pPr>
            <a:r>
              <a:rPr lang="nb-NO"/>
              <a:t> 2-</a:t>
            </a:r>
            <a:fld id="{6A5E9BF1-9F84-440B-9D65-D7106B97CC54}" type="slidenum">
              <a:rPr lang="nb-NO"/>
              <a:pPr>
                <a:defRPr/>
              </a:pPr>
              <a:t>‹#›</a:t>
            </a:fld>
            <a:endParaRPr lang="nb-NO"/>
          </a:p>
        </p:txBody>
      </p:sp>
    </p:spTree>
    <p:extLst>
      <p:ext uri="{BB962C8B-B14F-4D97-AF65-F5344CB8AC3E}">
        <p14:creationId xmlns:p14="http://schemas.microsoft.com/office/powerpoint/2010/main" val="464288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r>
              <a:rPr lang="nb-NO"/>
              <a:t> 2-</a:t>
            </a:r>
            <a:fld id="{4ED5E226-FC87-402D-BC2B-095580A63654}" type="slidenum">
              <a:rPr lang="nb-NO"/>
              <a:pPr>
                <a:defRPr/>
              </a:pPr>
              <a:t>‹#›</a:t>
            </a:fld>
            <a:endParaRPr lang="nb-NO"/>
          </a:p>
        </p:txBody>
      </p:sp>
    </p:spTree>
    <p:extLst>
      <p:ext uri="{BB962C8B-B14F-4D97-AF65-F5344CB8AC3E}">
        <p14:creationId xmlns:p14="http://schemas.microsoft.com/office/powerpoint/2010/main" val="3022643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sldNum" sz="quarter" idx="10"/>
          </p:nvPr>
        </p:nvSpPr>
        <p:spPr>
          <a:ln/>
        </p:spPr>
        <p:txBody>
          <a:bodyPr/>
          <a:lstStyle>
            <a:lvl1pPr>
              <a:defRPr/>
            </a:lvl1pPr>
          </a:lstStyle>
          <a:p>
            <a:pPr>
              <a:defRPr/>
            </a:pPr>
            <a:r>
              <a:rPr lang="nb-NO"/>
              <a:t> 2-</a:t>
            </a:r>
            <a:fld id="{2B0CD026-4B8E-44A8-8049-867F489B2C67}" type="slidenum">
              <a:rPr lang="nb-NO"/>
              <a:pPr>
                <a:defRPr/>
              </a:pPr>
              <a:t>‹#›</a:t>
            </a:fld>
            <a:endParaRPr lang="nb-NO"/>
          </a:p>
        </p:txBody>
      </p:sp>
    </p:spTree>
    <p:extLst>
      <p:ext uri="{BB962C8B-B14F-4D97-AF65-F5344CB8AC3E}">
        <p14:creationId xmlns:p14="http://schemas.microsoft.com/office/powerpoint/2010/main" val="1383208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196975"/>
            <a:ext cx="3962400" cy="5500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81600" y="1196975"/>
            <a:ext cx="3962400" cy="5500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sldNum" sz="quarter" idx="10"/>
          </p:nvPr>
        </p:nvSpPr>
        <p:spPr>
          <a:ln/>
        </p:spPr>
        <p:txBody>
          <a:bodyPr/>
          <a:lstStyle>
            <a:lvl1pPr>
              <a:defRPr/>
            </a:lvl1pPr>
          </a:lstStyle>
          <a:p>
            <a:pPr>
              <a:defRPr/>
            </a:pPr>
            <a:r>
              <a:rPr lang="nb-NO"/>
              <a:t> 2-</a:t>
            </a:r>
            <a:fld id="{5E00A13A-214D-436F-819E-5F1068F47058}" type="slidenum">
              <a:rPr lang="nb-NO"/>
              <a:pPr>
                <a:defRPr/>
              </a:pPr>
              <a:t>‹#›</a:t>
            </a:fld>
            <a:endParaRPr lang="nb-NO"/>
          </a:p>
        </p:txBody>
      </p:sp>
    </p:spTree>
    <p:extLst>
      <p:ext uri="{BB962C8B-B14F-4D97-AF65-F5344CB8AC3E}">
        <p14:creationId xmlns:p14="http://schemas.microsoft.com/office/powerpoint/2010/main" val="533406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sldNum" sz="quarter" idx="10"/>
          </p:nvPr>
        </p:nvSpPr>
        <p:spPr>
          <a:ln/>
        </p:spPr>
        <p:txBody>
          <a:bodyPr/>
          <a:lstStyle>
            <a:lvl1pPr>
              <a:defRPr/>
            </a:lvl1pPr>
          </a:lstStyle>
          <a:p>
            <a:pPr>
              <a:defRPr/>
            </a:pPr>
            <a:r>
              <a:rPr lang="nb-NO"/>
              <a:t> 2-</a:t>
            </a:r>
            <a:fld id="{F54C266F-F5D6-4AE6-A7B8-344E70D52E13}" type="slidenum">
              <a:rPr lang="nb-NO"/>
              <a:pPr>
                <a:defRPr/>
              </a:pPr>
              <a:t>‹#›</a:t>
            </a:fld>
            <a:endParaRPr lang="nb-NO"/>
          </a:p>
        </p:txBody>
      </p:sp>
    </p:spTree>
    <p:extLst>
      <p:ext uri="{BB962C8B-B14F-4D97-AF65-F5344CB8AC3E}">
        <p14:creationId xmlns:p14="http://schemas.microsoft.com/office/powerpoint/2010/main" val="1850496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sldNum" sz="quarter" idx="10"/>
          </p:nvPr>
        </p:nvSpPr>
        <p:spPr>
          <a:ln/>
        </p:spPr>
        <p:txBody>
          <a:bodyPr/>
          <a:lstStyle>
            <a:lvl1pPr>
              <a:defRPr/>
            </a:lvl1pPr>
          </a:lstStyle>
          <a:p>
            <a:pPr>
              <a:defRPr/>
            </a:pPr>
            <a:r>
              <a:rPr lang="nb-NO"/>
              <a:t> 2-</a:t>
            </a:r>
            <a:fld id="{358D0086-A4CB-4D22-A8EA-920AB5D80904}" type="slidenum">
              <a:rPr lang="nb-NO"/>
              <a:pPr>
                <a:defRPr/>
              </a:pPr>
              <a:t>‹#›</a:t>
            </a:fld>
            <a:endParaRPr lang="nb-NO"/>
          </a:p>
        </p:txBody>
      </p:sp>
    </p:spTree>
    <p:extLst>
      <p:ext uri="{BB962C8B-B14F-4D97-AF65-F5344CB8AC3E}">
        <p14:creationId xmlns:p14="http://schemas.microsoft.com/office/powerpoint/2010/main" val="3833809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sldNum" sz="quarter" idx="10"/>
          </p:nvPr>
        </p:nvSpPr>
        <p:spPr>
          <a:ln/>
        </p:spPr>
        <p:txBody>
          <a:bodyPr/>
          <a:lstStyle>
            <a:lvl1pPr>
              <a:defRPr/>
            </a:lvl1pPr>
          </a:lstStyle>
          <a:p>
            <a:pPr>
              <a:defRPr/>
            </a:pPr>
            <a:r>
              <a:rPr lang="nb-NO"/>
              <a:t> 2-</a:t>
            </a:r>
            <a:fld id="{CF53459C-B982-4419-8717-29A5D60AF8ED}" type="slidenum">
              <a:rPr lang="nb-NO"/>
              <a:pPr>
                <a:defRPr/>
              </a:pPr>
              <a:t>‹#›</a:t>
            </a:fld>
            <a:endParaRPr lang="nb-NO"/>
          </a:p>
        </p:txBody>
      </p:sp>
    </p:spTree>
    <p:extLst>
      <p:ext uri="{BB962C8B-B14F-4D97-AF65-F5344CB8AC3E}">
        <p14:creationId xmlns:p14="http://schemas.microsoft.com/office/powerpoint/2010/main" val="824584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sldNum" sz="quarter" idx="10"/>
          </p:nvPr>
        </p:nvSpPr>
        <p:spPr>
          <a:ln/>
        </p:spPr>
        <p:txBody>
          <a:bodyPr/>
          <a:lstStyle>
            <a:lvl1pPr>
              <a:defRPr/>
            </a:lvl1pPr>
          </a:lstStyle>
          <a:p>
            <a:pPr>
              <a:defRPr/>
            </a:pPr>
            <a:r>
              <a:rPr lang="nb-NO"/>
              <a:t> 2-</a:t>
            </a:r>
            <a:fld id="{C02631D8-533A-4A50-BA25-CF81B4028FC2}" type="slidenum">
              <a:rPr lang="nb-NO"/>
              <a:pPr>
                <a:defRPr/>
              </a:pPr>
              <a:t>‹#›</a:t>
            </a:fld>
            <a:endParaRPr lang="nb-NO"/>
          </a:p>
        </p:txBody>
      </p:sp>
    </p:spTree>
    <p:extLst>
      <p:ext uri="{BB962C8B-B14F-4D97-AF65-F5344CB8AC3E}">
        <p14:creationId xmlns:p14="http://schemas.microsoft.com/office/powerpoint/2010/main" val="3736854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sldNum" sz="quarter" idx="10"/>
          </p:nvPr>
        </p:nvSpPr>
        <p:spPr>
          <a:ln/>
        </p:spPr>
        <p:txBody>
          <a:bodyPr/>
          <a:lstStyle>
            <a:lvl1pPr>
              <a:defRPr/>
            </a:lvl1pPr>
          </a:lstStyle>
          <a:p>
            <a:pPr>
              <a:defRPr/>
            </a:pPr>
            <a:r>
              <a:rPr lang="nb-NO"/>
              <a:t> 2-</a:t>
            </a:r>
            <a:fld id="{0D465DA9-077B-48DA-A4C6-47264C45C3A5}" type="slidenum">
              <a:rPr lang="nb-NO"/>
              <a:pPr>
                <a:defRPr/>
              </a:pPr>
              <a:t>‹#›</a:t>
            </a:fld>
            <a:endParaRPr lang="nb-NO"/>
          </a:p>
        </p:txBody>
      </p:sp>
    </p:spTree>
    <p:extLst>
      <p:ext uri="{BB962C8B-B14F-4D97-AF65-F5344CB8AC3E}">
        <p14:creationId xmlns:p14="http://schemas.microsoft.com/office/powerpoint/2010/main" val="2434392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pic>
        <p:nvPicPr>
          <p:cNvPr id="15362" name="Picture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016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58" name="Rectangle 18"/>
          <p:cNvSpPr>
            <a:spLocks noGrp="1" noChangeArrowheads="1"/>
          </p:cNvSpPr>
          <p:nvPr>
            <p:ph type="body" idx="1"/>
          </p:nvPr>
        </p:nvSpPr>
        <p:spPr bwMode="auto">
          <a:xfrm>
            <a:off x="1066800" y="1196975"/>
            <a:ext cx="8077200" cy="550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p>
            <a:pPr lvl="0"/>
            <a:r>
              <a:rPr lang="nb-NO"/>
              <a:t>Klikk for å redigere tekststiler i malen</a:t>
            </a:r>
          </a:p>
          <a:p>
            <a:pPr lvl="1"/>
            <a:r>
              <a:rPr lang="nb-NO"/>
              <a:t>Andre nivå</a:t>
            </a:r>
          </a:p>
          <a:p>
            <a:pPr lvl="2"/>
            <a:r>
              <a:rPr lang="nb-NO"/>
              <a:t>Tredje nivå</a:t>
            </a:r>
          </a:p>
        </p:txBody>
      </p:sp>
      <p:sp>
        <p:nvSpPr>
          <p:cNvPr id="15364" name="Rectangle 19"/>
          <p:cNvSpPr>
            <a:spLocks noGrp="1" noChangeArrowheads="1"/>
          </p:cNvSpPr>
          <p:nvPr>
            <p:ph type="title"/>
          </p:nvPr>
        </p:nvSpPr>
        <p:spPr bwMode="auto">
          <a:xfrm>
            <a:off x="1066800" y="115888"/>
            <a:ext cx="80772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ctr" anchorCtr="0" compatLnSpc="1">
            <a:prstTxWarp prst="textNoShape">
              <a:avLst/>
            </a:prstTxWarp>
          </a:bodyPr>
          <a:lstStyle/>
          <a:p>
            <a:pPr lvl="0"/>
            <a:r>
              <a:rPr lang="nb-NO"/>
              <a:t>Klikk for å redigere overskriften</a:t>
            </a:r>
          </a:p>
        </p:txBody>
      </p:sp>
      <p:sp>
        <p:nvSpPr>
          <p:cNvPr id="163861" name="Rectangle 21"/>
          <p:cNvSpPr>
            <a:spLocks noChangeArrowheads="1"/>
          </p:cNvSpPr>
          <p:nvPr/>
        </p:nvSpPr>
        <p:spPr bwMode="gray">
          <a:xfrm>
            <a:off x="917575" y="981075"/>
            <a:ext cx="8226425" cy="31750"/>
          </a:xfrm>
          <a:prstGeom prst="rect">
            <a:avLst/>
          </a:prstGeom>
          <a:gradFill rotWithShape="0">
            <a:gsLst>
              <a:gs pos="0">
                <a:srgbClr val="0066FF"/>
              </a:gs>
              <a:gs pos="100000">
                <a:schemeClr val="bg1"/>
              </a:gs>
            </a:gsLst>
            <a:lin ang="0" scaled="1"/>
          </a:gradFill>
          <a:ln w="9525">
            <a:noFill/>
            <a:miter lim="800000"/>
            <a:headEnd/>
            <a:tailEnd/>
          </a:ln>
          <a:effectLst/>
        </p:spPr>
        <p:txBody>
          <a:bodyPr wrap="none" anchor="ctr"/>
          <a:lstStyle/>
          <a:p>
            <a:pPr algn="ctr">
              <a:defRPr/>
            </a:pPr>
            <a:endParaRPr kumimoji="1" lang="nb-NO" sz="2400">
              <a:latin typeface="Tahoma" pitchFamily="34" charset="0"/>
            </a:endParaRPr>
          </a:p>
        </p:txBody>
      </p:sp>
      <p:sp>
        <p:nvSpPr>
          <p:cNvPr id="163864" name="Rectangle 24"/>
          <p:cNvSpPr>
            <a:spLocks noGrp="1" noChangeArrowheads="1"/>
          </p:cNvSpPr>
          <p:nvPr>
            <p:ph type="sldNum" sz="quarter" idx="4"/>
          </p:nvPr>
        </p:nvSpPr>
        <p:spPr bwMode="auto">
          <a:xfrm>
            <a:off x="8128000" y="6534150"/>
            <a:ext cx="836613" cy="269875"/>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lgn="ctr">
              <a:defRPr sz="1600" smtClean="0">
                <a:latin typeface="+mn-lt"/>
              </a:defRPr>
            </a:lvl1pPr>
          </a:lstStyle>
          <a:p>
            <a:pPr>
              <a:defRPr/>
            </a:pPr>
            <a:r>
              <a:rPr lang="nb-NO"/>
              <a:t> 2-</a:t>
            </a:r>
            <a:fld id="{E4D3C3DD-2C8E-4FB3-B8E3-73EEB77A1314}" type="slidenum">
              <a:rPr lang="nb-NO"/>
              <a:pPr>
                <a:defRPr/>
              </a:pPr>
              <a:t>‹#›</a:t>
            </a:fld>
            <a:endParaRPr lang="nb-NO"/>
          </a:p>
        </p:txBody>
      </p:sp>
    </p:spTree>
  </p:cSld>
  <p:clrMap bg1="lt1" tx1="dk1" bg2="lt2" tx2="dk2" accent1="accent1" accent2="accent2" accent3="accent3" accent4="accent4" accent5="accent5" accent6="accent6" hlink="hlink" folHlink="folHlink"/>
  <p:sldLayoutIdLst>
    <p:sldLayoutId id="2147483688"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85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38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8" grpId="0" build="p">
        <p:tmplLst>
          <p:tmpl lvl="1">
            <p:tnLst>
              <p:par>
                <p:cTn presetID="1" presetClass="entr" presetSubtype="0" fill="hold" nodeType="clickEffect">
                  <p:stCondLst>
                    <p:cond delay="0"/>
                  </p:stCondLst>
                  <p:childTnLst>
                    <p:set>
                      <p:cBhvr>
                        <p:cTn dur="1" fill="hold">
                          <p:stCondLst>
                            <p:cond delay="0"/>
                          </p:stCondLst>
                        </p:cTn>
                        <p:tgtEl>
                          <p:spTgt spid="16385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6385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6385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3200" b="1">
          <a:solidFill>
            <a:srgbClr val="F4380C"/>
          </a:solidFill>
          <a:latin typeface="+mj-lt"/>
          <a:ea typeface="+mj-ea"/>
          <a:cs typeface="+mj-cs"/>
        </a:defRPr>
      </a:lvl1pPr>
      <a:lvl2pPr algn="l" rtl="0" eaLnBrk="0" fontAlgn="base" hangingPunct="0">
        <a:spcBef>
          <a:spcPct val="0"/>
        </a:spcBef>
        <a:spcAft>
          <a:spcPct val="0"/>
        </a:spcAft>
        <a:defRPr sz="3200" b="1">
          <a:solidFill>
            <a:srgbClr val="F4380C"/>
          </a:solidFill>
          <a:latin typeface="Comic Sans MS" pitchFamily="66" charset="0"/>
        </a:defRPr>
      </a:lvl2pPr>
      <a:lvl3pPr algn="l" rtl="0" eaLnBrk="0" fontAlgn="base" hangingPunct="0">
        <a:spcBef>
          <a:spcPct val="0"/>
        </a:spcBef>
        <a:spcAft>
          <a:spcPct val="0"/>
        </a:spcAft>
        <a:defRPr sz="3200" b="1">
          <a:solidFill>
            <a:srgbClr val="F4380C"/>
          </a:solidFill>
          <a:latin typeface="Comic Sans MS" pitchFamily="66" charset="0"/>
        </a:defRPr>
      </a:lvl3pPr>
      <a:lvl4pPr algn="l" rtl="0" eaLnBrk="0" fontAlgn="base" hangingPunct="0">
        <a:spcBef>
          <a:spcPct val="0"/>
        </a:spcBef>
        <a:spcAft>
          <a:spcPct val="0"/>
        </a:spcAft>
        <a:defRPr sz="3200" b="1">
          <a:solidFill>
            <a:srgbClr val="F4380C"/>
          </a:solidFill>
          <a:latin typeface="Comic Sans MS" pitchFamily="66" charset="0"/>
        </a:defRPr>
      </a:lvl4pPr>
      <a:lvl5pPr algn="l" rtl="0" eaLnBrk="0" fontAlgn="base" hangingPunct="0">
        <a:spcBef>
          <a:spcPct val="0"/>
        </a:spcBef>
        <a:spcAft>
          <a:spcPct val="0"/>
        </a:spcAft>
        <a:defRPr sz="3200" b="1">
          <a:solidFill>
            <a:srgbClr val="F4380C"/>
          </a:solidFill>
          <a:latin typeface="Comic Sans MS" pitchFamily="66" charset="0"/>
        </a:defRPr>
      </a:lvl5pPr>
      <a:lvl6pPr marL="457200" algn="l" rtl="0" fontAlgn="base">
        <a:spcBef>
          <a:spcPct val="0"/>
        </a:spcBef>
        <a:spcAft>
          <a:spcPct val="0"/>
        </a:spcAft>
        <a:defRPr sz="3200" b="1">
          <a:solidFill>
            <a:srgbClr val="F4380C"/>
          </a:solidFill>
          <a:latin typeface="Comic Sans MS" pitchFamily="66" charset="0"/>
        </a:defRPr>
      </a:lvl6pPr>
      <a:lvl7pPr marL="914400" algn="l" rtl="0" fontAlgn="base">
        <a:spcBef>
          <a:spcPct val="0"/>
        </a:spcBef>
        <a:spcAft>
          <a:spcPct val="0"/>
        </a:spcAft>
        <a:defRPr sz="3200" b="1">
          <a:solidFill>
            <a:srgbClr val="F4380C"/>
          </a:solidFill>
          <a:latin typeface="Comic Sans MS" pitchFamily="66" charset="0"/>
        </a:defRPr>
      </a:lvl7pPr>
      <a:lvl8pPr marL="1371600" algn="l" rtl="0" fontAlgn="base">
        <a:spcBef>
          <a:spcPct val="0"/>
        </a:spcBef>
        <a:spcAft>
          <a:spcPct val="0"/>
        </a:spcAft>
        <a:defRPr sz="3200" b="1">
          <a:solidFill>
            <a:srgbClr val="F4380C"/>
          </a:solidFill>
          <a:latin typeface="Comic Sans MS" pitchFamily="66" charset="0"/>
        </a:defRPr>
      </a:lvl8pPr>
      <a:lvl9pPr marL="1828800" algn="l" rtl="0" fontAlgn="base">
        <a:spcBef>
          <a:spcPct val="0"/>
        </a:spcBef>
        <a:spcAft>
          <a:spcPct val="0"/>
        </a:spcAft>
        <a:defRPr sz="3200" b="1">
          <a:solidFill>
            <a:srgbClr val="F4380C"/>
          </a:solidFill>
          <a:latin typeface="Comic Sans MS" pitchFamily="66" charset="0"/>
        </a:defRPr>
      </a:lvl9pPr>
    </p:titleStyle>
    <p:bodyStyle>
      <a:lvl1pPr marL="342900" indent="-342900" algn="l" rtl="0" eaLnBrk="0" fontAlgn="base" hangingPunct="0">
        <a:spcBef>
          <a:spcPct val="20000"/>
        </a:spcBef>
        <a:spcAft>
          <a:spcPct val="0"/>
        </a:spcAft>
        <a:buClr>
          <a:srgbClr val="F4380C"/>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0000"/>
        </a:buClr>
        <a:buFont typeface="Times" pitchFamily="18" charset="0"/>
        <a:buChar char="–"/>
        <a:defRPr sz="2400">
          <a:solidFill>
            <a:schemeClr val="tx1"/>
          </a:solidFill>
          <a:latin typeface="+mn-lt"/>
        </a:defRPr>
      </a:lvl2pPr>
      <a:lvl3pPr marL="1143000" indent="-228600" algn="l" rtl="0" eaLnBrk="0" fontAlgn="base" hangingPunct="0">
        <a:spcBef>
          <a:spcPct val="20000"/>
        </a:spcBef>
        <a:spcAft>
          <a:spcPct val="0"/>
        </a:spcAft>
        <a:buClr>
          <a:srgbClr val="FF00FF"/>
        </a:buClr>
        <a:buChar char="•"/>
        <a:defRPr sz="2000">
          <a:solidFill>
            <a:schemeClr val="tx1"/>
          </a:solidFill>
          <a:latin typeface="+mn-lt"/>
        </a:defRPr>
      </a:lvl3pPr>
      <a:lvl4pPr marL="1600200" indent="-228600" algn="l" rtl="0" eaLnBrk="0" fontAlgn="base" hangingPunct="0">
        <a:spcBef>
          <a:spcPct val="20000"/>
        </a:spcBef>
        <a:spcAft>
          <a:spcPct val="0"/>
        </a:spcAft>
        <a:buFont typeface="Symbol" pitchFamily="18" charset="2"/>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12.emf"/></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13.emf"/></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4.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26.xml"/><Relationship Id="rId1" Type="http://schemas.openxmlformats.org/officeDocument/2006/relationships/slideLayout" Target="../slideLayouts/slideLayout6.xml"/><Relationship Id="rId4" Type="http://schemas.openxmlformats.org/officeDocument/2006/relationships/image" Target="../media/image25.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oleObject" Target="../embeddings/Microsoft_Excel_97-2003_Worksheet.xls"/><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8" name="Rectangle 4"/>
          <p:cNvSpPr>
            <a:spLocks noGrp="1" noChangeArrowheads="1"/>
          </p:cNvSpPr>
          <p:nvPr>
            <p:ph type="title"/>
          </p:nvPr>
        </p:nvSpPr>
        <p:spPr/>
        <p:txBody>
          <a:bodyPr/>
          <a:lstStyle/>
          <a:p>
            <a:pPr eaLnBrk="1" hangingPunct="1"/>
            <a:r>
              <a:rPr lang="nb-NO" sz="3600" dirty="0">
                <a:latin typeface="Calibri" panose="020F0502020204030204" pitchFamily="34" charset="0"/>
              </a:rPr>
              <a:t>Kapittel 2: Investeringsanalyse</a:t>
            </a:r>
          </a:p>
        </p:txBody>
      </p:sp>
      <p:sp>
        <p:nvSpPr>
          <p:cNvPr id="134149" name="Rectangle 5"/>
          <p:cNvSpPr>
            <a:spLocks noGrp="1" noChangeArrowheads="1"/>
          </p:cNvSpPr>
          <p:nvPr>
            <p:ph type="body" idx="1"/>
          </p:nvPr>
        </p:nvSpPr>
        <p:spPr/>
        <p:txBody>
          <a:bodyPr/>
          <a:lstStyle/>
          <a:p>
            <a:pPr eaLnBrk="1" hangingPunct="1"/>
            <a:r>
              <a:rPr lang="nb-NO" dirty="0">
                <a:latin typeface="Calibri" panose="020F0502020204030204" pitchFamily="34" charset="0"/>
              </a:rPr>
              <a:t>Budsjettering av kontantstrøm</a:t>
            </a:r>
          </a:p>
          <a:p>
            <a:pPr lvl="1" eaLnBrk="1" hangingPunct="1"/>
            <a:r>
              <a:rPr lang="nb-NO" sz="2800" dirty="0">
                <a:latin typeface="Calibri" panose="020F0502020204030204" pitchFamily="34" charset="0"/>
              </a:rPr>
              <a:t>Arbeidskapitalbehov</a:t>
            </a:r>
          </a:p>
          <a:p>
            <a:pPr lvl="1" eaLnBrk="1" hangingPunct="1"/>
            <a:r>
              <a:rPr lang="nb-NO" sz="2800" dirty="0">
                <a:latin typeface="Calibri" panose="020F0502020204030204" pitchFamily="34" charset="0"/>
              </a:rPr>
              <a:t>Kontantstrøm over levetiden</a:t>
            </a:r>
          </a:p>
          <a:p>
            <a:pPr lvl="1" eaLnBrk="1" hangingPunct="1"/>
            <a:r>
              <a:rPr lang="nb-NO" sz="2800" dirty="0">
                <a:latin typeface="Calibri" panose="020F0502020204030204" pitchFamily="34" charset="0"/>
              </a:rPr>
              <a:t>Anslag på kontantstrøm fra resultatregnskap og balanse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4148"/>
                                        </p:tgtEl>
                                        <p:attrNameLst>
                                          <p:attrName>style.visibility</p:attrName>
                                        </p:attrNameLst>
                                      </p:cBhvr>
                                      <p:to>
                                        <p:strVal val="visible"/>
                                      </p:to>
                                    </p:set>
                                    <p:animEffect transition="in" filter="fade">
                                      <p:cBhvr>
                                        <p:cTn id="7" dur="2000"/>
                                        <p:tgtEl>
                                          <p:spTgt spid="1341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4149">
                                            <p:txEl>
                                              <p:pRg st="0" end="0"/>
                                            </p:txEl>
                                          </p:spTgt>
                                        </p:tgtEl>
                                        <p:attrNameLst>
                                          <p:attrName>style.visibility</p:attrName>
                                        </p:attrNameLst>
                                      </p:cBhvr>
                                      <p:to>
                                        <p:strVal val="visible"/>
                                      </p:to>
                                    </p:set>
                                    <p:animEffect transition="in" filter="wipe(left)">
                                      <p:cBhvr>
                                        <p:cTn id="12" dur="500"/>
                                        <p:tgtEl>
                                          <p:spTgt spid="134149">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34149">
                                            <p:txEl>
                                              <p:pRg st="1" end="1"/>
                                            </p:txEl>
                                          </p:spTgt>
                                        </p:tgtEl>
                                        <p:attrNameLst>
                                          <p:attrName>style.visibility</p:attrName>
                                        </p:attrNameLst>
                                      </p:cBhvr>
                                      <p:to>
                                        <p:strVal val="visible"/>
                                      </p:to>
                                    </p:set>
                                    <p:animEffect transition="in" filter="wipe(left)">
                                      <p:cBhvr>
                                        <p:cTn id="15" dur="500"/>
                                        <p:tgtEl>
                                          <p:spTgt spid="134149">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34149">
                                            <p:txEl>
                                              <p:pRg st="2" end="2"/>
                                            </p:txEl>
                                          </p:spTgt>
                                        </p:tgtEl>
                                        <p:attrNameLst>
                                          <p:attrName>style.visibility</p:attrName>
                                        </p:attrNameLst>
                                      </p:cBhvr>
                                      <p:to>
                                        <p:strVal val="visible"/>
                                      </p:to>
                                    </p:set>
                                    <p:animEffect transition="in" filter="wipe(left)">
                                      <p:cBhvr>
                                        <p:cTn id="18" dur="500"/>
                                        <p:tgtEl>
                                          <p:spTgt spid="134149">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34149">
                                            <p:txEl>
                                              <p:pRg st="3" end="3"/>
                                            </p:txEl>
                                          </p:spTgt>
                                        </p:tgtEl>
                                        <p:attrNameLst>
                                          <p:attrName>style.visibility</p:attrName>
                                        </p:attrNameLst>
                                      </p:cBhvr>
                                      <p:to>
                                        <p:strVal val="visible"/>
                                      </p:to>
                                    </p:set>
                                    <p:animEffect transition="in" filter="wipe(left)">
                                      <p:cBhvr>
                                        <p:cTn id="21" dur="500"/>
                                        <p:tgtEl>
                                          <p:spTgt spid="13414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8" grpId="0"/>
      <p:bldP spid="13414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Calibri" panose="020F0502020204030204" pitchFamily="34" charset="0"/>
              </a:rPr>
              <a:t>AS Trevare – prosjektets kontantstrøm</a:t>
            </a:r>
          </a:p>
        </p:txBody>
      </p:sp>
      <p:sp>
        <p:nvSpPr>
          <p:cNvPr id="3" name="Content Placeholder 2"/>
          <p:cNvSpPr>
            <a:spLocks noGrp="1"/>
          </p:cNvSpPr>
          <p:nvPr>
            <p:ph idx="1"/>
          </p:nvPr>
        </p:nvSpPr>
        <p:spPr/>
        <p:txBody>
          <a:bodyPr/>
          <a:lstStyle/>
          <a:p>
            <a:r>
              <a:rPr lang="nb-NO" dirty="0">
                <a:latin typeface="Calibri" panose="020F0502020204030204" pitchFamily="34" charset="0"/>
              </a:rPr>
              <a:t>Når vi skal budsjettere kontantstrøm setter vi først opp en tidsakse</a:t>
            </a:r>
          </a:p>
          <a:p>
            <a:pPr lvl="1"/>
            <a:r>
              <a:rPr lang="nb-NO" dirty="0">
                <a:latin typeface="Calibri" panose="020F0502020204030204" pitchFamily="34" charset="0"/>
              </a:rPr>
              <a:t>Investeringen foretas </a:t>
            </a:r>
            <a:r>
              <a:rPr lang="nb-NO" dirty="0">
                <a:solidFill>
                  <a:srgbClr val="FF0000"/>
                </a:solidFill>
                <a:latin typeface="Calibri" panose="020F0502020204030204" pitchFamily="34" charset="0"/>
              </a:rPr>
              <a:t>nå</a:t>
            </a:r>
            <a:r>
              <a:rPr lang="nb-NO" dirty="0">
                <a:latin typeface="Calibri" panose="020F0502020204030204" pitchFamily="34" charset="0"/>
              </a:rPr>
              <a:t> (tidspunkt 0), hvor kapitalbehovet (betalinger for anleggsmidler og arbeidskapital) som regel er høyest</a:t>
            </a:r>
          </a:p>
          <a:p>
            <a:pPr lvl="1"/>
            <a:r>
              <a:rPr lang="nb-NO" dirty="0">
                <a:latin typeface="Calibri" panose="020F0502020204030204" pitchFamily="34" charset="0"/>
              </a:rPr>
              <a:t>Vi forutsetter at kontantstrømmen fra driften kommer i </a:t>
            </a:r>
            <a:r>
              <a:rPr lang="nb-NO" dirty="0">
                <a:solidFill>
                  <a:srgbClr val="FF0000"/>
                </a:solidFill>
                <a:latin typeface="Calibri" panose="020F0502020204030204" pitchFamily="34" charset="0"/>
              </a:rPr>
              <a:t>slutten</a:t>
            </a:r>
            <a:r>
              <a:rPr lang="nb-NO" dirty="0">
                <a:latin typeface="Calibri" panose="020F0502020204030204" pitchFamily="34" charset="0"/>
              </a:rPr>
              <a:t> av hvert år, det vil si i slutten av år 1, 2, 3 osv. Dette er åpenbart ikke riktig men etablert praksis og det er i praksis umulig å budsjettere månedlig over mange år</a:t>
            </a:r>
          </a:p>
        </p:txBody>
      </p:sp>
    </p:spTree>
    <p:extLst>
      <p:ext uri="{BB962C8B-B14F-4D97-AF65-F5344CB8AC3E}">
        <p14:creationId xmlns:p14="http://schemas.microsoft.com/office/powerpoint/2010/main" val="2387881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Calibri" panose="020F0502020204030204" pitchFamily="34" charset="0"/>
              </a:rPr>
              <a:t>AS Trevare</a:t>
            </a:r>
          </a:p>
        </p:txBody>
      </p:sp>
      <p:sp>
        <p:nvSpPr>
          <p:cNvPr id="3" name="Content Placeholder 2"/>
          <p:cNvSpPr>
            <a:spLocks noGrp="1"/>
          </p:cNvSpPr>
          <p:nvPr>
            <p:ph idx="1"/>
          </p:nvPr>
        </p:nvSpPr>
        <p:spPr>
          <a:xfrm>
            <a:off x="936171" y="1196975"/>
            <a:ext cx="8077200" cy="5500688"/>
          </a:xfrm>
        </p:spPr>
        <p:txBody>
          <a:bodyPr/>
          <a:lstStyle/>
          <a:p>
            <a:r>
              <a:rPr lang="nb-NO" sz="2200" dirty="0">
                <a:latin typeface="Calibri" panose="020F0502020204030204" pitchFamily="34" charset="0"/>
              </a:rPr>
              <a:t>Omsetning første driftsår er 1 500 • 6 000 = 9 000 000 og de variable kostnadene utgjør 60 % det vil si 5 400 000.</a:t>
            </a:r>
          </a:p>
          <a:p>
            <a:r>
              <a:rPr lang="nb-NO" sz="2200" dirty="0">
                <a:latin typeface="Calibri" panose="020F0502020204030204" pitchFamily="34" charset="0"/>
              </a:rPr>
              <a:t>Arbeidskapitalen skal utgjøre 17,5 % av omsetningen det vil si </a:t>
            </a:r>
            <a:br>
              <a:rPr lang="nb-NO" sz="2200" dirty="0">
                <a:latin typeface="Calibri" panose="020F0502020204030204" pitchFamily="34" charset="0"/>
              </a:rPr>
            </a:br>
            <a:r>
              <a:rPr lang="nb-NO" sz="2200" dirty="0">
                <a:latin typeface="Calibri" panose="020F0502020204030204" pitchFamily="34" charset="0"/>
              </a:rPr>
              <a:t>9 000 000 • 0,175 = 1 575 000.</a:t>
            </a:r>
          </a:p>
          <a:p>
            <a:r>
              <a:rPr lang="nb-NO" sz="2200" dirty="0">
                <a:latin typeface="Calibri" panose="020F0502020204030204" pitchFamily="34" charset="0"/>
              </a:rPr>
              <a:t>Dette er en </a:t>
            </a:r>
            <a:r>
              <a:rPr lang="nb-NO" sz="2200" dirty="0">
                <a:solidFill>
                  <a:srgbClr val="FF0000"/>
                </a:solidFill>
                <a:latin typeface="Calibri" panose="020F0502020204030204" pitchFamily="34" charset="0"/>
              </a:rPr>
              <a:t>utstrømming</a:t>
            </a:r>
            <a:r>
              <a:rPr lang="nb-NO" sz="2200" dirty="0">
                <a:latin typeface="Calibri" panose="020F0502020204030204" pitchFamily="34" charset="0"/>
              </a:rPr>
              <a:t> av kontanter og plasseres året før den finner sted, det vil si i år 0</a:t>
            </a:r>
          </a:p>
          <a:p>
            <a:r>
              <a:rPr lang="nb-NO" sz="2200" dirty="0">
                <a:latin typeface="Calibri" panose="020F0502020204030204" pitchFamily="34" charset="0"/>
              </a:rPr>
              <a:t>I år 2 øker omsetningen til 8 000 enheter eller 1 500 • 8 000 = </a:t>
            </a:r>
            <a:br>
              <a:rPr lang="nb-NO" sz="2200" dirty="0">
                <a:latin typeface="Calibri" panose="020F0502020204030204" pitchFamily="34" charset="0"/>
              </a:rPr>
            </a:br>
            <a:r>
              <a:rPr lang="nb-NO" sz="2200" dirty="0">
                <a:latin typeface="Calibri" panose="020F0502020204030204" pitchFamily="34" charset="0"/>
              </a:rPr>
              <a:t>12 000 000, det vil si med 3 000 000. Arbeidskapitalen øker dermed med  3 000 000 • 0,175 = 525 000, som også er en utstrømming av kontanter. Vi plasserer denne året før den finner sted, det vil si i år 1</a:t>
            </a:r>
          </a:p>
          <a:p>
            <a:r>
              <a:rPr lang="nb-NO" sz="2200" dirty="0">
                <a:latin typeface="Calibri" panose="020F0502020204030204" pitchFamily="34" charset="0"/>
              </a:rPr>
              <a:t>Fra år 2 til 3 endres ikke omsetningen og arbeidskapitalen endres derfor heller ikke, men fra år 3 til 4 faller omsetningen med </a:t>
            </a:r>
            <a:br>
              <a:rPr lang="nb-NO" sz="2200" dirty="0">
                <a:latin typeface="Calibri" panose="020F0502020204030204" pitchFamily="34" charset="0"/>
              </a:rPr>
            </a:br>
            <a:r>
              <a:rPr lang="nb-NO" sz="2200" dirty="0">
                <a:latin typeface="Calibri" panose="020F0502020204030204" pitchFamily="34" charset="0"/>
              </a:rPr>
              <a:t>1 500 000 og da frigjøres arbeidskapital med 262 500. Dette er en </a:t>
            </a:r>
            <a:r>
              <a:rPr lang="nb-NO" sz="2200" dirty="0">
                <a:solidFill>
                  <a:srgbClr val="FF0000"/>
                </a:solidFill>
                <a:latin typeface="Calibri" panose="020F0502020204030204" pitchFamily="34" charset="0"/>
              </a:rPr>
              <a:t>innstrømming</a:t>
            </a:r>
            <a:r>
              <a:rPr lang="nb-NO" sz="2200" dirty="0">
                <a:latin typeface="Calibri" panose="020F0502020204030204" pitchFamily="34" charset="0"/>
              </a:rPr>
              <a:t> av kontanter</a:t>
            </a:r>
          </a:p>
          <a:p>
            <a:endParaRPr lang="nb-NO" sz="2400" dirty="0">
              <a:latin typeface="Calibri" panose="020F0502020204030204" pitchFamily="34" charset="0"/>
            </a:endParaRPr>
          </a:p>
        </p:txBody>
      </p:sp>
    </p:spTree>
    <p:extLst>
      <p:ext uri="{BB962C8B-B14F-4D97-AF65-F5344CB8AC3E}">
        <p14:creationId xmlns:p14="http://schemas.microsoft.com/office/powerpoint/2010/main" val="1906601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dirty="0">
                <a:latin typeface="Calibri" panose="020F0502020204030204" pitchFamily="34" charset="0"/>
              </a:rPr>
              <a:t>AS Trevare – prosjektets kontantstrøm over levetiden</a:t>
            </a:r>
          </a:p>
        </p:txBody>
      </p:sp>
      <p:sp>
        <p:nvSpPr>
          <p:cNvPr id="5" name="TextBox 4"/>
          <p:cNvSpPr txBox="1"/>
          <p:nvPr/>
        </p:nvSpPr>
        <p:spPr>
          <a:xfrm>
            <a:off x="1142271" y="3907218"/>
            <a:ext cx="7680960" cy="1446550"/>
          </a:xfrm>
          <a:prstGeom prst="rect">
            <a:avLst/>
          </a:prstGeom>
          <a:noFill/>
        </p:spPr>
        <p:txBody>
          <a:bodyPr wrap="square" rtlCol="0">
            <a:spAutoFit/>
          </a:bodyPr>
          <a:lstStyle/>
          <a:p>
            <a:r>
              <a:rPr lang="nb-NO" sz="2200" dirty="0">
                <a:latin typeface="Calibri" panose="020F0502020204030204" pitchFamily="34" charset="0"/>
              </a:rPr>
              <a:t>Etter år 4 avvikles prosjektet. Den resterende del av arbeids-kapitalen det vil si 10 500 000 • 0,175 = 1 837 500 frigjøres.</a:t>
            </a:r>
          </a:p>
          <a:p>
            <a:r>
              <a:rPr lang="nb-NO" sz="2200" dirty="0">
                <a:latin typeface="Calibri" panose="020F0502020204030204" pitchFamily="34" charset="0"/>
              </a:rPr>
              <a:t>Salgssummen for anleggsmidlene på 1 000 000 legges til kontantstrømmen i år 4</a:t>
            </a:r>
          </a:p>
        </p:txBody>
      </p:sp>
      <p:graphicFrame>
        <p:nvGraphicFramePr>
          <p:cNvPr id="4" name="Objekt 3">
            <a:extLst>
              <a:ext uri="{FF2B5EF4-FFF2-40B4-BE49-F238E27FC236}">
                <a16:creationId xmlns:a16="http://schemas.microsoft.com/office/drawing/2014/main" id="{F549786D-B562-7AEC-E8A2-205F103321F7}"/>
              </a:ext>
            </a:extLst>
          </p:cNvPr>
          <p:cNvGraphicFramePr>
            <a:graphicFrameLocks noChangeAspect="1"/>
          </p:cNvGraphicFramePr>
          <p:nvPr>
            <p:extLst>
              <p:ext uri="{D42A27DB-BD31-4B8C-83A1-F6EECF244321}">
                <p14:modId xmlns:p14="http://schemas.microsoft.com/office/powerpoint/2010/main" val="482889913"/>
              </p:ext>
            </p:extLst>
          </p:nvPr>
        </p:nvGraphicFramePr>
        <p:xfrm>
          <a:off x="1201538" y="1535527"/>
          <a:ext cx="7476795" cy="2189806"/>
        </p:xfrm>
        <a:graphic>
          <a:graphicData uri="http://schemas.openxmlformats.org/presentationml/2006/ole">
            <mc:AlternateContent xmlns:mc="http://schemas.openxmlformats.org/markup-compatibility/2006">
              <mc:Choice xmlns:v="urn:schemas-microsoft-com:vml" Requires="v">
                <p:oleObj name="Worksheet" r:id="rId3" imgW="5886412" imgH="1723991" progId="Excel.Sheet.12">
                  <p:embed/>
                </p:oleObj>
              </mc:Choice>
              <mc:Fallback>
                <p:oleObj name="Worksheet" r:id="rId3" imgW="5886412" imgH="1723991" progId="Excel.Sheet.12">
                  <p:embed/>
                  <p:pic>
                    <p:nvPicPr>
                      <p:cNvPr id="4" name="Objekt 3">
                        <a:extLst>
                          <a:ext uri="{FF2B5EF4-FFF2-40B4-BE49-F238E27FC236}">
                            <a16:creationId xmlns:a16="http://schemas.microsoft.com/office/drawing/2014/main" id="{F549786D-B562-7AEC-E8A2-205F103321F7}"/>
                          </a:ext>
                        </a:extLst>
                      </p:cNvPr>
                      <p:cNvPicPr/>
                      <p:nvPr/>
                    </p:nvPicPr>
                    <p:blipFill>
                      <a:blip r:embed="rId4"/>
                      <a:stretch>
                        <a:fillRect/>
                      </a:stretch>
                    </p:blipFill>
                    <p:spPr>
                      <a:xfrm>
                        <a:off x="1201538" y="1535527"/>
                        <a:ext cx="7476795" cy="2189806"/>
                      </a:xfrm>
                      <a:prstGeom prst="rect">
                        <a:avLst/>
                      </a:prstGeom>
                    </p:spPr>
                  </p:pic>
                </p:oleObj>
              </mc:Fallback>
            </mc:AlternateContent>
          </a:graphicData>
        </a:graphic>
      </p:graphicFrame>
    </p:spTree>
    <p:extLst>
      <p:ext uri="{BB962C8B-B14F-4D97-AF65-F5344CB8AC3E}">
        <p14:creationId xmlns:p14="http://schemas.microsoft.com/office/powerpoint/2010/main" val="1637082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dirty="0">
                <a:latin typeface="Calibri" panose="020F0502020204030204" pitchFamily="34" charset="0"/>
              </a:rPr>
              <a:t>AS Trevare – kontantstrøm til egenkapitalen over levetiden</a:t>
            </a:r>
          </a:p>
        </p:txBody>
      </p:sp>
      <p:graphicFrame>
        <p:nvGraphicFramePr>
          <p:cNvPr id="2" name="Objekt 1">
            <a:extLst>
              <a:ext uri="{FF2B5EF4-FFF2-40B4-BE49-F238E27FC236}">
                <a16:creationId xmlns:a16="http://schemas.microsoft.com/office/drawing/2014/main" id="{D37A71AD-80E0-21E5-9E9B-B636C8F974FD}"/>
              </a:ext>
            </a:extLst>
          </p:cNvPr>
          <p:cNvGraphicFramePr>
            <a:graphicFrameLocks noChangeAspect="1"/>
          </p:cNvGraphicFramePr>
          <p:nvPr>
            <p:extLst>
              <p:ext uri="{D42A27DB-BD31-4B8C-83A1-F6EECF244321}">
                <p14:modId xmlns:p14="http://schemas.microsoft.com/office/powerpoint/2010/main" val="1847709652"/>
              </p:ext>
            </p:extLst>
          </p:nvPr>
        </p:nvGraphicFramePr>
        <p:xfrm>
          <a:off x="1239308" y="1323975"/>
          <a:ext cx="7022899" cy="2511425"/>
        </p:xfrm>
        <a:graphic>
          <a:graphicData uri="http://schemas.openxmlformats.org/presentationml/2006/ole">
            <mc:AlternateContent xmlns:mc="http://schemas.openxmlformats.org/markup-compatibility/2006">
              <mc:Choice xmlns:v="urn:schemas-microsoft-com:vml" Requires="v">
                <p:oleObj name="Worksheet" r:id="rId3" imgW="5886412" imgH="2105161" progId="Excel.Sheet.12">
                  <p:embed/>
                </p:oleObj>
              </mc:Choice>
              <mc:Fallback>
                <p:oleObj name="Worksheet" r:id="rId3" imgW="5886412" imgH="2105161" progId="Excel.Sheet.12">
                  <p:embed/>
                  <p:pic>
                    <p:nvPicPr>
                      <p:cNvPr id="2" name="Objekt 1">
                        <a:extLst>
                          <a:ext uri="{FF2B5EF4-FFF2-40B4-BE49-F238E27FC236}">
                            <a16:creationId xmlns:a16="http://schemas.microsoft.com/office/drawing/2014/main" id="{D37A71AD-80E0-21E5-9E9B-B636C8F974FD}"/>
                          </a:ext>
                        </a:extLst>
                      </p:cNvPr>
                      <p:cNvPicPr/>
                      <p:nvPr/>
                    </p:nvPicPr>
                    <p:blipFill>
                      <a:blip r:embed="rId4"/>
                      <a:stretch>
                        <a:fillRect/>
                      </a:stretch>
                    </p:blipFill>
                    <p:spPr>
                      <a:xfrm>
                        <a:off x="1239308" y="1323975"/>
                        <a:ext cx="7022899" cy="2511425"/>
                      </a:xfrm>
                      <a:prstGeom prst="rect">
                        <a:avLst/>
                      </a:prstGeom>
                    </p:spPr>
                  </p:pic>
                </p:oleObj>
              </mc:Fallback>
            </mc:AlternateContent>
          </a:graphicData>
        </a:graphic>
      </p:graphicFrame>
    </p:spTree>
    <p:extLst>
      <p:ext uri="{BB962C8B-B14F-4D97-AF65-F5344CB8AC3E}">
        <p14:creationId xmlns:p14="http://schemas.microsoft.com/office/powerpoint/2010/main" val="2052593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eaLnBrk="1" hangingPunct="1"/>
            <a:r>
              <a:rPr lang="nb-NO" sz="3600" dirty="0">
                <a:latin typeface="Calibri" panose="020F0502020204030204" pitchFamily="34" charset="0"/>
              </a:rPr>
              <a:t>AS Trevare - driftsresultat over levetiden</a:t>
            </a:r>
          </a:p>
        </p:txBody>
      </p:sp>
      <p:sp>
        <p:nvSpPr>
          <p:cNvPr id="8" name="TextBox 7"/>
          <p:cNvSpPr txBox="1"/>
          <p:nvPr/>
        </p:nvSpPr>
        <p:spPr>
          <a:xfrm>
            <a:off x="1230840" y="4235797"/>
            <a:ext cx="7680960" cy="1446550"/>
          </a:xfrm>
          <a:prstGeom prst="rect">
            <a:avLst/>
          </a:prstGeom>
          <a:noFill/>
        </p:spPr>
        <p:txBody>
          <a:bodyPr wrap="square" rtlCol="0">
            <a:spAutoFit/>
          </a:bodyPr>
          <a:lstStyle/>
          <a:p>
            <a:r>
              <a:rPr lang="nb-NO" sz="2200" dirty="0">
                <a:latin typeface="Calibri" panose="020F0502020204030204" pitchFamily="34" charset="0"/>
              </a:rPr>
              <a:t>Anleggsmidlene er avskrevet med 9 000 000 eller 9 000 000/4 = </a:t>
            </a:r>
            <a:br>
              <a:rPr lang="nb-NO" sz="2200" dirty="0">
                <a:latin typeface="Calibri" panose="020F0502020204030204" pitchFamily="34" charset="0"/>
              </a:rPr>
            </a:br>
            <a:r>
              <a:rPr lang="nb-NO" sz="2200" dirty="0">
                <a:latin typeface="Calibri" panose="020F0502020204030204" pitchFamily="34" charset="0"/>
              </a:rPr>
              <a:t>2 250 000 årlig. Totalt driftsresultat over 4 år er 6 400 000, som er samme beløp som kontantstrømmen summert, men tidsplasseringen er forskjellig.</a:t>
            </a:r>
          </a:p>
        </p:txBody>
      </p:sp>
      <p:graphicFrame>
        <p:nvGraphicFramePr>
          <p:cNvPr id="3" name="Objekt 2">
            <a:extLst>
              <a:ext uri="{FF2B5EF4-FFF2-40B4-BE49-F238E27FC236}">
                <a16:creationId xmlns:a16="http://schemas.microsoft.com/office/drawing/2014/main" id="{F640C08D-0F08-DC24-B823-DD5FFC473349}"/>
              </a:ext>
            </a:extLst>
          </p:cNvPr>
          <p:cNvGraphicFramePr>
            <a:graphicFrameLocks noChangeAspect="1"/>
          </p:cNvGraphicFramePr>
          <p:nvPr>
            <p:extLst>
              <p:ext uri="{D42A27DB-BD31-4B8C-83A1-F6EECF244321}">
                <p14:modId xmlns:p14="http://schemas.microsoft.com/office/powerpoint/2010/main" val="341023574"/>
              </p:ext>
            </p:extLst>
          </p:nvPr>
        </p:nvGraphicFramePr>
        <p:xfrm>
          <a:off x="1230840" y="1402821"/>
          <a:ext cx="6540179" cy="2686579"/>
        </p:xfrm>
        <a:graphic>
          <a:graphicData uri="http://schemas.openxmlformats.org/presentationml/2006/ole">
            <mc:AlternateContent xmlns:mc="http://schemas.openxmlformats.org/markup-compatibility/2006">
              <mc:Choice xmlns:v="urn:schemas-microsoft-com:vml" Requires="v">
                <p:oleObj name="Worksheet" r:id="rId3" imgW="5124310" imgH="2105161" progId="Excel.Sheet.12">
                  <p:embed/>
                </p:oleObj>
              </mc:Choice>
              <mc:Fallback>
                <p:oleObj name="Worksheet" r:id="rId3" imgW="5124310" imgH="2105161" progId="Excel.Sheet.12">
                  <p:embed/>
                  <p:pic>
                    <p:nvPicPr>
                      <p:cNvPr id="3" name="Objekt 2">
                        <a:extLst>
                          <a:ext uri="{FF2B5EF4-FFF2-40B4-BE49-F238E27FC236}">
                            <a16:creationId xmlns:a16="http://schemas.microsoft.com/office/drawing/2014/main" id="{F640C08D-0F08-DC24-B823-DD5FFC473349}"/>
                          </a:ext>
                        </a:extLst>
                      </p:cNvPr>
                      <p:cNvPicPr/>
                      <p:nvPr/>
                    </p:nvPicPr>
                    <p:blipFill>
                      <a:blip r:embed="rId4"/>
                      <a:stretch>
                        <a:fillRect/>
                      </a:stretch>
                    </p:blipFill>
                    <p:spPr>
                      <a:xfrm>
                        <a:off x="1230840" y="1402821"/>
                        <a:ext cx="6540179" cy="2686579"/>
                      </a:xfrm>
                      <a:prstGeom prst="rect">
                        <a:avLst/>
                      </a:prstGeom>
                    </p:spPr>
                  </p:pic>
                </p:oleObj>
              </mc:Fallback>
            </mc:AlternateContent>
          </a:graphicData>
        </a:graphic>
      </p:graphicFrame>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Calibri" panose="020F0502020204030204" pitchFamily="34" charset="0"/>
              </a:rPr>
              <a:t>Eksempel 2: AS Mekanikk</a:t>
            </a:r>
          </a:p>
        </p:txBody>
      </p:sp>
      <p:sp>
        <p:nvSpPr>
          <p:cNvPr id="3" name="Content Placeholder 2"/>
          <p:cNvSpPr>
            <a:spLocks noGrp="1"/>
          </p:cNvSpPr>
          <p:nvPr>
            <p:ph idx="1"/>
          </p:nvPr>
        </p:nvSpPr>
        <p:spPr/>
        <p:txBody>
          <a:bodyPr/>
          <a:lstStyle/>
          <a:p>
            <a:r>
              <a:rPr lang="nb-NO" dirty="0">
                <a:latin typeface="Calibri" panose="020F0502020204030204" pitchFamily="34" charset="0"/>
              </a:rPr>
              <a:t>AS Mekanikk vurderer å gjennomføre et 3-årig prosjekt, og vi ser først på det budsjetterte årlige resultatet:</a:t>
            </a:r>
          </a:p>
          <a:p>
            <a:endParaRPr lang="nb-NO" dirty="0"/>
          </a:p>
        </p:txBody>
      </p:sp>
      <p:pic>
        <p:nvPicPr>
          <p:cNvPr id="5" name="Picture 4"/>
          <p:cNvPicPr>
            <a:picLocks noChangeAspect="1"/>
          </p:cNvPicPr>
          <p:nvPr/>
        </p:nvPicPr>
        <p:blipFill>
          <a:blip r:embed="rId3"/>
          <a:stretch>
            <a:fillRect/>
          </a:stretch>
        </p:blipFill>
        <p:spPr>
          <a:xfrm>
            <a:off x="1503664" y="2764466"/>
            <a:ext cx="6474626" cy="3270573"/>
          </a:xfrm>
          <a:prstGeom prst="rect">
            <a:avLst/>
          </a:prstGeom>
        </p:spPr>
      </p:pic>
      <p:sp>
        <p:nvSpPr>
          <p:cNvPr id="4" name="TextBox 3"/>
          <p:cNvSpPr txBox="1"/>
          <p:nvPr/>
        </p:nvSpPr>
        <p:spPr>
          <a:xfrm>
            <a:off x="1503664" y="6165669"/>
            <a:ext cx="6395010" cy="400110"/>
          </a:xfrm>
          <a:prstGeom prst="rect">
            <a:avLst/>
          </a:prstGeom>
          <a:noFill/>
        </p:spPr>
        <p:txBody>
          <a:bodyPr wrap="square" rtlCol="0">
            <a:spAutoFit/>
          </a:bodyPr>
          <a:lstStyle/>
          <a:p>
            <a:r>
              <a:rPr lang="nb-NO" sz="2000" dirty="0"/>
              <a:t>Totalt resultat er 250 + 450 + 1 154 = 1 854</a:t>
            </a:r>
          </a:p>
        </p:txBody>
      </p:sp>
    </p:spTree>
    <p:extLst>
      <p:ext uri="{BB962C8B-B14F-4D97-AF65-F5344CB8AC3E}">
        <p14:creationId xmlns:p14="http://schemas.microsoft.com/office/powerpoint/2010/main" val="594134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Calibri" panose="020F0502020204030204" pitchFamily="34" charset="0"/>
              </a:rPr>
              <a:t>Eksempel 2: AS Mekanikk, forts:</a:t>
            </a:r>
          </a:p>
        </p:txBody>
      </p:sp>
      <p:sp>
        <p:nvSpPr>
          <p:cNvPr id="3" name="Content Placeholder 2"/>
          <p:cNvSpPr>
            <a:spLocks noGrp="1"/>
          </p:cNvSpPr>
          <p:nvPr>
            <p:ph idx="1"/>
          </p:nvPr>
        </p:nvSpPr>
        <p:spPr/>
        <p:txBody>
          <a:bodyPr/>
          <a:lstStyle/>
          <a:p>
            <a:r>
              <a:rPr lang="nb-NO" dirty="0">
                <a:latin typeface="Calibri" panose="020F0502020204030204" pitchFamily="34" charset="0"/>
              </a:rPr>
              <a:t>Balansebudsjettet er slik for hvert år:</a:t>
            </a:r>
          </a:p>
          <a:p>
            <a:endParaRPr lang="nb-NO" dirty="0"/>
          </a:p>
        </p:txBody>
      </p:sp>
      <p:pic>
        <p:nvPicPr>
          <p:cNvPr id="4" name="Picture 3"/>
          <p:cNvPicPr>
            <a:picLocks noChangeAspect="1"/>
          </p:cNvPicPr>
          <p:nvPr/>
        </p:nvPicPr>
        <p:blipFill>
          <a:blip r:embed="rId3"/>
          <a:stretch>
            <a:fillRect/>
          </a:stretch>
        </p:blipFill>
        <p:spPr>
          <a:xfrm>
            <a:off x="1414949" y="1792832"/>
            <a:ext cx="5600000" cy="3638095"/>
          </a:xfrm>
          <a:prstGeom prst="rect">
            <a:avLst/>
          </a:prstGeom>
        </p:spPr>
      </p:pic>
      <p:sp>
        <p:nvSpPr>
          <p:cNvPr id="6" name="TextBox 5"/>
          <p:cNvSpPr txBox="1"/>
          <p:nvPr/>
        </p:nvSpPr>
        <p:spPr>
          <a:xfrm>
            <a:off x="1414949" y="5584763"/>
            <a:ext cx="7680960" cy="430887"/>
          </a:xfrm>
          <a:prstGeom prst="rect">
            <a:avLst/>
          </a:prstGeom>
          <a:noFill/>
        </p:spPr>
        <p:txBody>
          <a:bodyPr wrap="square" rtlCol="0">
            <a:spAutoFit/>
          </a:bodyPr>
          <a:lstStyle/>
          <a:p>
            <a:r>
              <a:rPr lang="nb-NO" sz="2200" dirty="0">
                <a:latin typeface="Calibri" panose="020F0502020204030204" pitchFamily="34" charset="0"/>
              </a:rPr>
              <a:t>Hva er prosjektets kontantstrøm over levetiden?</a:t>
            </a:r>
          </a:p>
        </p:txBody>
      </p:sp>
    </p:spTree>
    <p:extLst>
      <p:ext uri="{BB962C8B-B14F-4D97-AF65-F5344CB8AC3E}">
        <p14:creationId xmlns:p14="http://schemas.microsoft.com/office/powerpoint/2010/main" val="2857501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Calibri" panose="020F0502020204030204" pitchFamily="34" charset="0"/>
              </a:rPr>
              <a:t>Eksempel 2: AS Mekanikk, forts:</a:t>
            </a:r>
          </a:p>
        </p:txBody>
      </p:sp>
      <p:sp>
        <p:nvSpPr>
          <p:cNvPr id="3" name="Content Placeholder 2"/>
          <p:cNvSpPr>
            <a:spLocks noGrp="1"/>
          </p:cNvSpPr>
          <p:nvPr>
            <p:ph idx="1"/>
          </p:nvPr>
        </p:nvSpPr>
        <p:spPr/>
        <p:txBody>
          <a:bodyPr/>
          <a:lstStyle/>
          <a:p>
            <a:r>
              <a:rPr lang="nb-NO" dirty="0">
                <a:latin typeface="Calibri" panose="020F0502020204030204" pitchFamily="34" charset="0"/>
              </a:rPr>
              <a:t>La oss først se på kontantstrømmen fra </a:t>
            </a:r>
            <a:r>
              <a:rPr lang="nb-NO" dirty="0">
                <a:solidFill>
                  <a:srgbClr val="FF0000"/>
                </a:solidFill>
                <a:latin typeface="Calibri" panose="020F0502020204030204" pitchFamily="34" charset="0"/>
              </a:rPr>
              <a:t>arbeidskapitalen</a:t>
            </a:r>
            <a:r>
              <a:rPr lang="nb-NO" dirty="0">
                <a:latin typeface="Calibri" panose="020F0502020204030204" pitchFamily="34" charset="0"/>
              </a:rPr>
              <a:t>. Husk at arbeidskapital er definert som omløpsmidler – kortsiktig gjeld:</a:t>
            </a:r>
          </a:p>
          <a:p>
            <a:endParaRPr lang="nb-NO" dirty="0"/>
          </a:p>
        </p:txBody>
      </p:sp>
      <p:sp>
        <p:nvSpPr>
          <p:cNvPr id="6" name="TextBox 5"/>
          <p:cNvSpPr txBox="1"/>
          <p:nvPr/>
        </p:nvSpPr>
        <p:spPr>
          <a:xfrm>
            <a:off x="1502034" y="4025928"/>
            <a:ext cx="7680960" cy="430887"/>
          </a:xfrm>
          <a:prstGeom prst="rect">
            <a:avLst/>
          </a:prstGeom>
          <a:noFill/>
        </p:spPr>
        <p:txBody>
          <a:bodyPr wrap="square" rtlCol="0">
            <a:spAutoFit/>
          </a:bodyPr>
          <a:lstStyle/>
          <a:p>
            <a:r>
              <a:rPr lang="nb-NO" sz="2200" dirty="0">
                <a:latin typeface="Calibri" panose="020F0502020204030204" pitchFamily="34" charset="0"/>
              </a:rPr>
              <a:t>Hva er kontantstrømeffekten av dette?</a:t>
            </a:r>
          </a:p>
        </p:txBody>
      </p:sp>
      <p:pic>
        <p:nvPicPr>
          <p:cNvPr id="5" name="Picture 4"/>
          <p:cNvPicPr>
            <a:picLocks noChangeAspect="1"/>
          </p:cNvPicPr>
          <p:nvPr/>
        </p:nvPicPr>
        <p:blipFill>
          <a:blip r:embed="rId3"/>
          <a:stretch>
            <a:fillRect/>
          </a:stretch>
        </p:blipFill>
        <p:spPr>
          <a:xfrm>
            <a:off x="1502034" y="2693782"/>
            <a:ext cx="5600000" cy="1200000"/>
          </a:xfrm>
          <a:prstGeom prst="rect">
            <a:avLst/>
          </a:prstGeom>
        </p:spPr>
      </p:pic>
    </p:spTree>
    <p:extLst>
      <p:ext uri="{BB962C8B-B14F-4D97-AF65-F5344CB8AC3E}">
        <p14:creationId xmlns:p14="http://schemas.microsoft.com/office/powerpoint/2010/main" val="3337725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Calibri" panose="020F0502020204030204" pitchFamily="34" charset="0"/>
              </a:rPr>
              <a:t>Eksempel 2: AS Mekanikk, forts:</a:t>
            </a:r>
          </a:p>
        </p:txBody>
      </p:sp>
      <p:sp>
        <p:nvSpPr>
          <p:cNvPr id="3" name="Content Placeholder 2"/>
          <p:cNvSpPr>
            <a:spLocks noGrp="1"/>
          </p:cNvSpPr>
          <p:nvPr>
            <p:ph idx="1"/>
          </p:nvPr>
        </p:nvSpPr>
        <p:spPr/>
        <p:txBody>
          <a:bodyPr/>
          <a:lstStyle/>
          <a:p>
            <a:r>
              <a:rPr lang="nb-NO" dirty="0">
                <a:latin typeface="Calibri" panose="020F0502020204030204" pitchFamily="34" charset="0"/>
              </a:rPr>
              <a:t>La oss nå se på kontantstrømmen fra </a:t>
            </a:r>
            <a:r>
              <a:rPr lang="nb-NO" dirty="0">
                <a:solidFill>
                  <a:srgbClr val="FF0000"/>
                </a:solidFill>
                <a:latin typeface="Calibri" panose="020F0502020204030204" pitchFamily="34" charset="0"/>
              </a:rPr>
              <a:t>driften</a:t>
            </a:r>
            <a:r>
              <a:rPr lang="nb-NO" dirty="0">
                <a:latin typeface="Calibri" panose="020F0502020204030204" pitchFamily="34" charset="0"/>
              </a:rPr>
              <a:t>. Vi starter med </a:t>
            </a:r>
            <a:r>
              <a:rPr lang="nb-NO" dirty="0">
                <a:solidFill>
                  <a:srgbClr val="FF0000"/>
                </a:solidFill>
                <a:latin typeface="Calibri" panose="020F0502020204030204" pitchFamily="34" charset="0"/>
              </a:rPr>
              <a:t>driftsresultatet</a:t>
            </a:r>
            <a:r>
              <a:rPr lang="nb-NO" dirty="0">
                <a:latin typeface="Calibri" panose="020F0502020204030204" pitchFamily="34" charset="0"/>
              </a:rPr>
              <a:t> og legger til avskrivningene siden disse ikke er en betalbar kostnad.  Husk at rentekostnader </a:t>
            </a:r>
            <a:r>
              <a:rPr lang="nb-NO" dirty="0">
                <a:solidFill>
                  <a:srgbClr val="FF0000"/>
                </a:solidFill>
                <a:latin typeface="Calibri" panose="020F0502020204030204" pitchFamily="34" charset="0"/>
              </a:rPr>
              <a:t>ikke</a:t>
            </a:r>
            <a:r>
              <a:rPr lang="nb-NO" dirty="0">
                <a:latin typeface="Calibri" panose="020F0502020204030204" pitchFamily="34" charset="0"/>
              </a:rPr>
              <a:t> skal med i prosjektets kontantstrøm:</a:t>
            </a:r>
          </a:p>
          <a:p>
            <a:endParaRPr lang="nb-NO" dirty="0"/>
          </a:p>
        </p:txBody>
      </p:sp>
      <p:pic>
        <p:nvPicPr>
          <p:cNvPr id="4" name="Picture 3"/>
          <p:cNvPicPr>
            <a:picLocks noChangeAspect="1"/>
          </p:cNvPicPr>
          <p:nvPr/>
        </p:nvPicPr>
        <p:blipFill>
          <a:blip r:embed="rId3"/>
          <a:stretch>
            <a:fillRect/>
          </a:stretch>
        </p:blipFill>
        <p:spPr>
          <a:xfrm>
            <a:off x="1380930" y="3485015"/>
            <a:ext cx="5580952" cy="1438095"/>
          </a:xfrm>
          <a:prstGeom prst="rect">
            <a:avLst/>
          </a:prstGeom>
        </p:spPr>
      </p:pic>
    </p:spTree>
    <p:extLst>
      <p:ext uri="{BB962C8B-B14F-4D97-AF65-F5344CB8AC3E}">
        <p14:creationId xmlns:p14="http://schemas.microsoft.com/office/powerpoint/2010/main" val="14359539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Calibri" panose="020F0502020204030204" pitchFamily="34" charset="0"/>
              </a:rPr>
              <a:t>Eksempel 2: AS Mekanikk, forts:</a:t>
            </a:r>
          </a:p>
        </p:txBody>
      </p:sp>
      <p:sp>
        <p:nvSpPr>
          <p:cNvPr id="3" name="Content Placeholder 2"/>
          <p:cNvSpPr>
            <a:spLocks noGrp="1"/>
          </p:cNvSpPr>
          <p:nvPr>
            <p:ph idx="1"/>
          </p:nvPr>
        </p:nvSpPr>
        <p:spPr/>
        <p:txBody>
          <a:bodyPr/>
          <a:lstStyle/>
          <a:p>
            <a:r>
              <a:rPr lang="nb-NO" dirty="0">
                <a:latin typeface="Calibri" panose="020F0502020204030204" pitchFamily="34" charset="0"/>
              </a:rPr>
              <a:t>La oss så se på kontantstrømmen knyttet til anleggsmidlene:</a:t>
            </a:r>
          </a:p>
          <a:p>
            <a:endParaRPr lang="nb-NO" dirty="0"/>
          </a:p>
        </p:txBody>
      </p:sp>
      <p:pic>
        <p:nvPicPr>
          <p:cNvPr id="5" name="Picture 4"/>
          <p:cNvPicPr>
            <a:picLocks noChangeAspect="1"/>
          </p:cNvPicPr>
          <p:nvPr/>
        </p:nvPicPr>
        <p:blipFill>
          <a:blip r:embed="rId3"/>
          <a:stretch>
            <a:fillRect/>
          </a:stretch>
        </p:blipFill>
        <p:spPr>
          <a:xfrm>
            <a:off x="1351542" y="2349213"/>
            <a:ext cx="5657143" cy="1219048"/>
          </a:xfrm>
          <a:prstGeom prst="rect">
            <a:avLst/>
          </a:prstGeom>
        </p:spPr>
      </p:pic>
      <p:pic>
        <p:nvPicPr>
          <p:cNvPr id="6" name="Picture 5"/>
          <p:cNvPicPr>
            <a:picLocks noChangeAspect="1"/>
          </p:cNvPicPr>
          <p:nvPr/>
        </p:nvPicPr>
        <p:blipFill>
          <a:blip r:embed="rId4"/>
          <a:stretch>
            <a:fillRect/>
          </a:stretch>
        </p:blipFill>
        <p:spPr>
          <a:xfrm>
            <a:off x="1351542" y="3785748"/>
            <a:ext cx="5685714" cy="1295238"/>
          </a:xfrm>
          <a:prstGeom prst="rect">
            <a:avLst/>
          </a:prstGeom>
        </p:spPr>
      </p:pic>
    </p:spTree>
    <p:extLst>
      <p:ext uri="{BB962C8B-B14F-4D97-AF65-F5344CB8AC3E}">
        <p14:creationId xmlns:p14="http://schemas.microsoft.com/office/powerpoint/2010/main" val="1579055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Rectangle 2"/>
          <p:cNvSpPr>
            <a:spLocks noGrp="1" noChangeArrowheads="1"/>
          </p:cNvSpPr>
          <p:nvPr>
            <p:ph type="title"/>
          </p:nvPr>
        </p:nvSpPr>
        <p:spPr/>
        <p:txBody>
          <a:bodyPr/>
          <a:lstStyle/>
          <a:p>
            <a:pPr eaLnBrk="1" hangingPunct="1"/>
            <a:r>
              <a:rPr lang="nb-NO" sz="3600" dirty="0">
                <a:latin typeface="Calibri" panose="020F0502020204030204" pitchFamily="34" charset="0"/>
              </a:rPr>
              <a:t>Grunnbegreper: Investeringstyper</a:t>
            </a:r>
          </a:p>
        </p:txBody>
      </p:sp>
      <p:grpSp>
        <p:nvGrpSpPr>
          <p:cNvPr id="2" name="Organization Chart 97"/>
          <p:cNvGrpSpPr>
            <a:grpSpLocks/>
          </p:cNvGrpSpPr>
          <p:nvPr/>
        </p:nvGrpSpPr>
        <p:grpSpPr bwMode="auto">
          <a:xfrm>
            <a:off x="1155700" y="1298575"/>
            <a:ext cx="7769225" cy="4192588"/>
            <a:chOff x="672" y="1346"/>
            <a:chExt cx="4863" cy="1846"/>
          </a:xfrm>
        </p:grpSpPr>
        <p:sp>
          <p:nvSpPr>
            <p:cNvPr id="3" name="AutoShape 96"/>
            <p:cNvSpPr>
              <a:spLocks noChangeArrowheads="1" noTextEdit="1"/>
            </p:cNvSpPr>
            <p:nvPr/>
          </p:nvSpPr>
          <p:spPr bwMode="auto">
            <a:xfrm>
              <a:off x="672" y="1346"/>
              <a:ext cx="4863" cy="1846"/>
            </a:xfrm>
            <a:prstGeom prst="rect">
              <a:avLst/>
            </a:prstGeom>
            <a:solidFill>
              <a:srgbClr val="FFFFFF">
                <a:alpha val="0"/>
              </a:srgbClr>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nb-NO"/>
            </a:p>
          </p:txBody>
        </p:sp>
        <p:cxnSp>
          <p:nvCxnSpPr>
            <p:cNvPr id="1028" name="_s1028"/>
            <p:cNvCxnSpPr>
              <a:cxnSpLocks noChangeShapeType="1"/>
              <a:stCxn id="7" idx="0"/>
              <a:endCxn id="4" idx="2"/>
            </p:cNvCxnSpPr>
            <p:nvPr/>
          </p:nvCxnSpPr>
          <p:spPr bwMode="auto">
            <a:xfrm rot="5400000" flipH="1">
              <a:off x="3888" y="1157"/>
              <a:ext cx="101" cy="1669"/>
            </a:xfrm>
            <a:prstGeom prst="bentConnector3">
              <a:avLst>
                <a:gd name="adj1" fmla="val 49657"/>
              </a:avLst>
            </a:prstGeom>
            <a:noFill/>
            <a:ln w="12700">
              <a:solidFill>
                <a:srgbClr val="000000"/>
              </a:solidFill>
              <a:miter lim="800000"/>
              <a:headEnd/>
              <a:tailEnd/>
            </a:ln>
            <a:extLst>
              <a:ext uri="{909E8E84-426E-40DD-AFC4-6F175D3DCCD1}">
                <a14:hiddenFill xmlns:a14="http://schemas.microsoft.com/office/drawing/2010/main">
                  <a:noFill/>
                </a14:hiddenFill>
              </a:ext>
            </a:extLst>
          </p:spPr>
        </p:cxnSp>
        <p:cxnSp>
          <p:nvCxnSpPr>
            <p:cNvPr id="1029" name="_s1029"/>
            <p:cNvCxnSpPr>
              <a:cxnSpLocks noChangeShapeType="1"/>
              <a:stCxn id="6" idx="0"/>
              <a:endCxn id="4" idx="2"/>
            </p:cNvCxnSpPr>
            <p:nvPr/>
          </p:nvCxnSpPr>
          <p:spPr bwMode="auto">
            <a:xfrm rot="16200000">
              <a:off x="3054" y="1991"/>
              <a:ext cx="101" cy="1"/>
            </a:xfrm>
            <a:prstGeom prst="straightConnector1">
              <a:avLst/>
            </a:prstGeom>
            <a:noFill/>
            <a:ln w="12700">
              <a:solidFill>
                <a:srgbClr val="000000"/>
              </a:solidFill>
              <a:round/>
              <a:headEnd/>
              <a:tailEnd/>
            </a:ln>
            <a:extLst>
              <a:ext uri="{909E8E84-426E-40DD-AFC4-6F175D3DCCD1}">
                <a14:hiddenFill xmlns:a14="http://schemas.microsoft.com/office/drawing/2010/main">
                  <a:noFill/>
                </a14:hiddenFill>
              </a:ext>
            </a:extLst>
          </p:spPr>
        </p:cxnSp>
        <p:cxnSp>
          <p:nvCxnSpPr>
            <p:cNvPr id="1030" name="_s1030"/>
            <p:cNvCxnSpPr>
              <a:cxnSpLocks noChangeShapeType="1"/>
              <a:stCxn id="5" idx="0"/>
              <a:endCxn id="4" idx="2"/>
            </p:cNvCxnSpPr>
            <p:nvPr/>
          </p:nvCxnSpPr>
          <p:spPr bwMode="auto">
            <a:xfrm rot="16200000">
              <a:off x="2219" y="1157"/>
              <a:ext cx="101" cy="1669"/>
            </a:xfrm>
            <a:prstGeom prst="bentConnector3">
              <a:avLst>
                <a:gd name="adj1" fmla="val 49657"/>
              </a:avLst>
            </a:prstGeom>
            <a:noFill/>
            <a:ln w="12700">
              <a:solidFill>
                <a:srgbClr val="000000"/>
              </a:solidFill>
              <a:miter lim="800000"/>
              <a:headEnd/>
              <a:tailEnd/>
            </a:ln>
            <a:extLst>
              <a:ext uri="{909E8E84-426E-40DD-AFC4-6F175D3DCCD1}">
                <a14:hiddenFill xmlns:a14="http://schemas.microsoft.com/office/drawing/2010/main">
                  <a:noFill/>
                </a14:hiddenFill>
              </a:ext>
            </a:extLst>
          </p:spPr>
        </p:cxnSp>
        <p:sp>
          <p:nvSpPr>
            <p:cNvPr id="4" name="_s1031"/>
            <p:cNvSpPr>
              <a:spLocks noChangeArrowheads="1"/>
            </p:cNvSpPr>
            <p:nvPr/>
          </p:nvSpPr>
          <p:spPr bwMode="auto">
            <a:xfrm>
              <a:off x="2647" y="1653"/>
              <a:ext cx="912" cy="288"/>
            </a:xfrm>
            <a:prstGeom prst="rect">
              <a:avLst/>
            </a:prstGeom>
            <a:solidFill>
              <a:srgbClr val="00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b-NO" sz="1400" b="1" i="0" u="none" strike="noStrike" cap="none" normalizeH="0" baseline="0">
                  <a:ln>
                    <a:noFill/>
                  </a:ln>
                  <a:solidFill>
                    <a:srgbClr val="000000"/>
                  </a:solidFill>
                  <a:effectLst/>
                  <a:latin typeface="Arial" charset="0"/>
                </a:rPr>
                <a:t>Investeringer</a:t>
              </a:r>
              <a:endParaRPr kumimoji="0" lang="nb-NO" sz="1400" b="0" i="0" u="none" strike="noStrike" cap="none" normalizeH="0" baseline="0">
                <a:ln>
                  <a:noFill/>
                </a:ln>
                <a:solidFill>
                  <a:schemeClr val="tx1"/>
                </a:solidFill>
                <a:effectLst/>
                <a:latin typeface="Arial" charset="0"/>
              </a:endParaRPr>
            </a:p>
          </p:txBody>
        </p:sp>
        <p:sp>
          <p:nvSpPr>
            <p:cNvPr id="5" name="_s1032"/>
            <p:cNvSpPr>
              <a:spLocks noChangeArrowheads="1"/>
            </p:cNvSpPr>
            <p:nvPr/>
          </p:nvSpPr>
          <p:spPr bwMode="auto">
            <a:xfrm>
              <a:off x="672" y="2042"/>
              <a:ext cx="1525" cy="380"/>
            </a:xfrm>
            <a:prstGeom prst="rect">
              <a:avLst/>
            </a:prstGeom>
            <a:solidFill>
              <a:srgbClr val="00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non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400" b="1" i="0" u="none" strike="noStrike" cap="none" normalizeH="0" baseline="0">
                  <a:ln>
                    <a:noFill/>
                  </a:ln>
                  <a:solidFill>
                    <a:srgbClr val="000000"/>
                  </a:solidFill>
                  <a:effectLst/>
                  <a:latin typeface="Arial" charset="0"/>
                </a:rPr>
                <a:t>Realinvesteringer</a:t>
              </a:r>
            </a:p>
            <a:p>
              <a:pPr marL="0" marR="0" lvl="0" indent="0" algn="l" defTabSz="914400" rtl="0" eaLnBrk="1" fontAlgn="base" latinLnBrk="0" hangingPunct="1">
                <a:lnSpc>
                  <a:spcPct val="100000"/>
                </a:lnSpc>
                <a:spcBef>
                  <a:spcPct val="0"/>
                </a:spcBef>
                <a:spcAft>
                  <a:spcPct val="0"/>
                </a:spcAft>
                <a:buClrTx/>
                <a:buSzTx/>
                <a:buFontTx/>
                <a:buNone/>
                <a:tabLst/>
              </a:pPr>
              <a:r>
                <a:rPr kumimoji="0" lang="nb-NO" sz="1400" b="0" i="0" u="none" strike="noStrike" cap="none" normalizeH="0" baseline="0">
                  <a:ln>
                    <a:noFill/>
                  </a:ln>
                  <a:solidFill>
                    <a:srgbClr val="000000"/>
                  </a:solidFill>
                  <a:effectLst/>
                  <a:latin typeface="Arial" charset="0"/>
                </a:rPr>
                <a:t>Bygg og maskiner</a:t>
              </a:r>
            </a:p>
            <a:p>
              <a:pPr marL="0" marR="0" lvl="0" indent="0" algn="l" defTabSz="914400" rtl="0" eaLnBrk="1" fontAlgn="base" latinLnBrk="0" hangingPunct="1">
                <a:lnSpc>
                  <a:spcPct val="100000"/>
                </a:lnSpc>
                <a:spcBef>
                  <a:spcPct val="0"/>
                </a:spcBef>
                <a:spcAft>
                  <a:spcPct val="0"/>
                </a:spcAft>
                <a:buClrTx/>
                <a:buSzTx/>
                <a:buFontTx/>
                <a:buNone/>
                <a:tabLst/>
              </a:pPr>
              <a:r>
                <a:rPr kumimoji="0" lang="nb-NO" sz="1400" b="0" i="0" u="none" strike="noStrike" cap="none" normalizeH="0" baseline="0">
                  <a:ln>
                    <a:noFill/>
                  </a:ln>
                  <a:solidFill>
                    <a:srgbClr val="000000"/>
                  </a:solidFill>
                  <a:effectLst/>
                  <a:latin typeface="Arial" charset="0"/>
                </a:rPr>
                <a:t>Transportmidler (biler)</a:t>
              </a:r>
            </a:p>
            <a:p>
              <a:pPr marL="0" marR="0" lvl="0" indent="0" algn="l" defTabSz="914400" rtl="0" eaLnBrk="1" fontAlgn="base" latinLnBrk="0" hangingPunct="1">
                <a:lnSpc>
                  <a:spcPct val="100000"/>
                </a:lnSpc>
                <a:spcBef>
                  <a:spcPct val="0"/>
                </a:spcBef>
                <a:spcAft>
                  <a:spcPct val="0"/>
                </a:spcAft>
                <a:buClrTx/>
                <a:buSzTx/>
                <a:buFontTx/>
                <a:buNone/>
                <a:tabLst/>
              </a:pPr>
              <a:r>
                <a:rPr kumimoji="0" lang="nb-NO" sz="1400" b="0" i="0" u="none" strike="noStrike" cap="none" normalizeH="0" baseline="0">
                  <a:ln>
                    <a:noFill/>
                  </a:ln>
                  <a:solidFill>
                    <a:srgbClr val="000000"/>
                  </a:solidFill>
                  <a:effectLst/>
                  <a:latin typeface="Arial" charset="0"/>
                </a:rPr>
                <a:t>Varelager</a:t>
              </a:r>
              <a:endParaRPr kumimoji="0" lang="nb-NO" sz="1400" b="0" i="0" u="none" strike="noStrike" cap="none" normalizeH="0" baseline="0">
                <a:ln>
                  <a:noFill/>
                </a:ln>
                <a:solidFill>
                  <a:schemeClr val="tx1"/>
                </a:solidFill>
                <a:effectLst/>
                <a:latin typeface="Arial" charset="0"/>
              </a:endParaRPr>
            </a:p>
          </p:txBody>
        </p:sp>
        <p:sp>
          <p:nvSpPr>
            <p:cNvPr id="6" name="_s1033"/>
            <p:cNvSpPr>
              <a:spLocks noChangeArrowheads="1"/>
            </p:cNvSpPr>
            <p:nvPr/>
          </p:nvSpPr>
          <p:spPr bwMode="auto">
            <a:xfrm>
              <a:off x="2341" y="2042"/>
              <a:ext cx="1525" cy="380"/>
            </a:xfrm>
            <a:prstGeom prst="rect">
              <a:avLst/>
            </a:prstGeom>
            <a:solidFill>
              <a:srgbClr val="00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non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400" b="1" i="0" u="none" strike="noStrike" cap="none" normalizeH="0" baseline="0">
                  <a:ln>
                    <a:noFill/>
                  </a:ln>
                  <a:solidFill>
                    <a:srgbClr val="000000"/>
                  </a:solidFill>
                  <a:effectLst/>
                  <a:latin typeface="Arial" charset="0"/>
                </a:rPr>
                <a:t>Finansinvesteringer</a:t>
              </a:r>
            </a:p>
            <a:p>
              <a:pPr marL="0" marR="0" lvl="0" indent="0" algn="l" defTabSz="914400" rtl="0" eaLnBrk="1" fontAlgn="base" latinLnBrk="0" hangingPunct="1">
                <a:lnSpc>
                  <a:spcPct val="100000"/>
                </a:lnSpc>
                <a:spcBef>
                  <a:spcPct val="0"/>
                </a:spcBef>
                <a:spcAft>
                  <a:spcPct val="0"/>
                </a:spcAft>
                <a:buClrTx/>
                <a:buSzTx/>
                <a:buFontTx/>
                <a:buNone/>
                <a:tabLst/>
              </a:pPr>
              <a:r>
                <a:rPr kumimoji="0" lang="nb-NO" sz="1400" b="0" i="0" u="none" strike="noStrike" cap="none" normalizeH="0" baseline="0">
                  <a:ln>
                    <a:noFill/>
                  </a:ln>
                  <a:solidFill>
                    <a:srgbClr val="000000"/>
                  </a:solidFill>
                  <a:effectLst/>
                  <a:latin typeface="Arial" charset="0"/>
                </a:rPr>
                <a:t>Kjøp av aksjer og obligasjoner</a:t>
              </a:r>
            </a:p>
            <a:p>
              <a:pPr marL="0" marR="0" lvl="0" indent="0" algn="l" defTabSz="914400" rtl="0" eaLnBrk="1" fontAlgn="base" latinLnBrk="0" hangingPunct="1">
                <a:lnSpc>
                  <a:spcPct val="100000"/>
                </a:lnSpc>
                <a:spcBef>
                  <a:spcPct val="0"/>
                </a:spcBef>
                <a:spcAft>
                  <a:spcPct val="0"/>
                </a:spcAft>
                <a:buClrTx/>
                <a:buSzTx/>
                <a:buFontTx/>
                <a:buNone/>
                <a:tabLst/>
              </a:pPr>
              <a:r>
                <a:rPr kumimoji="0" lang="nb-NO" sz="1400" b="0" i="0" u="none" strike="noStrike" cap="none" normalizeH="0" baseline="0">
                  <a:ln>
                    <a:noFill/>
                  </a:ln>
                  <a:solidFill>
                    <a:srgbClr val="000000"/>
                  </a:solidFill>
                  <a:effectLst/>
                  <a:latin typeface="Arial" charset="0"/>
                </a:rPr>
                <a:t>Bankinnskudd</a:t>
              </a:r>
            </a:p>
            <a:p>
              <a:pPr marL="0" marR="0" lvl="0" indent="0" algn="l" defTabSz="914400" rtl="0" eaLnBrk="1" fontAlgn="base" latinLnBrk="0" hangingPunct="1">
                <a:lnSpc>
                  <a:spcPct val="100000"/>
                </a:lnSpc>
                <a:spcBef>
                  <a:spcPct val="0"/>
                </a:spcBef>
                <a:spcAft>
                  <a:spcPct val="0"/>
                </a:spcAft>
                <a:buClrTx/>
                <a:buSzTx/>
                <a:buFontTx/>
                <a:buNone/>
                <a:tabLst/>
              </a:pPr>
              <a:r>
                <a:rPr kumimoji="0" lang="nb-NO" sz="1400" b="0" i="0" u="none" strike="noStrike" cap="none" normalizeH="0" baseline="0">
                  <a:ln>
                    <a:noFill/>
                  </a:ln>
                  <a:solidFill>
                    <a:srgbClr val="000000"/>
                  </a:solidFill>
                  <a:effectLst/>
                  <a:latin typeface="Arial" charset="0"/>
                </a:rPr>
                <a:t>Andre verdipapirer</a:t>
              </a:r>
              <a:endParaRPr kumimoji="0" lang="nb-NO" sz="1400" b="0" i="0" u="none" strike="noStrike" cap="none" normalizeH="0" baseline="0">
                <a:ln>
                  <a:noFill/>
                </a:ln>
                <a:solidFill>
                  <a:schemeClr val="tx1"/>
                </a:solidFill>
                <a:effectLst/>
                <a:latin typeface="Arial" charset="0"/>
              </a:endParaRPr>
            </a:p>
          </p:txBody>
        </p:sp>
        <p:sp>
          <p:nvSpPr>
            <p:cNvPr id="7" name="_s1034"/>
            <p:cNvSpPr>
              <a:spLocks noChangeArrowheads="1"/>
            </p:cNvSpPr>
            <p:nvPr/>
          </p:nvSpPr>
          <p:spPr bwMode="auto">
            <a:xfrm>
              <a:off x="4010" y="2042"/>
              <a:ext cx="1525" cy="380"/>
            </a:xfrm>
            <a:prstGeom prst="rect">
              <a:avLst/>
            </a:prstGeom>
            <a:solidFill>
              <a:srgbClr val="00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non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400" b="1" i="0" u="none" strike="noStrike" cap="none" normalizeH="0" baseline="0">
                  <a:ln>
                    <a:noFill/>
                  </a:ln>
                  <a:solidFill>
                    <a:srgbClr val="000000"/>
                  </a:solidFill>
                  <a:effectLst/>
                  <a:latin typeface="Arial" charset="0"/>
                </a:rPr>
                <a:t>Immaterielle investeringer</a:t>
              </a:r>
            </a:p>
            <a:p>
              <a:pPr marL="0" marR="0" lvl="0" indent="0" algn="l" defTabSz="914400" rtl="0" eaLnBrk="1" fontAlgn="base" latinLnBrk="0" hangingPunct="1">
                <a:lnSpc>
                  <a:spcPct val="100000"/>
                </a:lnSpc>
                <a:spcBef>
                  <a:spcPct val="0"/>
                </a:spcBef>
                <a:spcAft>
                  <a:spcPct val="0"/>
                </a:spcAft>
                <a:buClrTx/>
                <a:buSzTx/>
                <a:buFontTx/>
                <a:buNone/>
                <a:tabLst/>
              </a:pPr>
              <a:r>
                <a:rPr kumimoji="0" lang="nb-NO" sz="1400" b="0" i="0" u="none" strike="noStrike" cap="none" normalizeH="0" baseline="0">
                  <a:ln>
                    <a:noFill/>
                  </a:ln>
                  <a:solidFill>
                    <a:srgbClr val="000000"/>
                  </a:solidFill>
                  <a:effectLst/>
                  <a:latin typeface="Arial" charset="0"/>
                </a:rPr>
                <a:t>Forskning og utvikling</a:t>
              </a:r>
            </a:p>
            <a:p>
              <a:pPr marL="0" marR="0" lvl="0" indent="0" algn="l" defTabSz="914400" rtl="0" eaLnBrk="1" fontAlgn="base" latinLnBrk="0" hangingPunct="1">
                <a:lnSpc>
                  <a:spcPct val="100000"/>
                </a:lnSpc>
                <a:spcBef>
                  <a:spcPct val="0"/>
                </a:spcBef>
                <a:spcAft>
                  <a:spcPct val="0"/>
                </a:spcAft>
                <a:buClrTx/>
                <a:buSzTx/>
                <a:buFontTx/>
                <a:buNone/>
                <a:tabLst/>
              </a:pPr>
              <a:r>
                <a:rPr kumimoji="0" lang="nb-NO" sz="1400" b="0" i="0" u="none" strike="noStrike" cap="none" normalizeH="0" baseline="0">
                  <a:ln>
                    <a:noFill/>
                  </a:ln>
                  <a:solidFill>
                    <a:srgbClr val="000000"/>
                  </a:solidFill>
                  <a:effectLst/>
                  <a:latin typeface="Arial" charset="0"/>
                </a:rPr>
                <a:t>Utdanning</a:t>
              </a:r>
            </a:p>
            <a:p>
              <a:pPr marL="0" marR="0" lvl="0" indent="0" algn="l" defTabSz="914400" rtl="0" eaLnBrk="1" fontAlgn="base" latinLnBrk="0" hangingPunct="1">
                <a:lnSpc>
                  <a:spcPct val="100000"/>
                </a:lnSpc>
                <a:spcBef>
                  <a:spcPct val="0"/>
                </a:spcBef>
                <a:spcAft>
                  <a:spcPct val="0"/>
                </a:spcAft>
                <a:buClrTx/>
                <a:buSzTx/>
                <a:buFontTx/>
                <a:buNone/>
                <a:tabLst/>
              </a:pPr>
              <a:r>
                <a:rPr kumimoji="0" lang="nb-NO" sz="1400" b="0" i="0" u="none" strike="noStrike" cap="none" normalizeH="0" baseline="0">
                  <a:ln>
                    <a:noFill/>
                  </a:ln>
                  <a:solidFill>
                    <a:srgbClr val="000000"/>
                  </a:solidFill>
                  <a:effectLst/>
                  <a:latin typeface="Arial" charset="0"/>
                </a:rPr>
                <a:t>Sosiale investeringer</a:t>
              </a:r>
              <a:endParaRPr kumimoji="0" lang="nb-NO" sz="1400" b="0" i="0" u="none" strike="noStrike" cap="none" normalizeH="0" baseline="0">
                <a:ln>
                  <a:noFill/>
                </a:ln>
                <a:solidFill>
                  <a:schemeClr val="tx1"/>
                </a:solidFill>
                <a:effectLst/>
                <a:latin typeface="Arial"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Calibri" panose="020F0502020204030204" pitchFamily="34" charset="0"/>
              </a:rPr>
              <a:t>Eksempel 2: AS Mekanikk, forts:</a:t>
            </a:r>
          </a:p>
        </p:txBody>
      </p:sp>
      <p:sp>
        <p:nvSpPr>
          <p:cNvPr id="3" name="Content Placeholder 2"/>
          <p:cNvSpPr>
            <a:spLocks noGrp="1"/>
          </p:cNvSpPr>
          <p:nvPr>
            <p:ph idx="1"/>
          </p:nvPr>
        </p:nvSpPr>
        <p:spPr/>
        <p:txBody>
          <a:bodyPr/>
          <a:lstStyle/>
          <a:p>
            <a:r>
              <a:rPr lang="nb-NO" dirty="0">
                <a:latin typeface="Calibri" panose="020F0502020204030204" pitchFamily="34" charset="0"/>
              </a:rPr>
              <a:t>La oss så se på </a:t>
            </a:r>
            <a:r>
              <a:rPr lang="nb-NO" dirty="0">
                <a:solidFill>
                  <a:srgbClr val="FF0000"/>
                </a:solidFill>
                <a:latin typeface="Calibri" panose="020F0502020204030204" pitchFamily="34" charset="0"/>
              </a:rPr>
              <a:t>prosjektets</a:t>
            </a:r>
            <a:r>
              <a:rPr lang="nb-NO" dirty="0">
                <a:latin typeface="Calibri" panose="020F0502020204030204" pitchFamily="34" charset="0"/>
              </a:rPr>
              <a:t> totale årlige kontantstrøm:</a:t>
            </a:r>
          </a:p>
          <a:p>
            <a:endParaRPr lang="nb-NO" dirty="0">
              <a:latin typeface="Calibri" panose="020F0502020204030204" pitchFamily="34" charset="0"/>
            </a:endParaRPr>
          </a:p>
          <a:p>
            <a:endParaRPr lang="nb-NO" dirty="0">
              <a:latin typeface="Calibri" panose="020F0502020204030204" pitchFamily="34" charset="0"/>
            </a:endParaRPr>
          </a:p>
          <a:p>
            <a:endParaRPr lang="nb-NO" dirty="0">
              <a:latin typeface="Calibri" panose="020F0502020204030204" pitchFamily="34" charset="0"/>
            </a:endParaRPr>
          </a:p>
          <a:p>
            <a:r>
              <a:rPr lang="nb-NO" dirty="0">
                <a:latin typeface="Calibri" panose="020F0502020204030204" pitchFamily="34" charset="0"/>
              </a:rPr>
              <a:t>Hva er kontantstrømmen til </a:t>
            </a:r>
            <a:r>
              <a:rPr lang="nb-NO" dirty="0">
                <a:solidFill>
                  <a:srgbClr val="FF0000"/>
                </a:solidFill>
                <a:latin typeface="Calibri" panose="020F0502020204030204" pitchFamily="34" charset="0"/>
              </a:rPr>
              <a:t>eierne</a:t>
            </a:r>
            <a:r>
              <a:rPr lang="nb-NO" dirty="0">
                <a:latin typeface="Calibri" panose="020F0502020204030204" pitchFamily="34" charset="0"/>
              </a:rPr>
              <a:t>, det vil si kontantstrømmen til egenkapitalen eller til aksjonærene? Aksjonærene mottar det som er igjen etter at banken har fått sitt. Opptak og avdrag på gjeld kan vi lese av balansen og rentekostnadene fremgår av resultatbudsjettet </a:t>
            </a:r>
          </a:p>
          <a:p>
            <a:endParaRPr lang="nb-NO" dirty="0">
              <a:latin typeface="Calibri" panose="020F0502020204030204" pitchFamily="34" charset="0"/>
            </a:endParaRPr>
          </a:p>
          <a:p>
            <a:endParaRPr lang="nb-NO" dirty="0">
              <a:latin typeface="Calibri" panose="020F0502020204030204" pitchFamily="34" charset="0"/>
            </a:endParaRPr>
          </a:p>
          <a:p>
            <a:pPr marL="0" indent="0">
              <a:buNone/>
            </a:pPr>
            <a:endParaRPr lang="nb-NO" dirty="0">
              <a:latin typeface="Calibri" panose="020F0502020204030204" pitchFamily="34" charset="0"/>
            </a:endParaRPr>
          </a:p>
          <a:p>
            <a:endParaRPr lang="nb-NO" dirty="0"/>
          </a:p>
        </p:txBody>
      </p:sp>
      <p:pic>
        <p:nvPicPr>
          <p:cNvPr id="4" name="Picture 3"/>
          <p:cNvPicPr>
            <a:picLocks noChangeAspect="1"/>
          </p:cNvPicPr>
          <p:nvPr/>
        </p:nvPicPr>
        <p:blipFill>
          <a:blip r:embed="rId3"/>
          <a:stretch>
            <a:fillRect/>
          </a:stretch>
        </p:blipFill>
        <p:spPr>
          <a:xfrm>
            <a:off x="1333866" y="2152810"/>
            <a:ext cx="5866667" cy="1276190"/>
          </a:xfrm>
          <a:prstGeom prst="rect">
            <a:avLst/>
          </a:prstGeom>
        </p:spPr>
      </p:pic>
    </p:spTree>
    <p:extLst>
      <p:ext uri="{BB962C8B-B14F-4D97-AF65-F5344CB8AC3E}">
        <p14:creationId xmlns:p14="http://schemas.microsoft.com/office/powerpoint/2010/main" val="2335173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Calibri" panose="020F0502020204030204" pitchFamily="34" charset="0"/>
              </a:rPr>
              <a:t>Eksempel 2: AS Mekanikk, forts:</a:t>
            </a:r>
          </a:p>
        </p:txBody>
      </p:sp>
      <p:pic>
        <p:nvPicPr>
          <p:cNvPr id="9" name="Picture 8"/>
          <p:cNvPicPr>
            <a:picLocks noChangeAspect="1"/>
          </p:cNvPicPr>
          <p:nvPr/>
        </p:nvPicPr>
        <p:blipFill>
          <a:blip r:embed="rId3"/>
          <a:stretch>
            <a:fillRect/>
          </a:stretch>
        </p:blipFill>
        <p:spPr>
          <a:xfrm>
            <a:off x="1066800" y="1120771"/>
            <a:ext cx="5534297" cy="2867755"/>
          </a:xfrm>
          <a:prstGeom prst="rect">
            <a:avLst/>
          </a:prstGeom>
        </p:spPr>
      </p:pic>
      <p:pic>
        <p:nvPicPr>
          <p:cNvPr id="10" name="Picture 9"/>
          <p:cNvPicPr>
            <a:picLocks noChangeAspect="1"/>
          </p:cNvPicPr>
          <p:nvPr/>
        </p:nvPicPr>
        <p:blipFill>
          <a:blip r:embed="rId4"/>
          <a:stretch>
            <a:fillRect/>
          </a:stretch>
        </p:blipFill>
        <p:spPr>
          <a:xfrm>
            <a:off x="1066800" y="3988526"/>
            <a:ext cx="5666667" cy="2857143"/>
          </a:xfrm>
          <a:prstGeom prst="rect">
            <a:avLst/>
          </a:prstGeom>
        </p:spPr>
      </p:pic>
    </p:spTree>
    <p:extLst>
      <p:ext uri="{BB962C8B-B14F-4D97-AF65-F5344CB8AC3E}">
        <p14:creationId xmlns:p14="http://schemas.microsoft.com/office/powerpoint/2010/main" val="4933242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Calibri" panose="020F0502020204030204" pitchFamily="34" charset="0"/>
              </a:rPr>
              <a:t>Eksempel 2: AS Mekanikk, forts:</a:t>
            </a:r>
          </a:p>
        </p:txBody>
      </p:sp>
      <p:sp>
        <p:nvSpPr>
          <p:cNvPr id="3" name="Content Placeholder 2"/>
          <p:cNvSpPr>
            <a:spLocks noGrp="1"/>
          </p:cNvSpPr>
          <p:nvPr>
            <p:ph idx="1"/>
          </p:nvPr>
        </p:nvSpPr>
        <p:spPr/>
        <p:txBody>
          <a:bodyPr/>
          <a:lstStyle/>
          <a:p>
            <a:r>
              <a:rPr lang="nb-NO" sz="2600" dirty="0">
                <a:latin typeface="Calibri" panose="020F0502020204030204" pitchFamily="34" charset="0"/>
              </a:rPr>
              <a:t>Kontantstrøm til egenkapitalen:</a:t>
            </a:r>
          </a:p>
          <a:p>
            <a:endParaRPr lang="nb-NO" dirty="0">
              <a:latin typeface="Calibri" panose="020F0502020204030204" pitchFamily="34" charset="0"/>
            </a:endParaRPr>
          </a:p>
          <a:p>
            <a:endParaRPr lang="nb-NO" dirty="0">
              <a:latin typeface="Calibri" panose="020F0502020204030204" pitchFamily="34" charset="0"/>
            </a:endParaRPr>
          </a:p>
          <a:p>
            <a:endParaRPr lang="nb-NO" dirty="0">
              <a:latin typeface="Calibri" panose="020F0502020204030204" pitchFamily="34" charset="0"/>
            </a:endParaRPr>
          </a:p>
          <a:p>
            <a:r>
              <a:rPr lang="nb-NO" sz="2600" dirty="0">
                <a:latin typeface="Calibri" panose="020F0502020204030204" pitchFamily="34" charset="0"/>
              </a:rPr>
              <a:t>Hvis vi enkelt summerer kontantstrømmen til egenkapitalen, får vi –1 100 + 0 + 1 180 + 1 774 = 1 854. Det tilsvarer summen av de budsjetterte regnskapsmessige resultatene, mens prosjektets kontantstrøm var –3 700 + 756 + 1 700 + 3 470 = 2 226 i perioden.</a:t>
            </a:r>
          </a:p>
          <a:p>
            <a:r>
              <a:rPr lang="nb-NO" sz="2600" dirty="0">
                <a:latin typeface="Calibri" panose="020F0502020204030204" pitchFamily="34" charset="0"/>
              </a:rPr>
              <a:t>Hvorfor er disse ikke identiske?</a:t>
            </a:r>
          </a:p>
          <a:p>
            <a:endParaRPr lang="nb-NO" sz="2200" dirty="0">
              <a:latin typeface="Calibri" panose="020F0502020204030204" pitchFamily="34" charset="0"/>
            </a:endParaRPr>
          </a:p>
        </p:txBody>
      </p:sp>
      <p:pic>
        <p:nvPicPr>
          <p:cNvPr id="5" name="Picture 4"/>
          <p:cNvPicPr>
            <a:picLocks noChangeAspect="1"/>
          </p:cNvPicPr>
          <p:nvPr/>
        </p:nvPicPr>
        <p:blipFill>
          <a:blip r:embed="rId3"/>
          <a:stretch>
            <a:fillRect/>
          </a:stretch>
        </p:blipFill>
        <p:spPr>
          <a:xfrm>
            <a:off x="1472777" y="1737723"/>
            <a:ext cx="5571429" cy="1466667"/>
          </a:xfrm>
          <a:prstGeom prst="rect">
            <a:avLst/>
          </a:prstGeom>
        </p:spPr>
      </p:pic>
    </p:spTree>
    <p:extLst>
      <p:ext uri="{BB962C8B-B14F-4D97-AF65-F5344CB8AC3E}">
        <p14:creationId xmlns:p14="http://schemas.microsoft.com/office/powerpoint/2010/main" val="1121239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nb-NO" dirty="0">
                <a:latin typeface="Calibri" panose="020F0502020204030204" pitchFamily="34" charset="0"/>
              </a:rPr>
              <a:t>Nærmere om kontantstrømbegrepet</a:t>
            </a:r>
          </a:p>
        </p:txBody>
      </p:sp>
      <p:sp>
        <p:nvSpPr>
          <p:cNvPr id="253955" name="Rectangle 3"/>
          <p:cNvSpPr>
            <a:spLocks noGrp="1" noChangeArrowheads="1"/>
          </p:cNvSpPr>
          <p:nvPr>
            <p:ph type="body" idx="1"/>
          </p:nvPr>
        </p:nvSpPr>
        <p:spPr/>
        <p:txBody>
          <a:bodyPr/>
          <a:lstStyle/>
          <a:p>
            <a:pPr eaLnBrk="1" hangingPunct="1"/>
            <a:r>
              <a:rPr lang="nb-NO" sz="3200" dirty="0">
                <a:latin typeface="Calibri" panose="020F0502020204030204" pitchFamily="34" charset="0"/>
              </a:rPr>
              <a:t>Husk på følgende når kontantstrøm budsjetteres:</a:t>
            </a:r>
          </a:p>
          <a:p>
            <a:pPr lvl="1" eaLnBrk="1" hangingPunct="1"/>
            <a:r>
              <a:rPr lang="nb-NO" sz="2800" dirty="0">
                <a:latin typeface="Calibri" panose="020F0502020204030204" pitchFamily="34" charset="0"/>
              </a:rPr>
              <a:t>Kun </a:t>
            </a:r>
            <a:r>
              <a:rPr lang="nb-NO" sz="2800" b="1" dirty="0">
                <a:solidFill>
                  <a:srgbClr val="FF0000"/>
                </a:solidFill>
                <a:latin typeface="Calibri" panose="020F0502020204030204" pitchFamily="34" charset="0"/>
              </a:rPr>
              <a:t>endringer</a:t>
            </a:r>
            <a:r>
              <a:rPr lang="nb-NO" sz="2800" dirty="0">
                <a:latin typeface="Calibri" panose="020F0502020204030204" pitchFamily="34" charset="0"/>
              </a:rPr>
              <a:t> i kontantstrøm som følge av et prosjekt, er relevant</a:t>
            </a:r>
          </a:p>
          <a:p>
            <a:pPr lvl="1" eaLnBrk="1" hangingPunct="1"/>
            <a:r>
              <a:rPr lang="nb-NO" sz="2800" dirty="0">
                <a:latin typeface="Calibri" panose="020F0502020204030204" pitchFamily="34" charset="0"/>
              </a:rPr>
              <a:t>Påvirker salg av et produkt </a:t>
            </a:r>
            <a:r>
              <a:rPr lang="nb-NO" sz="2800" b="1" dirty="0">
                <a:solidFill>
                  <a:srgbClr val="FF0000"/>
                </a:solidFill>
                <a:latin typeface="Calibri" panose="020F0502020204030204" pitchFamily="34" charset="0"/>
              </a:rPr>
              <a:t>øvrig kontantstrøm</a:t>
            </a:r>
            <a:r>
              <a:rPr lang="nb-NO" sz="2800" dirty="0">
                <a:latin typeface="Calibri" panose="020F0502020204030204" pitchFamily="34" charset="0"/>
              </a:rPr>
              <a:t>?</a:t>
            </a:r>
          </a:p>
          <a:p>
            <a:pPr lvl="1" eaLnBrk="1" hangingPunct="1"/>
            <a:r>
              <a:rPr lang="nb-NO" sz="2800" dirty="0">
                <a:latin typeface="Calibri" panose="020F0502020204030204" pitchFamily="34" charset="0"/>
              </a:rPr>
              <a:t>Tenk alltid alternativt – hva er </a:t>
            </a:r>
            <a:r>
              <a:rPr lang="nb-NO" sz="2800" b="1" dirty="0">
                <a:solidFill>
                  <a:srgbClr val="FF0000"/>
                </a:solidFill>
                <a:latin typeface="Calibri" panose="020F0502020204030204" pitchFamily="34" charset="0"/>
              </a:rPr>
              <a:t>alternativkost</a:t>
            </a:r>
            <a:r>
              <a:rPr lang="nb-NO" sz="2800" dirty="0">
                <a:latin typeface="Calibri" panose="020F0502020204030204" pitchFamily="34" charset="0"/>
              </a:rPr>
              <a:t>?</a:t>
            </a:r>
          </a:p>
          <a:p>
            <a:pPr lvl="1" eaLnBrk="1" hangingPunct="1"/>
            <a:r>
              <a:rPr lang="nb-NO" sz="2800" dirty="0">
                <a:latin typeface="Calibri" panose="020F0502020204030204" pitchFamily="34" charset="0"/>
              </a:rPr>
              <a:t>Se bort fra </a:t>
            </a:r>
            <a:r>
              <a:rPr lang="nb-NO" sz="2800" b="1" dirty="0">
                <a:solidFill>
                  <a:srgbClr val="FF0000"/>
                </a:solidFill>
                <a:latin typeface="Calibri" panose="020F0502020204030204" pitchFamily="34" charset="0"/>
              </a:rPr>
              <a:t>allerede medgåtte kostnader</a:t>
            </a:r>
            <a:r>
              <a:rPr lang="nb-NO" sz="2800" dirty="0">
                <a:latin typeface="Calibri" panose="020F0502020204030204" pitchFamily="34" charset="0"/>
              </a:rPr>
              <a:t> (</a:t>
            </a:r>
            <a:r>
              <a:rPr lang="nb-NO" sz="2800" dirty="0" err="1">
                <a:latin typeface="Calibri" panose="020F0502020204030204" pitchFamily="34" charset="0"/>
              </a:rPr>
              <a:t>sunk</a:t>
            </a:r>
            <a:r>
              <a:rPr lang="nb-NO" sz="2800" dirty="0">
                <a:latin typeface="Calibri" panose="020F0502020204030204" pitchFamily="34" charset="0"/>
              </a:rPr>
              <a:t> </a:t>
            </a:r>
            <a:r>
              <a:rPr lang="nb-NO" sz="2800" dirty="0" err="1">
                <a:latin typeface="Calibri" panose="020F0502020204030204" pitchFamily="34" charset="0"/>
              </a:rPr>
              <a:t>cost</a:t>
            </a:r>
            <a:r>
              <a:rPr lang="nb-NO" sz="2800" dirty="0">
                <a:latin typeface="Calibri" panose="020F0502020204030204" pitchFamily="34" charset="0"/>
              </a:rPr>
              <a:t>)</a:t>
            </a:r>
          </a:p>
          <a:p>
            <a:pPr lvl="1" eaLnBrk="1" hangingPunct="1"/>
            <a:r>
              <a:rPr lang="nb-NO" sz="2800" dirty="0">
                <a:latin typeface="Calibri" panose="020F0502020204030204" pitchFamily="34" charset="0"/>
              </a:rPr>
              <a:t>Pass på </a:t>
            </a:r>
            <a:r>
              <a:rPr lang="nb-NO" sz="2800" b="1" dirty="0">
                <a:solidFill>
                  <a:srgbClr val="FF0000"/>
                </a:solidFill>
                <a:latin typeface="Calibri" panose="020F0502020204030204" pitchFamily="34" charset="0"/>
              </a:rPr>
              <a:t>fordelte indirekte kostnader</a:t>
            </a:r>
            <a:r>
              <a:rPr lang="nb-NO" sz="2800" dirty="0">
                <a:latin typeface="Calibri" panose="020F0502020204030204" pitchFamily="34" charset="0"/>
              </a:rPr>
              <a:t> – er ofte ikke påvirket av prosjektet, og skal dermed ses bort fra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3955">
                                            <p:txEl>
                                              <p:pRg st="0" end="0"/>
                                            </p:txEl>
                                          </p:spTgt>
                                        </p:tgtEl>
                                        <p:attrNameLst>
                                          <p:attrName>style.visibility</p:attrName>
                                        </p:attrNameLst>
                                      </p:cBhvr>
                                      <p:to>
                                        <p:strVal val="visible"/>
                                      </p:to>
                                    </p:set>
                                    <p:anim calcmode="lin" valueType="num">
                                      <p:cBhvr additive="base">
                                        <p:cTn id="7" dur="500" fill="hold"/>
                                        <p:tgtEl>
                                          <p:spTgt spid="2539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39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3955">
                                            <p:txEl>
                                              <p:pRg st="1" end="1"/>
                                            </p:txEl>
                                          </p:spTgt>
                                        </p:tgtEl>
                                        <p:attrNameLst>
                                          <p:attrName>style.visibility</p:attrName>
                                        </p:attrNameLst>
                                      </p:cBhvr>
                                      <p:to>
                                        <p:strVal val="visible"/>
                                      </p:to>
                                    </p:set>
                                    <p:anim calcmode="lin" valueType="num">
                                      <p:cBhvr additive="base">
                                        <p:cTn id="13" dur="500" fill="hold"/>
                                        <p:tgtEl>
                                          <p:spTgt spid="2539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39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3955">
                                            <p:txEl>
                                              <p:pRg st="2" end="2"/>
                                            </p:txEl>
                                          </p:spTgt>
                                        </p:tgtEl>
                                        <p:attrNameLst>
                                          <p:attrName>style.visibility</p:attrName>
                                        </p:attrNameLst>
                                      </p:cBhvr>
                                      <p:to>
                                        <p:strVal val="visible"/>
                                      </p:to>
                                    </p:set>
                                    <p:anim calcmode="lin" valueType="num">
                                      <p:cBhvr additive="base">
                                        <p:cTn id="19" dur="500" fill="hold"/>
                                        <p:tgtEl>
                                          <p:spTgt spid="2539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39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3955">
                                            <p:txEl>
                                              <p:pRg st="3" end="3"/>
                                            </p:txEl>
                                          </p:spTgt>
                                        </p:tgtEl>
                                        <p:attrNameLst>
                                          <p:attrName>style.visibility</p:attrName>
                                        </p:attrNameLst>
                                      </p:cBhvr>
                                      <p:to>
                                        <p:strVal val="visible"/>
                                      </p:to>
                                    </p:set>
                                    <p:anim calcmode="lin" valueType="num">
                                      <p:cBhvr additive="base">
                                        <p:cTn id="25" dur="500" fill="hold"/>
                                        <p:tgtEl>
                                          <p:spTgt spid="25395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39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53955">
                                            <p:txEl>
                                              <p:pRg st="4" end="4"/>
                                            </p:txEl>
                                          </p:spTgt>
                                        </p:tgtEl>
                                        <p:attrNameLst>
                                          <p:attrName>style.visibility</p:attrName>
                                        </p:attrNameLst>
                                      </p:cBhvr>
                                      <p:to>
                                        <p:strVal val="visible"/>
                                      </p:to>
                                    </p:set>
                                    <p:anim calcmode="lin" valueType="num">
                                      <p:cBhvr additive="base">
                                        <p:cTn id="31" dur="500" fill="hold"/>
                                        <p:tgtEl>
                                          <p:spTgt spid="25395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5395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53955">
                                            <p:txEl>
                                              <p:pRg st="5" end="5"/>
                                            </p:txEl>
                                          </p:spTgt>
                                        </p:tgtEl>
                                        <p:attrNameLst>
                                          <p:attrName>style.visibility</p:attrName>
                                        </p:attrNameLst>
                                      </p:cBhvr>
                                      <p:to>
                                        <p:strVal val="visible"/>
                                      </p:to>
                                    </p:set>
                                    <p:anim calcmode="lin" valueType="num">
                                      <p:cBhvr additive="base">
                                        <p:cTn id="37" dur="500" fill="hold"/>
                                        <p:tgtEl>
                                          <p:spTgt spid="25395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5395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5"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1066800" y="304800"/>
            <a:ext cx="8077200" cy="762000"/>
          </a:xfrm>
        </p:spPr>
        <p:txBody>
          <a:bodyPr/>
          <a:lstStyle/>
          <a:p>
            <a:pPr eaLnBrk="1" hangingPunct="1"/>
            <a:r>
              <a:rPr lang="nb-NO" sz="3600" dirty="0">
                <a:latin typeface="Calibri" panose="020F0502020204030204" pitchFamily="34" charset="0"/>
              </a:rPr>
              <a:t>Eksempel 3: AS Skipsverft</a:t>
            </a:r>
          </a:p>
        </p:txBody>
      </p:sp>
      <p:sp>
        <p:nvSpPr>
          <p:cNvPr id="111619" name="Rectangle 3"/>
          <p:cNvSpPr>
            <a:spLocks noGrp="1" noChangeArrowheads="1"/>
          </p:cNvSpPr>
          <p:nvPr>
            <p:ph type="body" idx="1"/>
          </p:nvPr>
        </p:nvSpPr>
        <p:spPr>
          <a:xfrm>
            <a:off x="1066800" y="1295400"/>
            <a:ext cx="8077200" cy="5257800"/>
          </a:xfrm>
        </p:spPr>
        <p:txBody>
          <a:bodyPr/>
          <a:lstStyle/>
          <a:p>
            <a:pPr eaLnBrk="1" hangingPunct="1"/>
            <a:r>
              <a:rPr lang="nb-NO" sz="2400" dirty="0">
                <a:latin typeface="Calibri" panose="020F0502020204030204" pitchFamily="34" charset="0"/>
              </a:rPr>
              <a:t>Produksjon skjer i leide lokaler. Leiekontrakt løper i 3 år til, årlig leie 1 000 000. Kontrakten kan ikke sies opp, men fremleie er mulig. Leieinntekt da 1 500 000 årlig.</a:t>
            </a:r>
          </a:p>
          <a:p>
            <a:pPr eaLnBrk="1" hangingPunct="1"/>
            <a:r>
              <a:rPr lang="nb-NO" sz="2400" dirty="0">
                <a:latin typeface="Calibri" panose="020F0502020204030204" pitchFamily="34" charset="0"/>
              </a:rPr>
              <a:t>Tilbud om salg av anleggsmidler for 12 000 000.</a:t>
            </a:r>
          </a:p>
          <a:p>
            <a:pPr eaLnBrk="1" hangingPunct="1"/>
            <a:r>
              <a:rPr lang="nb-NO" sz="2400" dirty="0">
                <a:latin typeface="Calibri" panose="020F0502020204030204" pitchFamily="34" charset="0"/>
              </a:rPr>
              <a:t>Anleggsmidler kjøpt for 40 000 000, bokført verdi er </a:t>
            </a:r>
            <a:br>
              <a:rPr lang="nb-NO" sz="2400" dirty="0">
                <a:latin typeface="Calibri" panose="020F0502020204030204" pitchFamily="34" charset="0"/>
              </a:rPr>
            </a:br>
            <a:r>
              <a:rPr lang="nb-NO" sz="2400" dirty="0">
                <a:latin typeface="Calibri" panose="020F0502020204030204" pitchFamily="34" charset="0"/>
              </a:rPr>
              <a:t>15 000 000.</a:t>
            </a:r>
          </a:p>
          <a:p>
            <a:pPr eaLnBrk="1" hangingPunct="1"/>
            <a:r>
              <a:rPr lang="nb-NO" sz="2400" dirty="0">
                <a:latin typeface="Calibri" panose="020F0502020204030204" pitchFamily="34" charset="0"/>
              </a:rPr>
              <a:t>Vurderer å bygge 3 skip over tre år, salgsverdi 30 000 000</a:t>
            </a:r>
            <a:br>
              <a:rPr lang="nb-NO" sz="2400" dirty="0">
                <a:latin typeface="Calibri" panose="020F0502020204030204" pitchFamily="34" charset="0"/>
              </a:rPr>
            </a:br>
            <a:r>
              <a:rPr lang="nb-NO" sz="2400" dirty="0">
                <a:latin typeface="Calibri" panose="020F0502020204030204" pitchFamily="34" charset="0"/>
              </a:rPr>
              <a:t>pr. skip.</a:t>
            </a:r>
          </a:p>
          <a:p>
            <a:pPr eaLnBrk="1" hangingPunct="1"/>
            <a:r>
              <a:rPr lang="nb-NO" sz="2400" dirty="0">
                <a:latin typeface="Calibri" panose="020F0502020204030204" pitchFamily="34" charset="0"/>
              </a:rPr>
              <a:t>Lønnskostnader 14 500 000 første året,  og de forventes å øke med 3 % pr. år.</a:t>
            </a:r>
          </a:p>
          <a:p>
            <a:pPr eaLnBrk="1" hangingPunct="1"/>
            <a:r>
              <a:rPr lang="nb-NO" sz="2400" dirty="0">
                <a:latin typeface="Calibri" panose="020F0502020204030204" pitchFamily="34" charset="0"/>
              </a:rPr>
              <a:t>Hvis verftet legges ned, utbetales sluttpakke på 14 500 000</a:t>
            </a:r>
            <a:br>
              <a:rPr lang="nb-NO" sz="2400" dirty="0">
                <a:latin typeface="Calibri" panose="020F0502020204030204" pitchFamily="34" charset="0"/>
              </a:rPr>
            </a:br>
            <a:r>
              <a:rPr lang="nb-NO" sz="2400" dirty="0">
                <a:latin typeface="Calibri" panose="020F0502020204030204" pitchFamily="34" charset="0"/>
              </a:rPr>
              <a:t>til ansatte, fordelt over et år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1618"/>
                                        </p:tgtEl>
                                        <p:attrNameLst>
                                          <p:attrName>style.visibility</p:attrName>
                                        </p:attrNameLst>
                                      </p:cBhvr>
                                      <p:to>
                                        <p:strVal val="visible"/>
                                      </p:to>
                                    </p:set>
                                    <p:animEffect transition="in" filter="fade">
                                      <p:cBhvr>
                                        <p:cTn id="7" dur="2000"/>
                                        <p:tgtEl>
                                          <p:spTgt spid="1116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1619">
                                            <p:txEl>
                                              <p:pRg st="0" end="0"/>
                                            </p:txEl>
                                          </p:spTgt>
                                        </p:tgtEl>
                                        <p:attrNameLst>
                                          <p:attrName>style.visibility</p:attrName>
                                        </p:attrNameLst>
                                      </p:cBhvr>
                                      <p:to>
                                        <p:strVal val="visible"/>
                                      </p:to>
                                    </p:set>
                                    <p:animEffect transition="in" filter="wipe(left)">
                                      <p:cBhvr>
                                        <p:cTn id="12" dur="500"/>
                                        <p:tgtEl>
                                          <p:spTgt spid="1116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1619">
                                            <p:txEl>
                                              <p:pRg st="1" end="1"/>
                                            </p:txEl>
                                          </p:spTgt>
                                        </p:tgtEl>
                                        <p:attrNameLst>
                                          <p:attrName>style.visibility</p:attrName>
                                        </p:attrNameLst>
                                      </p:cBhvr>
                                      <p:to>
                                        <p:strVal val="visible"/>
                                      </p:to>
                                    </p:set>
                                    <p:animEffect transition="in" filter="wipe(left)">
                                      <p:cBhvr>
                                        <p:cTn id="17" dur="500"/>
                                        <p:tgtEl>
                                          <p:spTgt spid="1116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1619">
                                            <p:txEl>
                                              <p:pRg st="2" end="2"/>
                                            </p:txEl>
                                          </p:spTgt>
                                        </p:tgtEl>
                                        <p:attrNameLst>
                                          <p:attrName>style.visibility</p:attrName>
                                        </p:attrNameLst>
                                      </p:cBhvr>
                                      <p:to>
                                        <p:strVal val="visible"/>
                                      </p:to>
                                    </p:set>
                                    <p:animEffect transition="in" filter="wipe(left)">
                                      <p:cBhvr>
                                        <p:cTn id="22" dur="500"/>
                                        <p:tgtEl>
                                          <p:spTgt spid="11161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1619">
                                            <p:txEl>
                                              <p:pRg st="3" end="3"/>
                                            </p:txEl>
                                          </p:spTgt>
                                        </p:tgtEl>
                                        <p:attrNameLst>
                                          <p:attrName>style.visibility</p:attrName>
                                        </p:attrNameLst>
                                      </p:cBhvr>
                                      <p:to>
                                        <p:strVal val="visible"/>
                                      </p:to>
                                    </p:set>
                                    <p:animEffect transition="in" filter="wipe(left)">
                                      <p:cBhvr>
                                        <p:cTn id="27" dur="500"/>
                                        <p:tgtEl>
                                          <p:spTgt spid="11161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1619">
                                            <p:txEl>
                                              <p:pRg st="4" end="4"/>
                                            </p:txEl>
                                          </p:spTgt>
                                        </p:tgtEl>
                                        <p:attrNameLst>
                                          <p:attrName>style.visibility</p:attrName>
                                        </p:attrNameLst>
                                      </p:cBhvr>
                                      <p:to>
                                        <p:strVal val="visible"/>
                                      </p:to>
                                    </p:set>
                                    <p:animEffect transition="in" filter="wipe(left)">
                                      <p:cBhvr>
                                        <p:cTn id="32" dur="500"/>
                                        <p:tgtEl>
                                          <p:spTgt spid="11161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1619">
                                            <p:txEl>
                                              <p:pRg st="5" end="5"/>
                                            </p:txEl>
                                          </p:spTgt>
                                        </p:tgtEl>
                                        <p:attrNameLst>
                                          <p:attrName>style.visibility</p:attrName>
                                        </p:attrNameLst>
                                      </p:cBhvr>
                                      <p:to>
                                        <p:strVal val="visible"/>
                                      </p:to>
                                    </p:set>
                                    <p:animEffect transition="in" filter="wipe(left)">
                                      <p:cBhvr>
                                        <p:cTn id="37" dur="500"/>
                                        <p:tgtEl>
                                          <p:spTgt spid="1116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p:bldP spid="11161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1066800" y="304800"/>
            <a:ext cx="8077200" cy="762000"/>
          </a:xfrm>
        </p:spPr>
        <p:txBody>
          <a:bodyPr/>
          <a:lstStyle/>
          <a:p>
            <a:pPr eaLnBrk="1" hangingPunct="1"/>
            <a:r>
              <a:rPr lang="nb-NO" sz="3600" dirty="0">
                <a:latin typeface="Calibri" panose="020F0502020204030204" pitchFamily="34" charset="0"/>
              </a:rPr>
              <a:t>AS Skipsverft, forts.</a:t>
            </a:r>
          </a:p>
        </p:txBody>
      </p:sp>
      <p:sp>
        <p:nvSpPr>
          <p:cNvPr id="13316" name="Rectangle 3"/>
          <p:cNvSpPr>
            <a:spLocks noGrp="1" noChangeArrowheads="1"/>
          </p:cNvSpPr>
          <p:nvPr>
            <p:ph type="body" idx="1"/>
          </p:nvPr>
        </p:nvSpPr>
        <p:spPr>
          <a:xfrm>
            <a:off x="1066800" y="1295400"/>
            <a:ext cx="8077200" cy="5257800"/>
          </a:xfrm>
        </p:spPr>
        <p:txBody>
          <a:bodyPr/>
          <a:lstStyle/>
          <a:p>
            <a:pPr eaLnBrk="1" hangingPunct="1"/>
            <a:r>
              <a:rPr lang="nb-NO" dirty="0">
                <a:latin typeface="Calibri" panose="020F0502020204030204" pitchFamily="34" charset="0"/>
              </a:rPr>
              <a:t>Materialer til å bygge det første skipet er på lager, kjøpt for 9 000 000. Markedspris nå 11 000 000, men man vil kun oppnå 9 900 000 ved salg. Økning i materialkostnader </a:t>
            </a:r>
            <a:r>
              <a:rPr lang="nb-NO">
                <a:latin typeface="Calibri" panose="020F0502020204030204" pitchFamily="34" charset="0"/>
              </a:rPr>
              <a:t>er 3 </a:t>
            </a:r>
            <a:r>
              <a:rPr lang="nb-NO" dirty="0">
                <a:latin typeface="Calibri" panose="020F0502020204030204" pitchFamily="34" charset="0"/>
              </a:rPr>
              <a:t>% pr. år og materialer kjøpes inn året før de brukes.</a:t>
            </a:r>
          </a:p>
          <a:p>
            <a:pPr eaLnBrk="1" hangingPunct="1"/>
            <a:r>
              <a:rPr lang="nb-NO" dirty="0">
                <a:latin typeface="Calibri" panose="020F0502020204030204" pitchFamily="34" charset="0"/>
              </a:rPr>
              <a:t>Andre årlige kostnader, hvor indirekte variable kostnader og fordelte faste kostnader vil øke med </a:t>
            </a:r>
            <a:br>
              <a:rPr lang="nb-NO" dirty="0">
                <a:latin typeface="Calibri" panose="020F0502020204030204" pitchFamily="34" charset="0"/>
              </a:rPr>
            </a:br>
            <a:r>
              <a:rPr lang="nb-NO" dirty="0">
                <a:latin typeface="Calibri" panose="020F0502020204030204" pitchFamily="34" charset="0"/>
              </a:rPr>
              <a:t>5 % pr. år:</a:t>
            </a:r>
            <a:br>
              <a:rPr lang="nb-NO" dirty="0">
                <a:latin typeface="Calibri" panose="020F0502020204030204" pitchFamily="34" charset="0"/>
              </a:rPr>
            </a:br>
            <a:endParaRPr lang="nb-NO" dirty="0">
              <a:latin typeface="Calibri" panose="020F0502020204030204" pitchFamily="34" charset="0"/>
            </a:endParaRPr>
          </a:p>
        </p:txBody>
      </p:sp>
      <p:graphicFrame>
        <p:nvGraphicFramePr>
          <p:cNvPr id="112644" name="Object 4"/>
          <p:cNvGraphicFramePr>
            <a:graphicFrameLocks noChangeAspect="1"/>
          </p:cNvGraphicFramePr>
          <p:nvPr>
            <p:extLst>
              <p:ext uri="{D42A27DB-BD31-4B8C-83A1-F6EECF244321}">
                <p14:modId xmlns:p14="http://schemas.microsoft.com/office/powerpoint/2010/main" val="1512761832"/>
              </p:ext>
            </p:extLst>
          </p:nvPr>
        </p:nvGraphicFramePr>
        <p:xfrm>
          <a:off x="1538287" y="5036127"/>
          <a:ext cx="7134225" cy="1473200"/>
        </p:xfrm>
        <a:graphic>
          <a:graphicData uri="http://schemas.openxmlformats.org/presentationml/2006/ole">
            <mc:AlternateContent xmlns:mc="http://schemas.openxmlformats.org/markup-compatibility/2006">
              <mc:Choice xmlns:v="urn:schemas-microsoft-com:vml" Requires="v">
                <p:oleObj name="Worksheet" r:id="rId3" imgW="3181285" imgH="657129" progId="Excel.Sheet.8">
                  <p:embed/>
                </p:oleObj>
              </mc:Choice>
              <mc:Fallback>
                <p:oleObj name="Worksheet" r:id="rId3" imgW="3181285" imgH="657129" progId="Excel.Sheet.8">
                  <p:embed/>
                  <p:pic>
                    <p:nvPicPr>
                      <p:cNvPr id="112644" name="Object 4"/>
                      <p:cNvPicPr>
                        <a:picLocks noChangeAspect="1" noChangeArrowheads="1"/>
                      </p:cNvPicPr>
                      <p:nvPr/>
                    </p:nvPicPr>
                    <p:blipFill>
                      <a:blip r:embed="rId4"/>
                      <a:srcRect/>
                      <a:stretch>
                        <a:fillRect/>
                      </a:stretch>
                    </p:blipFill>
                    <p:spPr bwMode="auto">
                      <a:xfrm>
                        <a:off x="1538287" y="5036127"/>
                        <a:ext cx="7134225" cy="147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nb-NO" sz="3600" dirty="0">
                <a:latin typeface="Calibri" panose="020F0502020204030204" pitchFamily="34" charset="0"/>
              </a:rPr>
              <a:t>AS Skipsverft – beslutningsrelevant kontantstrøm</a:t>
            </a:r>
          </a:p>
        </p:txBody>
      </p:sp>
      <p:graphicFrame>
        <p:nvGraphicFramePr>
          <p:cNvPr id="3" name="Objekt 2"/>
          <p:cNvGraphicFramePr>
            <a:graphicFrameLocks noChangeAspect="1"/>
          </p:cNvGraphicFramePr>
          <p:nvPr>
            <p:extLst>
              <p:ext uri="{D42A27DB-BD31-4B8C-83A1-F6EECF244321}">
                <p14:modId xmlns:p14="http://schemas.microsoft.com/office/powerpoint/2010/main" val="2377072606"/>
              </p:ext>
            </p:extLst>
          </p:nvPr>
        </p:nvGraphicFramePr>
        <p:xfrm>
          <a:off x="1066800" y="1246620"/>
          <a:ext cx="7870152" cy="2951307"/>
        </p:xfrm>
        <a:graphic>
          <a:graphicData uri="http://schemas.openxmlformats.org/presentationml/2006/ole">
            <mc:AlternateContent xmlns:mc="http://schemas.openxmlformats.org/markup-compatibility/2006">
              <mc:Choice xmlns:v="urn:schemas-microsoft-com:vml" Requires="v">
                <p:oleObj name="Worksheet" r:id="rId3" imgW="5105486" imgH="1914621" progId="Excel.Sheet.12">
                  <p:embed/>
                </p:oleObj>
              </mc:Choice>
              <mc:Fallback>
                <p:oleObj name="Worksheet" r:id="rId3" imgW="5105486" imgH="1914621" progId="Excel.Sheet.12">
                  <p:embed/>
                  <p:pic>
                    <p:nvPicPr>
                      <p:cNvPr id="3" name="Objekt 2"/>
                      <p:cNvPicPr/>
                      <p:nvPr/>
                    </p:nvPicPr>
                    <p:blipFill>
                      <a:blip r:embed="rId4"/>
                      <a:stretch>
                        <a:fillRect/>
                      </a:stretch>
                    </p:blipFill>
                    <p:spPr>
                      <a:xfrm>
                        <a:off x="1066800" y="1246620"/>
                        <a:ext cx="7870152" cy="2951307"/>
                      </a:xfrm>
                      <a:prstGeom prst="rect">
                        <a:avLst/>
                      </a:prstGeom>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1026"/>
          <p:cNvSpPr>
            <a:spLocks noGrp="1" noChangeArrowheads="1"/>
          </p:cNvSpPr>
          <p:nvPr>
            <p:ph type="title"/>
          </p:nvPr>
        </p:nvSpPr>
        <p:spPr/>
        <p:txBody>
          <a:bodyPr/>
          <a:lstStyle/>
          <a:p>
            <a:pPr eaLnBrk="1" hangingPunct="1"/>
            <a:r>
              <a:rPr lang="nb-NO" sz="3600" dirty="0">
                <a:latin typeface="Calibri" panose="020F0502020204030204" pitchFamily="34" charset="0"/>
              </a:rPr>
              <a:t>Budsjettering av kontantstrøm</a:t>
            </a:r>
          </a:p>
        </p:txBody>
      </p:sp>
      <p:sp>
        <p:nvSpPr>
          <p:cNvPr id="99331" name="Rectangle 1027"/>
          <p:cNvSpPr>
            <a:spLocks noGrp="1" noChangeArrowheads="1"/>
          </p:cNvSpPr>
          <p:nvPr>
            <p:ph type="body" idx="1"/>
          </p:nvPr>
        </p:nvSpPr>
        <p:spPr/>
        <p:txBody>
          <a:bodyPr/>
          <a:lstStyle/>
          <a:p>
            <a:pPr eaLnBrk="1" hangingPunct="1"/>
            <a:r>
              <a:rPr lang="nb-NO" dirty="0">
                <a:latin typeface="Calibri" panose="020F0502020204030204" pitchFamily="34" charset="0"/>
              </a:rPr>
              <a:t>I investeringsanalysen er det sentralt å budsjettere </a:t>
            </a:r>
            <a:r>
              <a:rPr lang="nb-NO" b="1" dirty="0">
                <a:solidFill>
                  <a:srgbClr val="FF0000"/>
                </a:solidFill>
                <a:latin typeface="Calibri" panose="020F0502020204030204" pitchFamily="34" charset="0"/>
              </a:rPr>
              <a:t>prosjektets kontantstrøm.</a:t>
            </a:r>
            <a:endParaRPr lang="nb-NO" dirty="0">
              <a:solidFill>
                <a:schemeClr val="folHlink"/>
              </a:solidFill>
              <a:latin typeface="Calibri" panose="020F0502020204030204" pitchFamily="34" charset="0"/>
            </a:endParaRPr>
          </a:p>
          <a:p>
            <a:pPr eaLnBrk="1" hangingPunct="1"/>
            <a:r>
              <a:rPr lang="nb-NO" dirty="0">
                <a:latin typeface="Calibri" panose="020F0502020204030204" pitchFamily="34" charset="0"/>
              </a:rPr>
              <a:t>Definisjon av prosjektets kontantstrøm: </a:t>
            </a:r>
            <a:br>
              <a:rPr lang="nb-NO" dirty="0">
                <a:latin typeface="Calibri" panose="020F0502020204030204" pitchFamily="34" charset="0"/>
              </a:rPr>
            </a:br>
            <a:r>
              <a:rPr lang="nb-NO" dirty="0">
                <a:latin typeface="Calibri" panose="020F0502020204030204" pitchFamily="34" charset="0"/>
              </a:rPr>
              <a:t> 	</a:t>
            </a:r>
            <a:r>
              <a:rPr lang="nb-NO" b="1" dirty="0">
                <a:solidFill>
                  <a:srgbClr val="FF0000"/>
                </a:solidFill>
                <a:latin typeface="Calibri" panose="020F0502020204030204" pitchFamily="34" charset="0"/>
              </a:rPr>
              <a:t>innbetalinger – utbetalinger</a:t>
            </a:r>
            <a:br>
              <a:rPr lang="nb-NO" dirty="0">
                <a:latin typeface="Calibri" panose="020F0502020204030204" pitchFamily="34" charset="0"/>
              </a:rPr>
            </a:br>
            <a:r>
              <a:rPr lang="nb-NO" dirty="0">
                <a:latin typeface="Calibri" panose="020F0502020204030204" pitchFamily="34" charset="0"/>
              </a:rPr>
              <a:t>dvs. det som er til disposisjon for  kapitaleierne (eiere av egenkapital og fremmedkapital). </a:t>
            </a:r>
          </a:p>
          <a:p>
            <a:pPr eaLnBrk="1" hangingPunct="1"/>
            <a:r>
              <a:rPr lang="nb-NO" dirty="0">
                <a:latin typeface="Calibri" panose="020F0502020204030204" pitchFamily="34" charset="0"/>
              </a:rPr>
              <a:t>Betalinger til </a:t>
            </a:r>
            <a:r>
              <a:rPr lang="nb-NO" b="1" dirty="0">
                <a:solidFill>
                  <a:srgbClr val="FF0000"/>
                </a:solidFill>
                <a:latin typeface="Calibri" panose="020F0502020204030204" pitchFamily="34" charset="0"/>
              </a:rPr>
              <a:t>kapitaleiere</a:t>
            </a:r>
            <a:r>
              <a:rPr lang="nb-NO" dirty="0">
                <a:latin typeface="Calibri" panose="020F0502020204030204" pitchFamily="34" charset="0"/>
              </a:rPr>
              <a:t> (avdrag, renter og utbytte) skal </a:t>
            </a:r>
            <a:r>
              <a:rPr lang="nb-NO" b="1" dirty="0">
                <a:latin typeface="Calibri" panose="020F0502020204030204" pitchFamily="34" charset="0"/>
              </a:rPr>
              <a:t>ikke</a:t>
            </a:r>
            <a:r>
              <a:rPr lang="nb-NO" dirty="0">
                <a:latin typeface="Calibri" panose="020F0502020204030204" pitchFamily="34" charset="0"/>
              </a:rPr>
              <a:t> med i </a:t>
            </a:r>
            <a:r>
              <a:rPr lang="nb-NO" b="1" dirty="0">
                <a:latin typeface="Calibri" panose="020F0502020204030204" pitchFamily="34" charset="0"/>
              </a:rPr>
              <a:t>prosjektets</a:t>
            </a:r>
            <a:r>
              <a:rPr lang="nb-NO" dirty="0">
                <a:latin typeface="Calibri" panose="020F0502020204030204" pitchFamily="34" charset="0"/>
              </a:rPr>
              <a:t> kontantstrøm.</a:t>
            </a:r>
          </a:p>
          <a:p>
            <a:pPr eaLnBrk="1" hangingPunct="1"/>
            <a:r>
              <a:rPr lang="nb-NO" dirty="0">
                <a:latin typeface="Calibri" panose="020F0502020204030204" pitchFamily="34" charset="0"/>
              </a:rPr>
              <a:t>Det mest tidkrevende arbeide med investeringsanalyser er ofte budsjetteringsdelen av prosjektets kontantstrøm. Ofte vil justere regnskapstall for å finne kontantstrøm.</a:t>
            </a:r>
            <a:endParaRPr lang="nb-NO" sz="2400" dirty="0">
              <a:latin typeface="Calibri" panose="020F050202020403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9330"/>
                                        </p:tgtEl>
                                        <p:attrNameLst>
                                          <p:attrName>style.visibility</p:attrName>
                                        </p:attrNameLst>
                                      </p:cBhvr>
                                      <p:to>
                                        <p:strVal val="visible"/>
                                      </p:to>
                                    </p:set>
                                    <p:animEffect transition="in" filter="fade">
                                      <p:cBhvr>
                                        <p:cTn id="7" dur="2000"/>
                                        <p:tgtEl>
                                          <p:spTgt spid="993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9331">
                                            <p:txEl>
                                              <p:pRg st="0" end="0"/>
                                            </p:txEl>
                                          </p:spTgt>
                                        </p:tgtEl>
                                        <p:attrNameLst>
                                          <p:attrName>style.visibility</p:attrName>
                                        </p:attrNameLst>
                                      </p:cBhvr>
                                      <p:to>
                                        <p:strVal val="visible"/>
                                      </p:to>
                                    </p:set>
                                    <p:animEffect transition="in" filter="wipe(left)">
                                      <p:cBhvr>
                                        <p:cTn id="12" dur="500"/>
                                        <p:tgtEl>
                                          <p:spTgt spid="993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9331">
                                            <p:txEl>
                                              <p:pRg st="1" end="1"/>
                                            </p:txEl>
                                          </p:spTgt>
                                        </p:tgtEl>
                                        <p:attrNameLst>
                                          <p:attrName>style.visibility</p:attrName>
                                        </p:attrNameLst>
                                      </p:cBhvr>
                                      <p:to>
                                        <p:strVal val="visible"/>
                                      </p:to>
                                    </p:set>
                                    <p:animEffect transition="in" filter="wipe(left)">
                                      <p:cBhvr>
                                        <p:cTn id="17" dur="500"/>
                                        <p:tgtEl>
                                          <p:spTgt spid="9933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9331">
                                            <p:txEl>
                                              <p:pRg st="2" end="2"/>
                                            </p:txEl>
                                          </p:spTgt>
                                        </p:tgtEl>
                                        <p:attrNameLst>
                                          <p:attrName>style.visibility</p:attrName>
                                        </p:attrNameLst>
                                      </p:cBhvr>
                                      <p:to>
                                        <p:strVal val="visible"/>
                                      </p:to>
                                    </p:set>
                                    <p:animEffect transition="in" filter="wipe(left)">
                                      <p:cBhvr>
                                        <p:cTn id="22" dur="500"/>
                                        <p:tgtEl>
                                          <p:spTgt spid="9933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9331">
                                            <p:txEl>
                                              <p:pRg st="3" end="3"/>
                                            </p:txEl>
                                          </p:spTgt>
                                        </p:tgtEl>
                                        <p:attrNameLst>
                                          <p:attrName>style.visibility</p:attrName>
                                        </p:attrNameLst>
                                      </p:cBhvr>
                                      <p:to>
                                        <p:strVal val="visible"/>
                                      </p:to>
                                    </p:set>
                                    <p:animEffect transition="in" filter="wipe(left)">
                                      <p:cBhvr>
                                        <p:cTn id="27" dur="500"/>
                                        <p:tgtEl>
                                          <p:spTgt spid="993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nb-NO" sz="3600" dirty="0">
                <a:latin typeface="Calibri" panose="020F0502020204030204" pitchFamily="34" charset="0"/>
              </a:rPr>
              <a:t>Resultat og kontantstrøm</a:t>
            </a:r>
          </a:p>
        </p:txBody>
      </p:sp>
      <p:sp>
        <p:nvSpPr>
          <p:cNvPr id="100355" name="Rectangle 3"/>
          <p:cNvSpPr>
            <a:spLocks noGrp="1" noChangeArrowheads="1"/>
          </p:cNvSpPr>
          <p:nvPr>
            <p:ph type="body" idx="4294967295"/>
          </p:nvPr>
        </p:nvSpPr>
        <p:spPr/>
        <p:txBody>
          <a:bodyPr/>
          <a:lstStyle/>
          <a:p>
            <a:pPr eaLnBrk="1" hangingPunct="1"/>
            <a:r>
              <a:rPr lang="nb-NO" dirty="0">
                <a:latin typeface="Calibri" panose="020F0502020204030204" pitchFamily="34" charset="0"/>
              </a:rPr>
              <a:t>Vi starter ofte med </a:t>
            </a:r>
            <a:r>
              <a:rPr lang="nb-NO" b="1" dirty="0">
                <a:solidFill>
                  <a:srgbClr val="FF0000"/>
                </a:solidFill>
                <a:latin typeface="Calibri" panose="020F0502020204030204" pitchFamily="34" charset="0"/>
              </a:rPr>
              <a:t>regnskapsmessig overskudd</a:t>
            </a:r>
            <a:r>
              <a:rPr lang="nb-NO" dirty="0">
                <a:latin typeface="Calibri" panose="020F0502020204030204" pitchFamily="34" charset="0"/>
              </a:rPr>
              <a:t> når prosjektets kontantstrøm beregnes.</a:t>
            </a:r>
          </a:p>
          <a:p>
            <a:pPr eaLnBrk="1" hangingPunct="1"/>
            <a:r>
              <a:rPr lang="nb-NO" dirty="0">
                <a:latin typeface="Calibri" panose="020F0502020204030204" pitchFamily="34" charset="0"/>
              </a:rPr>
              <a:t>Prosjektets kontantstrøm er ikke det samme som overskudd, delvis på grunn av:</a:t>
            </a:r>
          </a:p>
          <a:p>
            <a:pPr lvl="1" eaLnBrk="1" hangingPunct="1"/>
            <a:r>
              <a:rPr lang="nb-NO" dirty="0">
                <a:latin typeface="Calibri" panose="020F0502020204030204" pitchFamily="34" charset="0"/>
              </a:rPr>
              <a:t>Enkelte kostnader er ikke betalbare (avskrivninger)</a:t>
            </a:r>
          </a:p>
          <a:p>
            <a:pPr lvl="1" eaLnBrk="1" hangingPunct="1"/>
            <a:r>
              <a:rPr lang="nb-NO" dirty="0">
                <a:latin typeface="Calibri" panose="020F0502020204030204" pitchFamily="34" charset="0"/>
              </a:rPr>
              <a:t>Tidsavgrensningsproblemer</a:t>
            </a:r>
          </a:p>
          <a:p>
            <a:pPr lvl="1" eaLnBrk="1" hangingPunct="1"/>
            <a:r>
              <a:rPr lang="nb-NO" dirty="0">
                <a:latin typeface="Calibri" panose="020F0502020204030204" pitchFamily="34" charset="0"/>
              </a:rPr>
              <a:t>Gjeldsrenter og andre betalinger til kapitaleiere skal ikke tas med i et prosjekts kontantstrøm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2000"/>
                                        <p:tgtEl>
                                          <p:spTgt spid="1003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0355">
                                            <p:txEl>
                                              <p:pRg st="0" end="0"/>
                                            </p:txEl>
                                          </p:spTgt>
                                        </p:tgtEl>
                                        <p:attrNameLst>
                                          <p:attrName>style.visibility</p:attrName>
                                        </p:attrNameLst>
                                      </p:cBhvr>
                                      <p:to>
                                        <p:strVal val="visible"/>
                                      </p:to>
                                    </p:set>
                                    <p:animEffect transition="in" filter="wipe(left)">
                                      <p:cBhvr>
                                        <p:cTn id="12" dur="500"/>
                                        <p:tgtEl>
                                          <p:spTgt spid="1003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0355">
                                            <p:txEl>
                                              <p:pRg st="1" end="1"/>
                                            </p:txEl>
                                          </p:spTgt>
                                        </p:tgtEl>
                                        <p:attrNameLst>
                                          <p:attrName>style.visibility</p:attrName>
                                        </p:attrNameLst>
                                      </p:cBhvr>
                                      <p:to>
                                        <p:strVal val="visible"/>
                                      </p:to>
                                    </p:set>
                                    <p:animEffect transition="in" filter="wipe(left)">
                                      <p:cBhvr>
                                        <p:cTn id="17" dur="500"/>
                                        <p:tgtEl>
                                          <p:spTgt spid="100355">
                                            <p:txEl>
                                              <p:pRg st="1" end="1"/>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00355">
                                            <p:txEl>
                                              <p:pRg st="2" end="2"/>
                                            </p:txEl>
                                          </p:spTgt>
                                        </p:tgtEl>
                                        <p:attrNameLst>
                                          <p:attrName>style.visibility</p:attrName>
                                        </p:attrNameLst>
                                      </p:cBhvr>
                                      <p:to>
                                        <p:strVal val="visible"/>
                                      </p:to>
                                    </p:set>
                                    <p:animEffect transition="in" filter="wipe(left)">
                                      <p:cBhvr>
                                        <p:cTn id="20" dur="500"/>
                                        <p:tgtEl>
                                          <p:spTgt spid="100355">
                                            <p:txEl>
                                              <p:pRg st="2" end="2"/>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00355">
                                            <p:txEl>
                                              <p:pRg st="3" end="3"/>
                                            </p:txEl>
                                          </p:spTgt>
                                        </p:tgtEl>
                                        <p:attrNameLst>
                                          <p:attrName>style.visibility</p:attrName>
                                        </p:attrNameLst>
                                      </p:cBhvr>
                                      <p:to>
                                        <p:strVal val="visible"/>
                                      </p:to>
                                    </p:set>
                                    <p:animEffect transition="in" filter="wipe(left)">
                                      <p:cBhvr>
                                        <p:cTn id="23" dur="500"/>
                                        <p:tgtEl>
                                          <p:spTgt spid="100355">
                                            <p:txEl>
                                              <p:pRg st="3" end="3"/>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00355">
                                            <p:txEl>
                                              <p:pRg st="4" end="4"/>
                                            </p:txEl>
                                          </p:spTgt>
                                        </p:tgtEl>
                                        <p:attrNameLst>
                                          <p:attrName>style.visibility</p:attrName>
                                        </p:attrNameLst>
                                      </p:cBhvr>
                                      <p:to>
                                        <p:strVal val="visible"/>
                                      </p:to>
                                    </p:set>
                                    <p:animEffect transition="in" filter="wipe(left)">
                                      <p:cBhvr>
                                        <p:cTn id="26" dur="500"/>
                                        <p:tgtEl>
                                          <p:spTgt spid="1003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1026"/>
          <p:cNvSpPr>
            <a:spLocks noGrp="1" noChangeArrowheads="1"/>
          </p:cNvSpPr>
          <p:nvPr>
            <p:ph type="title"/>
          </p:nvPr>
        </p:nvSpPr>
        <p:spPr/>
        <p:txBody>
          <a:bodyPr/>
          <a:lstStyle/>
          <a:p>
            <a:pPr eaLnBrk="1" hangingPunct="1"/>
            <a:r>
              <a:rPr lang="nb-NO" sz="3400" dirty="0">
                <a:latin typeface="Calibri" panose="020F0502020204030204" pitchFamily="34" charset="0"/>
              </a:rPr>
              <a:t>Budsjettering av prosjektets kontantstrøm</a:t>
            </a:r>
          </a:p>
        </p:txBody>
      </p:sp>
      <p:sp>
        <p:nvSpPr>
          <p:cNvPr id="2053" name="Rectangle 1095"/>
          <p:cNvSpPr>
            <a:spLocks noGrp="1" noChangeArrowheads="1"/>
          </p:cNvSpPr>
          <p:nvPr>
            <p:ph type="body" idx="1"/>
          </p:nvPr>
        </p:nvSpPr>
        <p:spPr/>
        <p:txBody>
          <a:bodyPr/>
          <a:lstStyle/>
          <a:p>
            <a:pPr eaLnBrk="1" hangingPunct="1"/>
            <a:r>
              <a:rPr lang="nb-NO" dirty="0">
                <a:latin typeface="Calibri" panose="020F0502020204030204" pitchFamily="34" charset="0"/>
              </a:rPr>
              <a:t>Start med regnskapsmessig driftsresultat, legg til</a:t>
            </a:r>
            <a:br>
              <a:rPr lang="nb-NO" dirty="0">
                <a:latin typeface="Calibri" panose="020F0502020204030204" pitchFamily="34" charset="0"/>
              </a:rPr>
            </a:br>
            <a:r>
              <a:rPr lang="nb-NO" dirty="0">
                <a:latin typeface="Calibri" panose="020F0502020204030204" pitchFamily="34" charset="0"/>
              </a:rPr>
              <a:t>avskrivninger og korriger for endringer i arbeidskapitalen:</a:t>
            </a:r>
          </a:p>
        </p:txBody>
      </p:sp>
      <p:sp>
        <p:nvSpPr>
          <p:cNvPr id="2054" name="Rectangle 1093"/>
          <p:cNvSpPr>
            <a:spLocks noChangeArrowheads="1"/>
          </p:cNvSpPr>
          <p:nvPr/>
        </p:nvSpPr>
        <p:spPr bwMode="auto">
          <a:xfrm>
            <a:off x="4968875" y="6240463"/>
            <a:ext cx="17463" cy="15875"/>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nb-NO"/>
          </a:p>
        </p:txBody>
      </p:sp>
      <p:graphicFrame>
        <p:nvGraphicFramePr>
          <p:cNvPr id="254976" name="Object 1024"/>
          <p:cNvGraphicFramePr>
            <a:graphicFrameLocks noChangeAspect="1"/>
          </p:cNvGraphicFramePr>
          <p:nvPr>
            <p:extLst>
              <p:ext uri="{D42A27DB-BD31-4B8C-83A1-F6EECF244321}">
                <p14:modId xmlns:p14="http://schemas.microsoft.com/office/powerpoint/2010/main" val="3570476123"/>
              </p:ext>
            </p:extLst>
          </p:nvPr>
        </p:nvGraphicFramePr>
        <p:xfrm>
          <a:off x="2451099" y="2828925"/>
          <a:ext cx="3649663" cy="1781175"/>
        </p:xfrm>
        <a:graphic>
          <a:graphicData uri="http://schemas.openxmlformats.org/presentationml/2006/ole">
            <mc:AlternateContent xmlns:mc="http://schemas.openxmlformats.org/markup-compatibility/2006">
              <mc:Choice xmlns:v="urn:schemas-microsoft-com:vml" Requires="v">
                <p:oleObj name="Regneark" r:id="rId3" imgW="3648569" imgH="1781594" progId="Excel.Sheet.8">
                  <p:embed/>
                </p:oleObj>
              </mc:Choice>
              <mc:Fallback>
                <p:oleObj name="Regneark" r:id="rId3" imgW="3648569" imgH="1781594" progId="Excel.Sheet.8">
                  <p:embed/>
                  <p:pic>
                    <p:nvPicPr>
                      <p:cNvPr id="254976"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1099" y="2828925"/>
                        <a:ext cx="3649663" cy="1781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4977" name="Object 1025"/>
          <p:cNvGraphicFramePr>
            <a:graphicFrameLocks noChangeAspect="1"/>
          </p:cNvGraphicFramePr>
          <p:nvPr>
            <p:extLst>
              <p:ext uri="{D42A27DB-BD31-4B8C-83A1-F6EECF244321}">
                <p14:modId xmlns:p14="http://schemas.microsoft.com/office/powerpoint/2010/main" val="1094318621"/>
              </p:ext>
            </p:extLst>
          </p:nvPr>
        </p:nvGraphicFramePr>
        <p:xfrm>
          <a:off x="2451100" y="4610100"/>
          <a:ext cx="3649663" cy="895350"/>
        </p:xfrm>
        <a:graphic>
          <a:graphicData uri="http://schemas.openxmlformats.org/presentationml/2006/ole">
            <mc:AlternateContent xmlns:mc="http://schemas.openxmlformats.org/markup-compatibility/2006">
              <mc:Choice xmlns:v="urn:schemas-microsoft-com:vml" Requires="v">
                <p:oleObj name="Worksheet" r:id="rId5" imgW="3648120" imgH="895214" progId="Excel.Sheet.8">
                  <p:embed/>
                </p:oleObj>
              </mc:Choice>
              <mc:Fallback>
                <p:oleObj name="Worksheet" r:id="rId5" imgW="3648120" imgH="895214" progId="Excel.Sheet.8">
                  <p:embed/>
                  <p:pic>
                    <p:nvPicPr>
                      <p:cNvPr id="254977" name="Object 1025"/>
                      <p:cNvPicPr>
                        <a:picLocks noChangeAspect="1" noChangeArrowheads="1"/>
                      </p:cNvPicPr>
                      <p:nvPr/>
                    </p:nvPicPr>
                    <p:blipFill>
                      <a:blip r:embed="rId6"/>
                      <a:srcRect/>
                      <a:stretch>
                        <a:fillRect/>
                      </a:stretch>
                    </p:blipFill>
                    <p:spPr bwMode="auto">
                      <a:xfrm>
                        <a:off x="2451100" y="4610100"/>
                        <a:ext cx="3649663" cy="8953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25497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549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nb-NO" sz="3600" dirty="0">
                <a:latin typeface="Calibri" panose="020F0502020204030204" pitchFamily="34" charset="0"/>
              </a:rPr>
              <a:t>Kontantstrøm til egenkapitalen (eierne)</a:t>
            </a:r>
          </a:p>
        </p:txBody>
      </p:sp>
      <p:sp>
        <p:nvSpPr>
          <p:cNvPr id="3076" name="Rectangle 3"/>
          <p:cNvSpPr>
            <a:spLocks noGrp="1" noChangeArrowheads="1"/>
          </p:cNvSpPr>
          <p:nvPr>
            <p:ph type="body" idx="1"/>
          </p:nvPr>
        </p:nvSpPr>
        <p:spPr/>
        <p:txBody>
          <a:bodyPr/>
          <a:lstStyle/>
          <a:p>
            <a:pPr eaLnBrk="1" hangingPunct="1"/>
            <a:r>
              <a:rPr lang="nb-NO" dirty="0">
                <a:latin typeface="Calibri" panose="020F0502020204030204" pitchFamily="34" charset="0"/>
              </a:rPr>
              <a:t>To grupper gjør krav på kontantstrømmen, nemlig </a:t>
            </a:r>
            <a:r>
              <a:rPr lang="nb-NO" b="1" dirty="0">
                <a:solidFill>
                  <a:srgbClr val="FF0000"/>
                </a:solidFill>
                <a:latin typeface="Calibri" panose="020F0502020204030204" pitchFamily="34" charset="0"/>
              </a:rPr>
              <a:t>egenkapitaleierne</a:t>
            </a:r>
            <a:r>
              <a:rPr lang="nb-NO" dirty="0">
                <a:solidFill>
                  <a:schemeClr val="folHlink"/>
                </a:solidFill>
                <a:latin typeface="Calibri" panose="020F0502020204030204" pitchFamily="34" charset="0"/>
              </a:rPr>
              <a:t> </a:t>
            </a:r>
            <a:r>
              <a:rPr lang="nb-NO" dirty="0">
                <a:latin typeface="Calibri" panose="020F0502020204030204" pitchFamily="34" charset="0"/>
              </a:rPr>
              <a:t>og </a:t>
            </a:r>
            <a:r>
              <a:rPr lang="nb-NO" b="1" dirty="0">
                <a:solidFill>
                  <a:srgbClr val="FF0000"/>
                </a:solidFill>
                <a:latin typeface="Calibri" panose="020F0502020204030204" pitchFamily="34" charset="0"/>
              </a:rPr>
              <a:t>eiere av fremmedkapitalen</a:t>
            </a:r>
            <a:r>
              <a:rPr lang="nb-NO" dirty="0">
                <a:latin typeface="Calibri" panose="020F0502020204030204" pitchFamily="34" charset="0"/>
              </a:rPr>
              <a:t> (långivere)</a:t>
            </a:r>
          </a:p>
          <a:p>
            <a:pPr eaLnBrk="1" hangingPunct="1"/>
            <a:r>
              <a:rPr lang="nb-NO" dirty="0">
                <a:latin typeface="Calibri" panose="020F0502020204030204" pitchFamily="34" charset="0"/>
              </a:rPr>
              <a:t>Eierne mottar hva som står tilbake etter at långiverne har fått sine </a:t>
            </a:r>
            <a:r>
              <a:rPr lang="nb-NO" b="1" dirty="0">
                <a:solidFill>
                  <a:srgbClr val="FF0000"/>
                </a:solidFill>
                <a:latin typeface="Calibri" panose="020F0502020204030204" pitchFamily="34" charset="0"/>
              </a:rPr>
              <a:t>kontraktfestede krav</a:t>
            </a:r>
            <a:r>
              <a:rPr lang="nb-NO" dirty="0">
                <a:latin typeface="Calibri" panose="020F0502020204030204" pitchFamily="34" charset="0"/>
              </a:rPr>
              <a:t> dekket</a:t>
            </a:r>
            <a:endParaRPr lang="nb-NO" sz="2400" dirty="0">
              <a:latin typeface="Calibri" panose="020F0502020204030204" pitchFamily="34" charset="0"/>
            </a:endParaRPr>
          </a:p>
        </p:txBody>
      </p:sp>
      <p:graphicFrame>
        <p:nvGraphicFramePr>
          <p:cNvPr id="103428" name="Object 4"/>
          <p:cNvGraphicFramePr>
            <a:graphicFrameLocks noChangeAspect="1"/>
          </p:cNvGraphicFramePr>
          <p:nvPr>
            <p:extLst>
              <p:ext uri="{D42A27DB-BD31-4B8C-83A1-F6EECF244321}">
                <p14:modId xmlns:p14="http://schemas.microsoft.com/office/powerpoint/2010/main" val="775260972"/>
              </p:ext>
            </p:extLst>
          </p:nvPr>
        </p:nvGraphicFramePr>
        <p:xfrm>
          <a:off x="1410789" y="4018643"/>
          <a:ext cx="5132388" cy="1663700"/>
        </p:xfrm>
        <a:graphic>
          <a:graphicData uri="http://schemas.openxmlformats.org/presentationml/2006/ole">
            <mc:AlternateContent xmlns:mc="http://schemas.openxmlformats.org/markup-compatibility/2006">
              <mc:Choice xmlns:v="urn:schemas-microsoft-com:vml" Requires="v">
                <p:oleObj name="Regneark" r:id="rId3" imgW="2029110" imgH="657647" progId="Excel.Sheet.8">
                  <p:embed/>
                </p:oleObj>
              </mc:Choice>
              <mc:Fallback>
                <p:oleObj name="Regneark" r:id="rId3" imgW="2029110" imgH="657647" progId="Excel.Sheet.8">
                  <p:embed/>
                  <p:pic>
                    <p:nvPicPr>
                      <p:cNvPr id="10342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0789" y="4018643"/>
                        <a:ext cx="5132388"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34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Calibri" panose="020F0502020204030204" pitchFamily="34" charset="0"/>
              </a:rPr>
              <a:t>Investeringsutgift – anleggsmidler og arbeidskapital</a:t>
            </a:r>
          </a:p>
        </p:txBody>
      </p:sp>
      <p:sp>
        <p:nvSpPr>
          <p:cNvPr id="3" name="Content Placeholder 2"/>
          <p:cNvSpPr>
            <a:spLocks noGrp="1"/>
          </p:cNvSpPr>
          <p:nvPr>
            <p:ph idx="1"/>
          </p:nvPr>
        </p:nvSpPr>
        <p:spPr/>
        <p:txBody>
          <a:bodyPr/>
          <a:lstStyle/>
          <a:p>
            <a:r>
              <a:rPr lang="nb-NO" dirty="0">
                <a:latin typeface="Calibri" panose="020F0502020204030204" pitchFamily="34" charset="0"/>
              </a:rPr>
              <a:t>En investering vil i regelen medføre anskaffelse av </a:t>
            </a:r>
            <a:r>
              <a:rPr lang="nb-NO" dirty="0">
                <a:solidFill>
                  <a:srgbClr val="FF0000"/>
                </a:solidFill>
                <a:latin typeface="Calibri" panose="020F0502020204030204" pitchFamily="34" charset="0"/>
              </a:rPr>
              <a:t>anleggsmidler</a:t>
            </a:r>
            <a:r>
              <a:rPr lang="nb-NO" dirty="0">
                <a:latin typeface="Calibri" panose="020F0502020204030204" pitchFamily="34" charset="0"/>
              </a:rPr>
              <a:t> (bygg, maskiner o.l.) samt </a:t>
            </a:r>
            <a:r>
              <a:rPr lang="nb-NO" dirty="0">
                <a:solidFill>
                  <a:srgbClr val="FF0000"/>
                </a:solidFill>
                <a:latin typeface="Calibri" panose="020F0502020204030204" pitchFamily="34" charset="0"/>
              </a:rPr>
              <a:t>arbeidskapital</a:t>
            </a:r>
            <a:r>
              <a:rPr lang="nb-NO" dirty="0">
                <a:latin typeface="Calibri" panose="020F0502020204030204" pitchFamily="34" charset="0"/>
              </a:rPr>
              <a:t> (varelagre, kundefordringer o.l.)</a:t>
            </a:r>
          </a:p>
          <a:p>
            <a:r>
              <a:rPr lang="nb-NO" dirty="0">
                <a:latin typeface="Calibri" panose="020F0502020204030204" pitchFamily="34" charset="0"/>
              </a:rPr>
              <a:t>Arbeidskapitalbehov varierer mye fra bransje til bransje, og som en forenkling uttrykker man ofte arbeidskapitalbehovet som en andel av omsetning</a:t>
            </a:r>
          </a:p>
          <a:p>
            <a:endParaRPr lang="nb-NO" dirty="0">
              <a:latin typeface="Calibri" panose="020F0502020204030204" pitchFamily="34" charset="0"/>
            </a:endParaRPr>
          </a:p>
        </p:txBody>
      </p:sp>
      <p:pic>
        <p:nvPicPr>
          <p:cNvPr id="5" name="Picture 4"/>
          <p:cNvPicPr>
            <a:picLocks noChangeAspect="1"/>
          </p:cNvPicPr>
          <p:nvPr/>
        </p:nvPicPr>
        <p:blipFill>
          <a:blip r:embed="rId3"/>
          <a:stretch>
            <a:fillRect/>
          </a:stretch>
        </p:blipFill>
        <p:spPr>
          <a:xfrm>
            <a:off x="1449097" y="4039957"/>
            <a:ext cx="5514286" cy="2104762"/>
          </a:xfrm>
          <a:prstGeom prst="rect">
            <a:avLst/>
          </a:prstGeom>
        </p:spPr>
      </p:pic>
    </p:spTree>
    <p:extLst>
      <p:ext uri="{BB962C8B-B14F-4D97-AF65-F5344CB8AC3E}">
        <p14:creationId xmlns:p14="http://schemas.microsoft.com/office/powerpoint/2010/main" val="1229121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latin typeface="Calibri" panose="020F0502020204030204" pitchFamily="34" charset="0"/>
              </a:rPr>
              <a:t>Eksempel 1: AS Trevare</a:t>
            </a:r>
          </a:p>
        </p:txBody>
      </p:sp>
      <p:sp>
        <p:nvSpPr>
          <p:cNvPr id="3" name="Content Placeholder 2"/>
          <p:cNvSpPr>
            <a:spLocks noGrp="1"/>
          </p:cNvSpPr>
          <p:nvPr>
            <p:ph idx="1"/>
          </p:nvPr>
        </p:nvSpPr>
        <p:spPr/>
        <p:txBody>
          <a:bodyPr/>
          <a:lstStyle/>
          <a:p>
            <a:endParaRPr lang="nb-NO" dirty="0"/>
          </a:p>
          <a:p>
            <a:endParaRPr lang="nb-NO" dirty="0"/>
          </a:p>
          <a:p>
            <a:endParaRPr lang="nb-NO" dirty="0"/>
          </a:p>
          <a:p>
            <a:endParaRPr lang="nb-NO" dirty="0"/>
          </a:p>
          <a:p>
            <a:endParaRPr lang="nb-NO" dirty="0"/>
          </a:p>
          <a:p>
            <a:r>
              <a:rPr lang="nb-NO" dirty="0">
                <a:latin typeface="Calibri" panose="020F0502020204030204" pitchFamily="34" charset="0"/>
              </a:rPr>
              <a:t>Lønnskostnader og materialkostnader er variable kostnader (totalt 60 % av omsetningen)</a:t>
            </a:r>
          </a:p>
          <a:p>
            <a:r>
              <a:rPr lang="nb-NO" dirty="0">
                <a:latin typeface="Calibri" panose="020F0502020204030204" pitchFamily="34" charset="0"/>
              </a:rPr>
              <a:t>Arbeidskapitalen står i et stabilt forhold til omsetningen (Andel 17,5 %)</a:t>
            </a:r>
          </a:p>
        </p:txBody>
      </p:sp>
      <p:pic>
        <p:nvPicPr>
          <p:cNvPr id="4" name="Picture 3"/>
          <p:cNvPicPr>
            <a:picLocks noChangeAspect="1"/>
          </p:cNvPicPr>
          <p:nvPr/>
        </p:nvPicPr>
        <p:blipFill>
          <a:blip r:embed="rId3"/>
          <a:stretch>
            <a:fillRect/>
          </a:stretch>
        </p:blipFill>
        <p:spPr>
          <a:xfrm>
            <a:off x="1066800" y="1083763"/>
            <a:ext cx="4428571" cy="2619048"/>
          </a:xfrm>
          <a:prstGeom prst="rect">
            <a:avLst/>
          </a:prstGeom>
        </p:spPr>
      </p:pic>
    </p:spTree>
    <p:extLst>
      <p:ext uri="{BB962C8B-B14F-4D97-AF65-F5344CB8AC3E}">
        <p14:creationId xmlns:p14="http://schemas.microsoft.com/office/powerpoint/2010/main" val="1496380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b-NO" dirty="0">
                <a:latin typeface="Calibri" panose="020F0502020204030204" pitchFamily="34" charset="0"/>
              </a:rPr>
              <a:t>Nytt prosjekt - AS Trevare</a:t>
            </a:r>
          </a:p>
        </p:txBody>
      </p:sp>
      <p:graphicFrame>
        <p:nvGraphicFramePr>
          <p:cNvPr id="2" name="Object 1"/>
          <p:cNvGraphicFramePr>
            <a:graphicFrameLocks noChangeAspect="1"/>
          </p:cNvGraphicFramePr>
          <p:nvPr>
            <p:extLst>
              <p:ext uri="{D42A27DB-BD31-4B8C-83A1-F6EECF244321}">
                <p14:modId xmlns:p14="http://schemas.microsoft.com/office/powerpoint/2010/main" val="3896176757"/>
              </p:ext>
            </p:extLst>
          </p:nvPr>
        </p:nvGraphicFramePr>
        <p:xfrm>
          <a:off x="1149395" y="1444671"/>
          <a:ext cx="7381289" cy="2778986"/>
        </p:xfrm>
        <a:graphic>
          <a:graphicData uri="http://schemas.openxmlformats.org/presentationml/2006/ole">
            <mc:AlternateContent xmlns:mc="http://schemas.openxmlformats.org/markup-compatibility/2006">
              <mc:Choice xmlns:v="urn:schemas-microsoft-com:vml" Requires="v">
                <p:oleObj name="Regneark" r:id="rId3" imgW="5591212" imgH="2104920" progId="Excel.Sheet.12">
                  <p:embed/>
                </p:oleObj>
              </mc:Choice>
              <mc:Fallback>
                <p:oleObj name="Regneark" r:id="rId3" imgW="5591212" imgH="2104920" progId="Excel.Sheet.12">
                  <p:embed/>
                  <p:pic>
                    <p:nvPicPr>
                      <p:cNvPr id="2" name="Object 1"/>
                      <p:cNvPicPr/>
                      <p:nvPr/>
                    </p:nvPicPr>
                    <p:blipFill>
                      <a:blip r:embed="rId4"/>
                      <a:stretch>
                        <a:fillRect/>
                      </a:stretch>
                    </p:blipFill>
                    <p:spPr>
                      <a:xfrm>
                        <a:off x="1149395" y="1444671"/>
                        <a:ext cx="7381289" cy="2778986"/>
                      </a:xfrm>
                      <a:prstGeom prst="rect">
                        <a:avLst/>
                      </a:prstGeom>
                    </p:spPr>
                  </p:pic>
                </p:oleObj>
              </mc:Fallback>
            </mc:AlternateContent>
          </a:graphicData>
        </a:graphic>
      </p:graphicFrame>
    </p:spTree>
    <p:extLst>
      <p:ext uri="{BB962C8B-B14F-4D97-AF65-F5344CB8AC3E}">
        <p14:creationId xmlns:p14="http://schemas.microsoft.com/office/powerpoint/2010/main" val="1057012540"/>
      </p:ext>
    </p:extLst>
  </p:cSld>
  <p:clrMapOvr>
    <a:masterClrMapping/>
  </p:clrMapOvr>
</p:sld>
</file>

<file path=ppt/theme/theme1.xml><?xml version="1.0" encoding="utf-8"?>
<a:theme xmlns:a="http://schemas.openxmlformats.org/drawingml/2006/main" name="altmal">
  <a:themeElements>
    <a:clrScheme name="altmal.po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tmal.pot">
      <a:majorFont>
        <a:latin typeface="Comic Sans MS"/>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lnDef>
  </a:objectDefaults>
  <a:extraClrSchemeLst>
    <a:extraClrScheme>
      <a:clrScheme name="altmal.po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tmal.po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tmal.po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tmal.po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tmal.po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tmal.po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tmal.po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tmal.po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tmal.po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tmal.po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tmal.po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tmal.po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47D3AA0A7C03548B74172B2F47E51B7" ma:contentTypeVersion="13" ma:contentTypeDescription="Opprett et nytt dokument." ma:contentTypeScope="" ma:versionID="84b96461f81759c9a37b8bb7a9083150">
  <xsd:schema xmlns:xsd="http://www.w3.org/2001/XMLSchema" xmlns:xs="http://www.w3.org/2001/XMLSchema" xmlns:p="http://schemas.microsoft.com/office/2006/metadata/properties" xmlns:ns1="http://schemas.microsoft.com/sharepoint/v3" xmlns:ns3="afdaa73a-86a8-4a4a-9c8e-f8451b678c5e" xmlns:ns4="16f9b60a-30fb-4900-a367-74dd1be2bf77" targetNamespace="http://schemas.microsoft.com/office/2006/metadata/properties" ma:root="true" ma:fieldsID="8656e857ca1ab238c138d8f6d01d938e" ns1:_="" ns3:_="" ns4:_="">
    <xsd:import namespace="http://schemas.microsoft.com/sharepoint/v3"/>
    <xsd:import namespace="afdaa73a-86a8-4a4a-9c8e-f8451b678c5e"/>
    <xsd:import namespace="16f9b60a-30fb-4900-a367-74dd1be2bf7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1:_ip_UnifiedCompliancePolicyProperties" minOccurs="0"/>
                <xsd:element ref="ns1:_ip_UnifiedCompliancePolicyUIAction"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4" nillable="true" ma:displayName="Egenskaper for samordnet samsvarspolicy" ma:hidden="true" ma:internalName="_ip_UnifiedCompliancePolicyProperties">
      <xsd:simpleType>
        <xsd:restriction base="dms:Note"/>
      </xsd:simpleType>
    </xsd:element>
    <xsd:element name="_ip_UnifiedCompliancePolicyUIAction" ma:index="15" nillable="true" ma:displayName="UI-handling for samordnet samsvarspolicy"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fdaa73a-86a8-4a4a-9c8e-f8451b678c5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f9b60a-30fb-4900-a367-74dd1be2bf77" elementFormDefault="qualified">
    <xsd:import namespace="http://schemas.microsoft.com/office/2006/documentManagement/types"/>
    <xsd:import namespace="http://schemas.microsoft.com/office/infopath/2007/PartnerControls"/>
    <xsd:element name="SharedWithUsers" ma:index="16"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ingsdetaljer" ma:internalName="SharedWithDetails" ma:readOnly="true">
      <xsd:simpleType>
        <xsd:restriction base="dms:Note">
          <xsd:maxLength value="255"/>
        </xsd:restriction>
      </xsd:simpleType>
    </xsd:element>
    <xsd:element name="SharingHintHash" ma:index="18" nillable="true" ma:displayName="Hash for deling av tip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AC2159-E0D4-43A1-90C7-7B731C8A6F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fdaa73a-86a8-4a4a-9c8e-f8451b678c5e"/>
    <ds:schemaRef ds:uri="16f9b60a-30fb-4900-a367-74dd1be2bf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15BCC0-C07B-46B8-8248-BDB8C0EDDD6F}">
  <ds:schemaRefs>
    <ds:schemaRef ds:uri="http://schemas.openxmlformats.org/package/2006/metadata/core-properties"/>
    <ds:schemaRef ds:uri="http://schemas.microsoft.com/office/infopath/2007/PartnerControls"/>
    <ds:schemaRef ds:uri="http://purl.org/dc/terms/"/>
    <ds:schemaRef ds:uri="http://schemas.microsoft.com/office/2006/metadata/properties"/>
    <ds:schemaRef ds:uri="http://schemas.microsoft.com/office/2006/documentManagement/types"/>
    <ds:schemaRef ds:uri="http://schemas.microsoft.com/sharepoint/v3"/>
    <ds:schemaRef ds:uri="afdaa73a-86a8-4a4a-9c8e-f8451b678c5e"/>
    <ds:schemaRef ds:uri="http://purl.org/dc/elements/1.1/"/>
    <ds:schemaRef ds:uri="16f9b60a-30fb-4900-a367-74dd1be2bf77"/>
    <ds:schemaRef ds:uri="http://www.w3.org/XML/1998/namespace"/>
    <ds:schemaRef ds:uri="http://purl.org/dc/dcmitype/"/>
  </ds:schemaRefs>
</ds:datastoreItem>
</file>

<file path=customXml/itemProps3.xml><?xml version="1.0" encoding="utf-8"?>
<ds:datastoreItem xmlns:ds="http://schemas.openxmlformats.org/officeDocument/2006/customXml" ds:itemID="{80261ED7-D2A2-410A-9DAD-39FBC75291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C:\Programfiler\Microsoft Office\Maler\Presentasjonsutforminger\altmal.pot</Template>
  <TotalTime>3053</TotalTime>
  <Words>1281</Words>
  <Application>Microsoft Office PowerPoint</Application>
  <PresentationFormat>Skjermfremvisning (4:3)</PresentationFormat>
  <Paragraphs>136</Paragraphs>
  <Slides>26</Slides>
  <Notes>26</Notes>
  <HiddenSlides>0</HiddenSlides>
  <MMClips>0</MMClips>
  <ScaleCrop>false</ScaleCrop>
  <HeadingPairs>
    <vt:vector size="8" baseType="variant">
      <vt:variant>
        <vt:lpstr>Brukte skrifter</vt:lpstr>
      </vt:variant>
      <vt:variant>
        <vt:i4>7</vt:i4>
      </vt:variant>
      <vt:variant>
        <vt:lpstr>Tema</vt:lpstr>
      </vt:variant>
      <vt:variant>
        <vt:i4>1</vt:i4>
      </vt:variant>
      <vt:variant>
        <vt:lpstr>Innebygde OLE-servere</vt:lpstr>
      </vt:variant>
      <vt:variant>
        <vt:i4>4</vt:i4>
      </vt:variant>
      <vt:variant>
        <vt:lpstr>Lysbildetitler</vt:lpstr>
      </vt:variant>
      <vt:variant>
        <vt:i4>26</vt:i4>
      </vt:variant>
    </vt:vector>
  </HeadingPairs>
  <TitlesOfParts>
    <vt:vector size="38" baseType="lpstr">
      <vt:lpstr>Arial</vt:lpstr>
      <vt:lpstr>Calibri</vt:lpstr>
      <vt:lpstr>Comic Sans MS</vt:lpstr>
      <vt:lpstr>Symbol</vt:lpstr>
      <vt:lpstr>Tahoma</vt:lpstr>
      <vt:lpstr>Times</vt:lpstr>
      <vt:lpstr>Times New Roman</vt:lpstr>
      <vt:lpstr>altmal</vt:lpstr>
      <vt:lpstr>Regneark</vt:lpstr>
      <vt:lpstr>Microsoft Excel 97–2003-regneark</vt:lpstr>
      <vt:lpstr>Microsoft Excel-regneark</vt:lpstr>
      <vt:lpstr>Worksheet</vt:lpstr>
      <vt:lpstr>Kapittel 2: Investeringsanalyse</vt:lpstr>
      <vt:lpstr>Grunnbegreper: Investeringstyper</vt:lpstr>
      <vt:lpstr>Budsjettering av kontantstrøm</vt:lpstr>
      <vt:lpstr>Resultat og kontantstrøm</vt:lpstr>
      <vt:lpstr>Budsjettering av prosjektets kontantstrøm</vt:lpstr>
      <vt:lpstr>Kontantstrøm til egenkapitalen (eierne)</vt:lpstr>
      <vt:lpstr>Investeringsutgift – anleggsmidler og arbeidskapital</vt:lpstr>
      <vt:lpstr>Eksempel 1: AS Trevare</vt:lpstr>
      <vt:lpstr>Nytt prosjekt - AS Trevare</vt:lpstr>
      <vt:lpstr>AS Trevare – prosjektets kontantstrøm</vt:lpstr>
      <vt:lpstr>AS Trevare</vt:lpstr>
      <vt:lpstr>AS Trevare – prosjektets kontantstrøm over levetiden</vt:lpstr>
      <vt:lpstr>AS Trevare – kontantstrøm til egenkapitalen over levetiden</vt:lpstr>
      <vt:lpstr>AS Trevare - driftsresultat over levetiden</vt:lpstr>
      <vt:lpstr>Eksempel 2: AS Mekanikk</vt:lpstr>
      <vt:lpstr>Eksempel 2: AS Mekanikk, forts:</vt:lpstr>
      <vt:lpstr>Eksempel 2: AS Mekanikk, forts:</vt:lpstr>
      <vt:lpstr>Eksempel 2: AS Mekanikk, forts:</vt:lpstr>
      <vt:lpstr>Eksempel 2: AS Mekanikk, forts:</vt:lpstr>
      <vt:lpstr>Eksempel 2: AS Mekanikk, forts:</vt:lpstr>
      <vt:lpstr>Eksempel 2: AS Mekanikk, forts:</vt:lpstr>
      <vt:lpstr>Eksempel 2: AS Mekanikk, forts:</vt:lpstr>
      <vt:lpstr>Nærmere om kontantstrømbegrepet</vt:lpstr>
      <vt:lpstr>Eksempel 3: AS Skipsverft</vt:lpstr>
      <vt:lpstr>AS Skipsverft, forts.</vt:lpstr>
      <vt:lpstr>AS Skipsverft – beslutningsrelevant kontantstrøm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Investeringsanalyse</dc:title>
  <dc:creator>Ivar Bredesen</dc:creator>
  <cp:lastModifiedBy>Ivar Bredesen</cp:lastModifiedBy>
  <cp:revision>258</cp:revision>
  <cp:lastPrinted>2018-08-16T11:32:56Z</cp:lastPrinted>
  <dcterms:created xsi:type="dcterms:W3CDTF">1999-10-24T16:44:35Z</dcterms:created>
  <dcterms:modified xsi:type="dcterms:W3CDTF">2023-08-28T11:21:03Z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0x010100B47D3AA0A7C03548B74172B2F47E51B7</vt:lpwstr>
  </property>
</Properties>
</file>