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26"/>
  </p:notesMasterIdLst>
  <p:handoutMasterIdLst>
    <p:handoutMasterId r:id="rId27"/>
  </p:handoutMasterIdLst>
  <p:sldIdLst>
    <p:sldId id="271" r:id="rId5"/>
    <p:sldId id="320" r:id="rId6"/>
    <p:sldId id="322" r:id="rId7"/>
    <p:sldId id="323" r:id="rId8"/>
    <p:sldId id="324" r:id="rId9"/>
    <p:sldId id="331" r:id="rId10"/>
    <p:sldId id="337" r:id="rId11"/>
    <p:sldId id="338" r:id="rId12"/>
    <p:sldId id="332" r:id="rId13"/>
    <p:sldId id="333" r:id="rId14"/>
    <p:sldId id="277" r:id="rId15"/>
    <p:sldId id="278" r:id="rId16"/>
    <p:sldId id="326" r:id="rId17"/>
    <p:sldId id="327" r:id="rId18"/>
    <p:sldId id="328" r:id="rId19"/>
    <p:sldId id="329" r:id="rId20"/>
    <p:sldId id="335" r:id="rId21"/>
    <p:sldId id="336" r:id="rId22"/>
    <p:sldId id="298" r:id="rId23"/>
    <p:sldId id="314" r:id="rId24"/>
    <p:sldId id="31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22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 smtClean="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 smtClean="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>
                <a:latin typeface="Tahoma" charset="0"/>
              </a:defRPr>
            </a:lvl1pPr>
          </a:lstStyle>
          <a:p>
            <a:pPr>
              <a:defRPr/>
            </a:pPr>
            <a:fld id="{E829E398-BE47-4D37-A408-5D344D593AE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986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 smtClean="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 smtClean="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>
                <a:latin typeface="Tahoma" charset="0"/>
              </a:defRPr>
            </a:lvl1pPr>
          </a:lstStyle>
          <a:p>
            <a:pPr>
              <a:defRPr/>
            </a:pPr>
            <a:fld id="{91150AAB-1BF0-4845-8662-0BA9DF82A96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1013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52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EBBE7B95-B2B0-474C-A239-AB120C0AEC88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49551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81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81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8F0B3C55-C673-4BE9-82B0-CF558D2BA2E1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82815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FE1CAC40-A9C5-4645-8055-05C4EBA4D2B0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969324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816BE7FE-7089-473A-856B-6520E747552B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055612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1911718A-CABB-4A1C-A9CE-9202FA5E76AC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53482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A338EF04-A79C-4CEE-B5B4-43005F84BDD5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7960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BEF4DC80-1C6D-4E3E-B399-AF8B73F74740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92020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056BFCF0-419C-4117-B99B-03F20A619347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79624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168DFCEB-F8FA-40B3-827E-CDDE837E30A9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16297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889ED693-54EA-49C2-97BC-59B76735EF5D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60914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ADB9E286-1B7A-42AF-9713-04FB0C8FE41B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72147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597F6A17-1A19-4E8F-BB21-7871E12C8097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406985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CD5CD4B7-6F50-4F8A-AB40-A68B4F6C5754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3133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96975"/>
            <a:ext cx="80772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overskriften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kumimoji="1" lang="nb-NO" sz="2400" i="0">
              <a:latin typeface="Tahoma" charset="0"/>
            </a:endParaRP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0" y="6534150"/>
            <a:ext cx="8366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600" i="0" smtClean="0"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6A748CAF-BE68-4D65-B690-8608CD5B0176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4380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4380C"/>
        </a:buClr>
        <a:buFont typeface="Times" pitchFamily="18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6632"/>
            <a:ext cx="8077200" cy="863600"/>
          </a:xfrm>
        </p:spPr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Kapittel 9: Investeringsanalyse og prisstigning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Viktige temaer i kapittel 9:</a:t>
            </a:r>
          </a:p>
          <a:p>
            <a:pPr lvl="1" eaLnBrk="1" hangingPunct="1"/>
            <a:r>
              <a:rPr lang="nb-NO" sz="2800" dirty="0">
                <a:latin typeface="Calibri" panose="020F0502020204030204" pitchFamily="34" charset="0"/>
              </a:rPr>
              <a:t>Nominell avkastning og realavkastning</a:t>
            </a:r>
          </a:p>
          <a:p>
            <a:pPr lvl="1" eaLnBrk="1" hangingPunct="1"/>
            <a:r>
              <a:rPr lang="nb-NO" sz="2800" dirty="0">
                <a:latin typeface="Calibri" panose="020F0502020204030204" pitchFamily="34" charset="0"/>
              </a:rPr>
              <a:t>Reell </a:t>
            </a:r>
            <a:r>
              <a:rPr lang="nb-NO" sz="2800" dirty="0" err="1">
                <a:latin typeface="Calibri" panose="020F0502020204030204" pitchFamily="34" charset="0"/>
              </a:rPr>
              <a:t>lånerente</a:t>
            </a:r>
            <a:r>
              <a:rPr lang="nb-NO" sz="2800" dirty="0">
                <a:latin typeface="Calibri" panose="020F0502020204030204" pitchFamily="34" charset="0"/>
              </a:rPr>
              <a:t> (realrente)</a:t>
            </a:r>
          </a:p>
          <a:p>
            <a:pPr lvl="1" eaLnBrk="1" hangingPunct="1"/>
            <a:r>
              <a:rPr lang="nb-NO" sz="2800" dirty="0">
                <a:latin typeface="Calibri" panose="020F0502020204030204" pitchFamily="34" charset="0"/>
              </a:rPr>
              <a:t>Realinvesteringer og prisstigning (inflasjon)</a:t>
            </a:r>
          </a:p>
          <a:p>
            <a:pPr lvl="1" eaLnBrk="1" hangingPunct="1"/>
            <a:r>
              <a:rPr lang="nb-NO" sz="2800" dirty="0">
                <a:latin typeface="Calibri" panose="020F0502020204030204" pitchFamily="34" charset="0"/>
              </a:rPr>
              <a:t>Kontantstrøm i nominelle og faste priser</a:t>
            </a:r>
          </a:p>
          <a:p>
            <a:pPr lvl="1" eaLnBrk="1" hangingPunct="1"/>
            <a:r>
              <a:rPr lang="nb-NO" sz="2800" dirty="0">
                <a:latin typeface="Calibri" panose="020F0502020204030204" pitchFamily="34" charset="0"/>
              </a:rPr>
              <a:t>Prisstigning og skatt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Nominell og reell kontantstrøm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>
                <a:latin typeface="Calibri" panose="020F0502020204030204" pitchFamily="34" charset="0"/>
              </a:rPr>
              <a:t>Anta at kontantstrømmen i et prosjekt er budsjettert til å bli kr 1 000 000 i </a:t>
            </a:r>
            <a:r>
              <a:rPr lang="nb-NO" sz="2400" dirty="0">
                <a:solidFill>
                  <a:srgbClr val="FF0000"/>
                </a:solidFill>
                <a:latin typeface="Calibri" panose="020F0502020204030204" pitchFamily="34" charset="0"/>
              </a:rPr>
              <a:t>dagens</a:t>
            </a:r>
            <a:r>
              <a:rPr lang="nb-NO" sz="2400" dirty="0">
                <a:latin typeface="Calibri" panose="020F0502020204030204" pitchFamily="34" charset="0"/>
              </a:rPr>
              <a:t> pengeverdi og anta videre at inflasjonen blir 5 % årlig. Hva blir kontantstrømmene i faste og nominelle priser?</a:t>
            </a: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endParaRPr lang="nb-NO" sz="2400" dirty="0">
              <a:latin typeface="Calibri" panose="020F0502020204030204" pitchFamily="34" charset="0"/>
            </a:endParaRPr>
          </a:p>
          <a:p>
            <a:r>
              <a:rPr lang="nb-NO" sz="2400" dirty="0">
                <a:latin typeface="Calibri" panose="020F0502020204030204" pitchFamily="34" charset="0"/>
              </a:rPr>
              <a:t>Kontantstrømmen i nominelle priser øker med 5 % årlig</a:t>
            </a:r>
            <a:br>
              <a:rPr lang="nb-NO" sz="2400" dirty="0">
                <a:latin typeface="Calibri" panose="020F0502020204030204" pitchFamily="34" charset="0"/>
              </a:rPr>
            </a:br>
            <a:endParaRPr lang="nb-NO" sz="2400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924944"/>
            <a:ext cx="6000000" cy="1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00717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Eksempel - prisstigning</a:t>
            </a:r>
          </a:p>
        </p:txBody>
      </p:sp>
      <p:graphicFrame>
        <p:nvGraphicFramePr>
          <p:cNvPr id="198656" name="Object 1024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2894420"/>
              </p:ext>
            </p:extLst>
          </p:nvPr>
        </p:nvGraphicFramePr>
        <p:xfrm>
          <a:off x="1754188" y="1196975"/>
          <a:ext cx="6702425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552764" imgH="1628775" progId="Excel.Sheet.8">
                  <p:embed/>
                </p:oleObj>
              </mc:Choice>
              <mc:Fallback>
                <p:oleObj name="Worksheet" r:id="rId2" imgW="2552764" imgH="1628775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1196975"/>
                        <a:ext cx="6702425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000" b="0" dirty="0">
                <a:latin typeface="Calibri" panose="020F0502020204030204" pitchFamily="34" charset="0"/>
              </a:rPr>
              <a:t>Kontantstrøm i faste og nominelle priser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969211" y="3214688"/>
            <a:ext cx="5761037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sz="2000" b="1" i="0" dirty="0">
                <a:latin typeface="Calibri" panose="020F0502020204030204" pitchFamily="34" charset="0"/>
              </a:rPr>
              <a:t>Kontantstrømmen i faste priser er konstant</a:t>
            </a: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946196" y="5788749"/>
            <a:ext cx="77724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sz="2000" b="1" i="0" dirty="0">
                <a:latin typeface="Calibri" panose="020F0502020204030204" pitchFamily="34" charset="0"/>
              </a:rPr>
              <a:t>Kontantstrømmen i nominelle priser øker med prisstigningstakten hvert år (3,77 %)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11" y="1053747"/>
            <a:ext cx="6552778" cy="2086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90" y="3695600"/>
            <a:ext cx="6252998" cy="20091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animBg="1" autoUpdateAnimBg="0"/>
      <p:bldP spid="12288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Avkastningskrav – vær konsistent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Ved beregning av nåverdi, må vi passe på følgende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Kontantstrøm er i løpende (nominelle) priser må vi bruke et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nominelt avkastningskrav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Kontantstrøm er i faste priser må vi bruke et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realavkastningskrav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Hvis korrekt avkastningskrav brukes, blir nåverdien uansett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den samme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Nominelt- og realavkastningskrav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Vi har følgende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Realavkastningskrav (p</a:t>
            </a:r>
            <a:r>
              <a:rPr lang="nb-NO" baseline="-25000" dirty="0">
                <a:latin typeface="Calibri" panose="020F0502020204030204" pitchFamily="34" charset="0"/>
              </a:rPr>
              <a:t>r</a:t>
            </a:r>
            <a:r>
              <a:rPr lang="nb-NO" dirty="0">
                <a:latin typeface="Calibri" panose="020F0502020204030204" pitchFamily="34" charset="0"/>
              </a:rPr>
              <a:t>) = 6 %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Inflasjonsraten (j) = 3,77 %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Hva blir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nominelt </a:t>
            </a:r>
            <a:r>
              <a:rPr lang="nb-NO" dirty="0">
                <a:latin typeface="Calibri" panose="020F0502020204030204" pitchFamily="34" charset="0"/>
              </a:rPr>
              <a:t>avkastningskrav (</a:t>
            </a:r>
            <a:r>
              <a:rPr lang="nb-NO" dirty="0" err="1">
                <a:latin typeface="Calibri" panose="020F0502020204030204" pitchFamily="34" charset="0"/>
              </a:rPr>
              <a:t>p</a:t>
            </a:r>
            <a:r>
              <a:rPr lang="nb-NO" baseline="-25000" dirty="0" err="1">
                <a:latin typeface="Calibri" panose="020F0502020204030204" pitchFamily="34" charset="0"/>
              </a:rPr>
              <a:t>n</a:t>
            </a:r>
            <a:r>
              <a:rPr lang="nb-NO" dirty="0">
                <a:latin typeface="Calibri" panose="020F0502020204030204" pitchFamily="34" charset="0"/>
              </a:rPr>
              <a:t>) 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140968"/>
            <a:ext cx="5676190" cy="485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Beregning av nåverdi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077199" y="4653136"/>
            <a:ext cx="7696200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sz="2400" b="1" i="0" dirty="0">
                <a:latin typeface="Calibri" panose="020F0502020204030204" pitchFamily="34" charset="0"/>
              </a:rPr>
              <a:t>Legg merke til at nåverdi hvert år og samlet blir identisk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02026"/>
            <a:ext cx="7933333" cy="342857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Beregning av internrente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052736"/>
            <a:ext cx="8172400" cy="5500688"/>
          </a:xfrm>
        </p:spPr>
        <p:txBody>
          <a:bodyPr/>
          <a:lstStyle/>
          <a:p>
            <a:r>
              <a:rPr lang="nb-NO" sz="2300" dirty="0">
                <a:latin typeface="Calibri" panose="020F0502020204030204" pitchFamily="34" charset="0"/>
              </a:rPr>
              <a:t>Den nominelle internrenten eller den nominelle avkastningen finner vi på grunnlag av kontantstrømmen i løpende eller nominelle priser:</a:t>
            </a: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r>
              <a:rPr lang="nb-NO" sz="2300" dirty="0">
                <a:latin typeface="Calibri" panose="020F0502020204030204" pitchFamily="34" charset="0"/>
              </a:rPr>
              <a:t>Det viser seg at den nominelle internrenten er 12 %</a:t>
            </a:r>
            <a:endParaRPr lang="nb-NO" sz="2400" dirty="0">
              <a:latin typeface="Calibri" panose="020F0502020204030204" pitchFamily="34" charset="0"/>
            </a:endParaRPr>
          </a:p>
          <a:p>
            <a:r>
              <a:rPr lang="nb-NO" sz="2400" dirty="0">
                <a:latin typeface="Calibri" panose="020F0502020204030204" pitchFamily="34" charset="0"/>
              </a:rPr>
              <a:t>Den reelle internrenten eller realavkastningen finner vi ut fra kontantstrømmen i faste priser:</a:t>
            </a: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r>
              <a:rPr lang="nb-NO" sz="2400" dirty="0">
                <a:latin typeface="Calibri" panose="020F0502020204030204" pitchFamily="34" charset="0"/>
              </a:rPr>
              <a:t>Realavkastningen er 7,93 %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134" y="2204864"/>
            <a:ext cx="6866667" cy="942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134" y="4509120"/>
            <a:ext cx="7038095" cy="91428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Sammenhengen mellom nominell og reell internrente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052736"/>
            <a:ext cx="8172400" cy="5500688"/>
          </a:xfrm>
        </p:spPr>
        <p:txBody>
          <a:bodyPr/>
          <a:lstStyle/>
          <a:p>
            <a:r>
              <a:rPr lang="nb-NO" sz="2300" dirty="0">
                <a:latin typeface="Calibri" panose="020F0502020204030204" pitchFamily="34" charset="0"/>
              </a:rPr>
              <a:t>Gitt at vi fant at den nominelle internrenten er 12 %, kunne vi også funnet den reelle internrenten slik:</a:t>
            </a: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endParaRPr lang="nb-NO" sz="2300" dirty="0">
              <a:latin typeface="Calibri" panose="020F0502020204030204" pitchFamily="34" charset="0"/>
            </a:endParaRPr>
          </a:p>
          <a:p>
            <a:r>
              <a:rPr lang="nb-NO" sz="2300" dirty="0">
                <a:latin typeface="Calibri" panose="020F0502020204030204" pitchFamily="34" charset="0"/>
              </a:rPr>
              <a:t>På samme måten kunne vi funnet den nominelle internrenten ut fra den reelle:</a:t>
            </a:r>
          </a:p>
          <a:p>
            <a:endParaRPr lang="nb-NO" sz="2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b-NO" sz="24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916832"/>
            <a:ext cx="4780952" cy="1457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4581128"/>
            <a:ext cx="5380952" cy="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3185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Spesiell prisstigning – alle faktorene endrer seg ikke likt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052736"/>
            <a:ext cx="8172400" cy="5500688"/>
          </a:xfrm>
        </p:spPr>
        <p:txBody>
          <a:bodyPr/>
          <a:lstStyle/>
          <a:p>
            <a:r>
              <a:rPr lang="nb-NO" sz="2300" dirty="0">
                <a:latin typeface="Calibri" panose="020F0502020204030204" pitchFamily="34" charset="0"/>
              </a:rPr>
              <a:t>Hvis ikke alle kalkylefaktorene endres likt, må man budsjettere i løpende priser</a:t>
            </a:r>
          </a:p>
          <a:p>
            <a:r>
              <a:rPr lang="nb-NO" sz="2300" dirty="0">
                <a:latin typeface="Calibri" panose="020F0502020204030204" pitchFamily="34" charset="0"/>
              </a:rPr>
              <a:t>Anta at inntektene i eksemplet vårt øker med 3,77 % mens kostnadene øker med 6 % årlig</a:t>
            </a: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r>
              <a:rPr lang="nb-NO" sz="2300" dirty="0">
                <a:latin typeface="Calibri" panose="020F0502020204030204" pitchFamily="34" charset="0"/>
              </a:rPr>
              <a:t>Nåverdien blir nå negativ og – 195 874</a:t>
            </a: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endParaRPr lang="nb-NO" sz="2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endParaRPr lang="nb-NO" sz="24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7122035" cy="225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19721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Inflasjon og skatt</a:t>
            </a:r>
          </a:p>
        </p:txBody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Når vi trekker inn skatten, kan vi i prinsippet også budsjettere kontantstrøm enten i nominelle eller faste priser, men det er enklest å bruke nominelle priser</a:t>
            </a:r>
          </a:p>
          <a:p>
            <a:pPr eaLnBrk="1" hangingPunct="1"/>
            <a:r>
              <a:rPr lang="nb-NO" dirty="0">
                <a:latin typeface="Calibri" panose="020F0502020204030204" pitchFamily="34" charset="0"/>
              </a:rPr>
              <a:t>La oss gå tilbake til eksemplet vårt, hvor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Nominelt avkastningskrav = 8 %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Avskrivningssats: 20 %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Skattesats: 22 %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Realavkastning av finansinvesteringer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Eksempel: Et bankinnskudd på kr 100 opptjener 5 % rente, disponibelt etter ett år kr 105</a:t>
            </a:r>
          </a:p>
          <a:p>
            <a:pPr lvl="1" eaLnBrk="1" hangingPunct="1"/>
            <a:r>
              <a:rPr lang="nb-NO" sz="2000" dirty="0">
                <a:latin typeface="Calibri" panose="020F0502020204030204" pitchFamily="34" charset="0"/>
              </a:rPr>
              <a:t>Den </a:t>
            </a:r>
            <a:r>
              <a:rPr lang="nb-NO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nominelle</a:t>
            </a:r>
            <a:r>
              <a:rPr lang="nb-NO" sz="2000" dirty="0">
                <a:latin typeface="Calibri" panose="020F0502020204030204" pitchFamily="34" charset="0"/>
              </a:rPr>
              <a:t> avkastningen er 5 % (før skatt)</a:t>
            </a:r>
          </a:p>
          <a:p>
            <a:pPr lvl="1" eaLnBrk="1" hangingPunct="1"/>
            <a:r>
              <a:rPr lang="nb-NO" sz="2000" dirty="0">
                <a:latin typeface="Calibri" panose="020F0502020204030204" pitchFamily="34" charset="0"/>
              </a:rPr>
              <a:t>Hva er </a:t>
            </a:r>
            <a:r>
              <a:rPr lang="nb-NO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realavkastningen</a:t>
            </a:r>
            <a:r>
              <a:rPr lang="nb-NO" sz="2000" dirty="0">
                <a:latin typeface="Calibri" panose="020F0502020204030204" pitchFamily="34" charset="0"/>
              </a:rPr>
              <a:t>, dvs. avkastningen korrigert for effekten av prisstigningen, hvis prisstigningen er 2 %?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Fisher hypotesen sier at den nominelle avkastningen består av en kompensasjon for prisstigningen pluss en realavkastning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Hvis inflasjonen er 2 % og den nominelle avkastningen er 5 %, blir realavkastningen tilnærmet 5 % - 2 % = 3 %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Denne sammenhengen er ikke helt nøyaktig på grunn av at også realavkastningens kjøpekraft må opprettholdes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Nåverdi etter skatt</a:t>
            </a:r>
            <a:endParaRPr lang="nb-NO" sz="1800" b="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771571"/>
              </p:ext>
            </p:extLst>
          </p:nvPr>
        </p:nvGraphicFramePr>
        <p:xfrm>
          <a:off x="1187624" y="1340768"/>
          <a:ext cx="774549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467615" imgH="961955" progId="Excel.Sheet.12">
                  <p:embed/>
                </p:oleObj>
              </mc:Choice>
              <mc:Fallback>
                <p:oleObj name="Worksheet" r:id="rId2" imgW="6467615" imgH="9619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7624" y="1340768"/>
                        <a:ext cx="7745494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1187624" y="285293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i="0" dirty="0"/>
              <a:t>Nåverdi spart skatt pga. avskrivning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3614585"/>
            <a:ext cx="4743450" cy="1085850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1259632" y="494116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i="0" dirty="0"/>
              <a:t>Nåverdi er 14 087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Internrente etter skatt</a:t>
            </a:r>
          </a:p>
        </p:txBody>
      </p:sp>
      <p:sp>
        <p:nvSpPr>
          <p:cNvPr id="13318" name="Text Box 6" descr="Blått silkepapir"/>
          <p:cNvSpPr txBox="1">
            <a:spLocks noChangeArrowheads="1"/>
          </p:cNvSpPr>
          <p:nvPr/>
        </p:nvSpPr>
        <p:spPr bwMode="auto">
          <a:xfrm>
            <a:off x="1116013" y="1187559"/>
            <a:ext cx="7704137" cy="83099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sz="2400" i="0" dirty="0">
                <a:latin typeface="Calibri" panose="020F0502020204030204" pitchFamily="34" charset="0"/>
              </a:rPr>
              <a:t>Siden kontantstrømmen er i </a:t>
            </a:r>
            <a:r>
              <a:rPr lang="nb-NO" sz="2400" b="1" i="0" dirty="0">
                <a:solidFill>
                  <a:srgbClr val="FF0000"/>
                </a:solidFill>
                <a:latin typeface="Calibri" panose="020F0502020204030204" pitchFamily="34" charset="0"/>
              </a:rPr>
              <a:t>nominelle priser</a:t>
            </a:r>
            <a:r>
              <a:rPr lang="nb-NO" sz="2400" i="0" dirty="0">
                <a:latin typeface="Calibri" panose="020F0502020204030204" pitchFamily="34" charset="0"/>
              </a:rPr>
              <a:t> etter skatt finner vi den </a:t>
            </a:r>
            <a:r>
              <a:rPr lang="nb-NO" sz="2400" b="1" i="0" dirty="0">
                <a:solidFill>
                  <a:srgbClr val="FF0000"/>
                </a:solidFill>
                <a:latin typeface="Calibri" panose="020F0502020204030204" pitchFamily="34" charset="0"/>
              </a:rPr>
              <a:t>nominelle internrenten</a:t>
            </a:r>
            <a:r>
              <a:rPr lang="nb-NO" sz="2400" i="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nb-NO" sz="2400" i="0" dirty="0">
                <a:latin typeface="Calibri" panose="020F0502020204030204" pitchFamily="34" charset="0"/>
              </a:rPr>
              <a:t>etter skatt:</a:t>
            </a:r>
            <a:endParaRPr lang="nb-NO" sz="2400" b="1" i="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73063" name="Text Box 7" descr="Blått silkepapir"/>
          <p:cNvSpPr txBox="1">
            <a:spLocks noChangeArrowheads="1"/>
          </p:cNvSpPr>
          <p:nvPr/>
        </p:nvSpPr>
        <p:spPr bwMode="auto">
          <a:xfrm>
            <a:off x="1151445" y="3778995"/>
            <a:ext cx="7704137" cy="1006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sz="2000" i="0" dirty="0">
                <a:latin typeface="Calibri" panose="020F0502020204030204" pitchFamily="34" charset="0"/>
              </a:rPr>
              <a:t>Pga. sirkelreferansen kan det være arbeidskrevende å finne internrenten uten programmerbar finansiell kalkulator eller med regneark, men det kan vises at </a:t>
            </a:r>
            <a:r>
              <a:rPr lang="nb-NO" sz="2000" i="0" dirty="0" err="1">
                <a:latin typeface="Calibri" panose="020F0502020204030204" pitchFamily="34" charset="0"/>
              </a:rPr>
              <a:t>r</a:t>
            </a:r>
            <a:r>
              <a:rPr lang="nb-NO" sz="2000" i="0" baseline="-25000" dirty="0" err="1">
                <a:latin typeface="Calibri" panose="020F0502020204030204" pitchFamily="34" charset="0"/>
              </a:rPr>
              <a:t>n</a:t>
            </a:r>
            <a:r>
              <a:rPr lang="nb-NO" sz="2000" i="0" dirty="0">
                <a:latin typeface="Calibri" panose="020F0502020204030204" pitchFamily="34" charset="0"/>
              </a:rPr>
              <a:t>= 0,0882  dvs. 8,82 %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967186"/>
              </p:ext>
            </p:extLst>
          </p:nvPr>
        </p:nvGraphicFramePr>
        <p:xfrm>
          <a:off x="1258888" y="2227263"/>
          <a:ext cx="64674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467615" imgH="1343159" progId="Excel.Sheet.12">
                  <p:embed/>
                </p:oleObj>
              </mc:Choice>
              <mc:Fallback>
                <p:oleObj name="Worksheet" r:id="rId3" imgW="6467615" imgH="13431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8888" y="2227263"/>
                        <a:ext cx="6467475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Realavkastning før skatt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Vi innfører følgende symboler:</a:t>
            </a:r>
          </a:p>
          <a:p>
            <a:pPr lvl="1" eaLnBrk="1" hangingPunct="1"/>
            <a:r>
              <a:rPr lang="nb-NO" dirty="0" err="1">
                <a:latin typeface="Calibri" panose="020F0502020204030204" pitchFamily="34" charset="0"/>
              </a:rPr>
              <a:t>p</a:t>
            </a:r>
            <a:r>
              <a:rPr lang="nb-NO" baseline="-14000" dirty="0" err="1">
                <a:latin typeface="Calibri" panose="020F0502020204030204" pitchFamily="34" charset="0"/>
              </a:rPr>
              <a:t>n</a:t>
            </a:r>
            <a:r>
              <a:rPr lang="nb-NO" dirty="0">
                <a:latin typeface="Calibri" panose="020F0502020204030204" pitchFamily="34" charset="0"/>
              </a:rPr>
              <a:t> = nominell rente før skatt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p</a:t>
            </a:r>
            <a:r>
              <a:rPr lang="nb-NO" baseline="-14000" dirty="0">
                <a:latin typeface="Calibri" panose="020F0502020204030204" pitchFamily="34" charset="0"/>
              </a:rPr>
              <a:t>r</a:t>
            </a:r>
            <a:r>
              <a:rPr lang="nb-NO" dirty="0">
                <a:latin typeface="Calibri" panose="020F0502020204030204" pitchFamily="34" charset="0"/>
              </a:rPr>
              <a:t> = realrente før skatt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j = inflasjonsrate</a:t>
            </a:r>
          </a:p>
          <a:p>
            <a:pPr eaLnBrk="1" hangingPunct="1"/>
            <a:r>
              <a:rPr lang="nb-NO" dirty="0">
                <a:latin typeface="Calibri" panose="020F0502020204030204" pitchFamily="34" charset="0"/>
              </a:rPr>
              <a:t>Følgende sammenheng gjelder</a:t>
            </a:r>
          </a:p>
          <a:p>
            <a:pPr eaLnBrk="1" hangingPunct="1"/>
            <a:endParaRPr lang="nb-NO" dirty="0">
              <a:latin typeface="Calibri" panose="020F0502020204030204" pitchFamily="34" charset="0"/>
            </a:endParaRPr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537630"/>
              </p:ext>
            </p:extLst>
          </p:nvPr>
        </p:nvGraphicFramePr>
        <p:xfrm>
          <a:off x="1712913" y="3729038"/>
          <a:ext cx="51657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87520" imgH="596880" progId="Equation.DSMT4">
                  <p:embed/>
                </p:oleObj>
              </mc:Choice>
              <mc:Fallback>
                <p:oleObj name="Equation" r:id="rId2" imgW="238752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3729038"/>
                        <a:ext cx="51657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Realavkastning - alternativ presentasjon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Sammenheng mellom </a:t>
            </a:r>
            <a:r>
              <a:rPr lang="nb-NO" dirty="0" err="1">
                <a:latin typeface="Calibri" panose="020F0502020204030204" pitchFamily="34" charset="0"/>
              </a:rPr>
              <a:t>p</a:t>
            </a:r>
            <a:r>
              <a:rPr lang="nb-NO" baseline="-14000" dirty="0" err="1">
                <a:latin typeface="Calibri" panose="020F0502020204030204" pitchFamily="34" charset="0"/>
              </a:rPr>
              <a:t>n</a:t>
            </a:r>
            <a:r>
              <a:rPr lang="nb-NO" dirty="0">
                <a:latin typeface="Calibri" panose="020F0502020204030204" pitchFamily="34" charset="0"/>
              </a:rPr>
              <a:t> og p</a:t>
            </a:r>
            <a:r>
              <a:rPr lang="nb-NO" baseline="-12000" dirty="0">
                <a:latin typeface="Calibri" panose="020F0502020204030204" pitchFamily="34" charset="0"/>
              </a:rPr>
              <a:t>r</a:t>
            </a:r>
            <a:r>
              <a:rPr lang="nb-NO" dirty="0">
                <a:latin typeface="Calibri" panose="020F0502020204030204" pitchFamily="34" charset="0"/>
              </a:rPr>
              <a:t> kan også uttrykkes slik: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300" dirty="0" err="1">
                <a:latin typeface="Calibri" panose="020F0502020204030204" pitchFamily="34" charset="0"/>
              </a:rPr>
              <a:t>p</a:t>
            </a:r>
            <a:r>
              <a:rPr lang="nb-NO" sz="2300" baseline="-25000" dirty="0" err="1">
                <a:latin typeface="Calibri" panose="020F0502020204030204" pitchFamily="34" charset="0"/>
              </a:rPr>
              <a:t>n</a:t>
            </a:r>
            <a:r>
              <a:rPr lang="nb-NO" sz="2300" dirty="0">
                <a:latin typeface="Calibri" panose="020F0502020204030204" pitchFamily="34" charset="0"/>
              </a:rPr>
              <a:t> = p</a:t>
            </a:r>
            <a:r>
              <a:rPr lang="nb-NO" sz="2300" baseline="-25000" dirty="0">
                <a:latin typeface="Calibri" panose="020F0502020204030204" pitchFamily="34" charset="0"/>
              </a:rPr>
              <a:t>r</a:t>
            </a:r>
            <a:r>
              <a:rPr lang="nb-NO" sz="2300" dirty="0">
                <a:latin typeface="Calibri" panose="020F0502020204030204" pitchFamily="34" charset="0"/>
              </a:rPr>
              <a:t> • (1 + j) + j, med våre tall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300" dirty="0" err="1">
                <a:latin typeface="Calibri" panose="020F0502020204030204" pitchFamily="34" charset="0"/>
              </a:rPr>
              <a:t>p</a:t>
            </a:r>
            <a:r>
              <a:rPr lang="nb-NO" sz="2300" baseline="-25000" dirty="0" err="1">
                <a:latin typeface="Calibri" panose="020F0502020204030204" pitchFamily="34" charset="0"/>
              </a:rPr>
              <a:t>n</a:t>
            </a:r>
            <a:r>
              <a:rPr lang="nb-NO" sz="2300" dirty="0">
                <a:latin typeface="Calibri" panose="020F0502020204030204" pitchFamily="34" charset="0"/>
              </a:rPr>
              <a:t> = (0,0294 • 1,02) + 0,02 = 0,05 eller 5%</a:t>
            </a:r>
          </a:p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Hvis en investor krever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realavkastning</a:t>
            </a:r>
            <a:r>
              <a:rPr lang="nb-NO" dirty="0">
                <a:latin typeface="Calibri" panose="020F0502020204030204" pitchFamily="34" charset="0"/>
              </a:rPr>
              <a:t> på 3 %, hva må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nominell avkastning</a:t>
            </a:r>
            <a:r>
              <a:rPr lang="nb-NO" dirty="0">
                <a:latin typeface="Calibri" panose="020F0502020204030204" pitchFamily="34" charset="0"/>
              </a:rPr>
              <a:t> være?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300" dirty="0" err="1">
                <a:latin typeface="Calibri" panose="020F0502020204030204" pitchFamily="34" charset="0"/>
              </a:rPr>
              <a:t>p</a:t>
            </a:r>
            <a:r>
              <a:rPr lang="nb-NO" sz="2300" baseline="-25000" dirty="0" err="1">
                <a:latin typeface="Calibri" panose="020F0502020204030204" pitchFamily="34" charset="0"/>
              </a:rPr>
              <a:t>n</a:t>
            </a:r>
            <a:r>
              <a:rPr lang="nb-NO" sz="2300" dirty="0">
                <a:latin typeface="Calibri" panose="020F0502020204030204" pitchFamily="34" charset="0"/>
              </a:rPr>
              <a:t>= (0,03 • 1,02) + 0,02 = 0,0506 eller 5,06%</a:t>
            </a:r>
          </a:p>
          <a:p>
            <a:pPr eaLnBrk="1" hangingPunct="1">
              <a:lnSpc>
                <a:spcPct val="90000"/>
              </a:lnSpc>
            </a:pPr>
            <a:endParaRPr lang="nb-NO" sz="23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nb-NO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Realrente etter skatt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41438"/>
            <a:ext cx="7772400" cy="4114800"/>
          </a:xfrm>
        </p:spPr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Hvilken sammenheng gjelder mellom nominell rente før skatt, og realrente etter skatt?</a:t>
            </a:r>
          </a:p>
          <a:p>
            <a:pPr eaLnBrk="1" hangingPunct="1"/>
            <a:r>
              <a:rPr lang="nb-NO" dirty="0">
                <a:latin typeface="Calibri" panose="020F0502020204030204" pitchFamily="34" charset="0"/>
              </a:rPr>
              <a:t>Vi innfører følgende symboler:</a:t>
            </a:r>
          </a:p>
          <a:p>
            <a:pPr lvl="1" eaLnBrk="1" hangingPunct="1"/>
            <a:r>
              <a:rPr lang="nb-NO" sz="2200" dirty="0">
                <a:latin typeface="Calibri" panose="020F0502020204030204" pitchFamily="34" charset="0"/>
              </a:rPr>
              <a:t>s = skattesatsen på alminnelig inntekt (22 %) </a:t>
            </a:r>
          </a:p>
          <a:p>
            <a:pPr lvl="1" eaLnBrk="1" hangingPunct="1"/>
            <a:r>
              <a:rPr lang="nb-NO" sz="2200" dirty="0" err="1">
                <a:latin typeface="Calibri" panose="020F0502020204030204" pitchFamily="34" charset="0"/>
              </a:rPr>
              <a:t>r</a:t>
            </a:r>
            <a:r>
              <a:rPr lang="nb-NO" sz="2200" baseline="-14000" dirty="0" err="1">
                <a:latin typeface="Calibri" panose="020F0502020204030204" pitchFamily="34" charset="0"/>
              </a:rPr>
              <a:t>n</a:t>
            </a:r>
            <a:r>
              <a:rPr lang="nb-NO" sz="2200" dirty="0">
                <a:latin typeface="Calibri" panose="020F0502020204030204" pitchFamily="34" charset="0"/>
              </a:rPr>
              <a:t> = nominell rente etter skatt</a:t>
            </a:r>
          </a:p>
          <a:p>
            <a:pPr lvl="1" eaLnBrk="1" hangingPunct="1"/>
            <a:r>
              <a:rPr lang="nb-NO" sz="2200" dirty="0" err="1">
                <a:latin typeface="Calibri" panose="020F0502020204030204" pitchFamily="34" charset="0"/>
              </a:rPr>
              <a:t>r</a:t>
            </a:r>
            <a:r>
              <a:rPr lang="nb-NO" sz="2200" baseline="-14000" dirty="0" err="1">
                <a:latin typeface="Calibri" panose="020F0502020204030204" pitchFamily="34" charset="0"/>
              </a:rPr>
              <a:t>r</a:t>
            </a:r>
            <a:r>
              <a:rPr lang="nb-NO" sz="2200" dirty="0">
                <a:latin typeface="Calibri" panose="020F0502020204030204" pitchFamily="34" charset="0"/>
              </a:rPr>
              <a:t> = realrente etter skatt</a:t>
            </a:r>
          </a:p>
          <a:p>
            <a:pPr lvl="1" eaLnBrk="1" hangingPunct="1"/>
            <a:r>
              <a:rPr lang="nb-NO" sz="2200" dirty="0">
                <a:latin typeface="Calibri" panose="020F0502020204030204" pitchFamily="34" charset="0"/>
              </a:rPr>
              <a:t>j = inflasjonsrate</a:t>
            </a:r>
          </a:p>
          <a:p>
            <a:pPr eaLnBrk="1" hangingPunct="1"/>
            <a:endParaRPr lang="nb-NO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Realrente etter skatt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8773" y="1124744"/>
            <a:ext cx="7772400" cy="5616624"/>
          </a:xfrm>
        </p:spPr>
        <p:txBody>
          <a:bodyPr/>
          <a:lstStyle/>
          <a:p>
            <a:pPr eaLnBrk="1" hangingPunct="1"/>
            <a:r>
              <a:rPr lang="nb-NO" sz="2300" dirty="0">
                <a:latin typeface="Calibri" panose="020F0502020204030204" pitchFamily="34" charset="0"/>
              </a:rPr>
              <a:t>Sammenhengen mellom nominell rente før og etter skatt var slik:</a:t>
            </a: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600" dirty="0">
                <a:latin typeface="Calibri" panose="020F0502020204030204" pitchFamily="34" charset="0"/>
              </a:rPr>
            </a:br>
            <a:endParaRPr lang="nb-NO" sz="2600" dirty="0">
              <a:latin typeface="Calibri" panose="020F0502020204030204" pitchFamily="34" charset="0"/>
            </a:endParaRPr>
          </a:p>
          <a:p>
            <a:pPr eaLnBrk="1" hangingPunct="1"/>
            <a:r>
              <a:rPr lang="nb-NO" sz="2300" dirty="0">
                <a:latin typeface="Calibri" panose="020F0502020204030204" pitchFamily="34" charset="0"/>
              </a:rPr>
              <a:t>Realrenten etter skatt finner vi på samme måte som før skatt</a:t>
            </a: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endParaRPr lang="nb-NO" sz="2300" dirty="0">
              <a:latin typeface="Calibri" panose="020F0502020204030204" pitchFamily="34" charset="0"/>
            </a:endParaRPr>
          </a:p>
          <a:p>
            <a:pPr eaLnBrk="1" hangingPunct="1"/>
            <a:r>
              <a:rPr lang="nb-NO" sz="2300" dirty="0">
                <a:latin typeface="Calibri" panose="020F0502020204030204" pitchFamily="34" charset="0"/>
              </a:rPr>
              <a:t>Vi hadde selvsagt også kunnet ta dette i en operasjon: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030" y="1988840"/>
            <a:ext cx="7337608" cy="510846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312" y="3594862"/>
            <a:ext cx="6891370" cy="69505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5037626"/>
            <a:ext cx="6257523" cy="170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227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>
                <a:latin typeface="Calibri" panose="020F0502020204030204" pitchFamily="34" charset="0"/>
              </a:rPr>
              <a:t>Reell </a:t>
            </a:r>
            <a:r>
              <a:rPr lang="nb-NO" b="0" dirty="0" err="1">
                <a:latin typeface="Calibri" panose="020F0502020204030204" pitchFamily="34" charset="0"/>
              </a:rPr>
              <a:t>lånerente</a:t>
            </a:r>
            <a:r>
              <a:rPr lang="nb-NO" b="0" dirty="0">
                <a:latin typeface="Calibri" panose="020F0502020204030204" pitchFamily="34" charset="0"/>
              </a:rPr>
              <a:t> etter skatt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>
                <a:latin typeface="Calibri" panose="020F0502020204030204" pitchFamily="34" charset="0"/>
              </a:rPr>
              <a:t>Anta at vi ikke har innskudd, men lån i banken, og at vi vil beregne </a:t>
            </a:r>
            <a:r>
              <a:rPr lang="nb-NO" sz="2200" i="1" dirty="0">
                <a:solidFill>
                  <a:srgbClr val="FF0000"/>
                </a:solidFill>
                <a:latin typeface="Calibri" panose="020F0502020204030204" pitchFamily="34" charset="0"/>
              </a:rPr>
              <a:t>reell </a:t>
            </a:r>
            <a:r>
              <a:rPr lang="nb-NO" sz="22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lånerente</a:t>
            </a:r>
            <a:r>
              <a:rPr lang="nb-NO" sz="2200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nb-NO" sz="2200" dirty="0">
                <a:latin typeface="Calibri" panose="020F0502020204030204" pitchFamily="34" charset="0"/>
              </a:rPr>
              <a:t>eller </a:t>
            </a:r>
            <a:r>
              <a:rPr lang="nb-NO" sz="2200" i="1" dirty="0">
                <a:solidFill>
                  <a:srgbClr val="FF0000"/>
                </a:solidFill>
                <a:latin typeface="Calibri" panose="020F0502020204030204" pitchFamily="34" charset="0"/>
              </a:rPr>
              <a:t>realrente</a:t>
            </a:r>
            <a:r>
              <a:rPr lang="nb-NO" sz="2200" i="1" dirty="0">
                <a:latin typeface="Calibri" panose="020F0502020204030204" pitchFamily="34" charset="0"/>
              </a:rPr>
              <a:t> </a:t>
            </a:r>
            <a:r>
              <a:rPr lang="nb-NO" sz="2200" dirty="0">
                <a:latin typeface="Calibri" panose="020F0502020204030204" pitchFamily="34" charset="0"/>
              </a:rPr>
              <a:t>etter skatt, som de facto er den rente vi betaler på lån. Mens inflasjonen arbeidet i vår disfavør ved innskudd, vinner vi på inflasjonen når vi har gjeld, fordi den reelle verdien av lånesaldoen reduseres</a:t>
            </a:r>
          </a:p>
          <a:p>
            <a:r>
              <a:rPr lang="nb-NO" sz="2200" dirty="0">
                <a:latin typeface="Calibri" panose="020F0502020204030204" pitchFamily="34" charset="0"/>
              </a:rPr>
              <a:t>Siden målet vårt er å finne hva er lån faktisk koster, må vi ta utgangspunkt i den </a:t>
            </a:r>
            <a:r>
              <a:rPr lang="nb-NO" sz="2200" dirty="0">
                <a:solidFill>
                  <a:srgbClr val="FF0000"/>
                </a:solidFill>
                <a:latin typeface="Calibri" panose="020F0502020204030204" pitchFamily="34" charset="0"/>
              </a:rPr>
              <a:t>effektive renten </a:t>
            </a:r>
            <a:r>
              <a:rPr lang="nb-NO" sz="2200" dirty="0">
                <a:latin typeface="Calibri" panose="020F0502020204030204" pitchFamily="34" charset="0"/>
              </a:rPr>
              <a:t>selv om den nå også er en nominell rente i den forstand at det ikke er korrigert for inflasjonen. Hvis den effektive renten er 6 % og inflasjonen 2 %, blir realrenten etter skatt: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869160"/>
            <a:ext cx="5636865" cy="159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0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Nominelle og reelle utlånsrenter 1980-2022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3466DB-FE09-4E5E-822D-9459048D8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341264"/>
            <a:ext cx="7504382" cy="424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2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Nominell og reell kontantstrøm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>
                <a:latin typeface="Calibri" panose="020F0502020204030204" pitchFamily="34" charset="0"/>
              </a:rPr>
              <a:t>En kontantstrøm kan settes opp enten i </a:t>
            </a:r>
            <a:r>
              <a:rPr lang="nb-NO" sz="2400" dirty="0">
                <a:solidFill>
                  <a:srgbClr val="FF0000"/>
                </a:solidFill>
                <a:latin typeface="Calibri" panose="020F0502020204030204" pitchFamily="34" charset="0"/>
              </a:rPr>
              <a:t>faste</a:t>
            </a:r>
            <a:r>
              <a:rPr lang="nb-NO" sz="2400" dirty="0">
                <a:latin typeface="Calibri" panose="020F0502020204030204" pitchFamily="34" charset="0"/>
              </a:rPr>
              <a:t> (reelle) størrelser hvor alle pengeverdier er uttrykt i dagens verdi, eller i </a:t>
            </a:r>
            <a:r>
              <a:rPr lang="nb-NO" sz="2400" dirty="0">
                <a:solidFill>
                  <a:srgbClr val="FF0000"/>
                </a:solidFill>
                <a:latin typeface="Calibri" panose="020F0502020204030204" pitchFamily="34" charset="0"/>
              </a:rPr>
              <a:t>nominelle</a:t>
            </a:r>
            <a:r>
              <a:rPr lang="nb-NO" sz="2400" dirty="0">
                <a:latin typeface="Calibri" panose="020F0502020204030204" pitchFamily="34" charset="0"/>
              </a:rPr>
              <a:t> størrelser hvor inflasjonen er bakt inn i kontantstrømmen som dermed blir uttrykt i pengeverdien på transaksjonstidspunktet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146480"/>
              </p:ext>
            </p:extLst>
          </p:nvPr>
        </p:nvGraphicFramePr>
        <p:xfrm>
          <a:off x="1403648" y="3212976"/>
          <a:ext cx="3936156" cy="341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martDraw" r:id="rId2" imgW="2679120" imgH="1805760" progId="SmartDraw.2">
                  <p:embed/>
                </p:oleObj>
              </mc:Choice>
              <mc:Fallback>
                <p:oleObj name="SmartDraw" r:id="rId2" imgW="2679120" imgH="180576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212976"/>
                        <a:ext cx="3936156" cy="341140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685586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D3AA0A7C03548B74172B2F47E51B7" ma:contentTypeVersion="13" ma:contentTypeDescription="Opprett et nytt dokument." ma:contentTypeScope="" ma:versionID="84b96461f81759c9a37b8bb7a9083150">
  <xsd:schema xmlns:xsd="http://www.w3.org/2001/XMLSchema" xmlns:xs="http://www.w3.org/2001/XMLSchema" xmlns:p="http://schemas.microsoft.com/office/2006/metadata/properties" xmlns:ns1="http://schemas.microsoft.com/sharepoint/v3" xmlns:ns3="afdaa73a-86a8-4a4a-9c8e-f8451b678c5e" xmlns:ns4="16f9b60a-30fb-4900-a367-74dd1be2bf77" targetNamespace="http://schemas.microsoft.com/office/2006/metadata/properties" ma:root="true" ma:fieldsID="8656e857ca1ab238c138d8f6d01d938e" ns1:_="" ns3:_="" ns4:_="">
    <xsd:import namespace="http://schemas.microsoft.com/sharepoint/v3"/>
    <xsd:import namespace="afdaa73a-86a8-4a4a-9c8e-f8451b678c5e"/>
    <xsd:import namespace="16f9b60a-30fb-4900-a367-74dd1be2b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aa73a-86a8-4a4a-9c8e-f8451b678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9b60a-30fb-4900-a367-74dd1be2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49F4ED-D79F-49A8-921F-39B8959A4275}">
  <ds:schemaRefs>
    <ds:schemaRef ds:uri="http://schemas.microsoft.com/office/2006/metadata/properties"/>
    <ds:schemaRef ds:uri="http://schemas.microsoft.com/sharepoint/v3"/>
    <ds:schemaRef ds:uri="afdaa73a-86a8-4a4a-9c8e-f8451b678c5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16f9b60a-30fb-4900-a367-74dd1be2bf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A23789-FFD5-490D-B1D8-46F9BA1721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6A81E-EAD7-4213-8A06-F1EE1571F7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fdaa73a-86a8-4a4a-9c8e-f8451b678c5e"/>
    <ds:schemaRef ds:uri="16f9b60a-30fb-4900-a367-74dd1be2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945</Words>
  <Application>Microsoft Office PowerPoint</Application>
  <PresentationFormat>Skjermfremvisning (4:3)</PresentationFormat>
  <Paragraphs>84</Paragraphs>
  <Slides>21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3</vt:i4>
      </vt:variant>
      <vt:variant>
        <vt:lpstr>Lysbildetitler</vt:lpstr>
      </vt:variant>
      <vt:variant>
        <vt:i4>21</vt:i4>
      </vt:variant>
    </vt:vector>
  </HeadingPairs>
  <TitlesOfParts>
    <vt:vector size="32" baseType="lpstr">
      <vt:lpstr>Arial</vt:lpstr>
      <vt:lpstr>Calibri</vt:lpstr>
      <vt:lpstr>Comic Sans MS</vt:lpstr>
      <vt:lpstr>Symbol</vt:lpstr>
      <vt:lpstr>Tahoma</vt:lpstr>
      <vt:lpstr>Times</vt:lpstr>
      <vt:lpstr>Times New Roman</vt:lpstr>
      <vt:lpstr>altmal</vt:lpstr>
      <vt:lpstr>Equation</vt:lpstr>
      <vt:lpstr>SmartDraw</vt:lpstr>
      <vt:lpstr>Worksheet</vt:lpstr>
      <vt:lpstr>Kapittel 9: Investeringsanalyse og prisstigning</vt:lpstr>
      <vt:lpstr>Realavkastning av finansinvesteringer</vt:lpstr>
      <vt:lpstr>Realavkastning før skatt</vt:lpstr>
      <vt:lpstr>Realavkastning - alternativ presentasjon</vt:lpstr>
      <vt:lpstr>Realrente etter skatt</vt:lpstr>
      <vt:lpstr>Realrente etter skatt</vt:lpstr>
      <vt:lpstr>Reell lånerente etter skatt</vt:lpstr>
      <vt:lpstr>Nominelle og reelle utlånsrenter 1980-2022</vt:lpstr>
      <vt:lpstr>Nominell og reell kontantstrøm</vt:lpstr>
      <vt:lpstr>Nominell og reell kontantstrøm</vt:lpstr>
      <vt:lpstr>Eksempel - prisstigning</vt:lpstr>
      <vt:lpstr>Kontantstrøm i faste og nominelle priser</vt:lpstr>
      <vt:lpstr>Avkastningskrav – vær konsistent</vt:lpstr>
      <vt:lpstr>Nominelt- og realavkastningskrav</vt:lpstr>
      <vt:lpstr>Beregning av nåverdi</vt:lpstr>
      <vt:lpstr>Beregning av internrente</vt:lpstr>
      <vt:lpstr>Sammenhengen mellom nominell og reell internrente</vt:lpstr>
      <vt:lpstr>Spesiell prisstigning – alle faktorene endrer seg ikke likt</vt:lpstr>
      <vt:lpstr>Inflasjon og skatt</vt:lpstr>
      <vt:lpstr>Nåverdi etter skatt</vt:lpstr>
      <vt:lpstr>Internrente etter skatt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Investeringsanalyse og inflasjon</dc:title>
  <dc:creator>Ivar Bredesen</dc:creator>
  <cp:lastModifiedBy>Ivar Bredesen</cp:lastModifiedBy>
  <cp:revision>178</cp:revision>
  <cp:lastPrinted>2000-10-11T09:32:31Z</cp:lastPrinted>
  <dcterms:created xsi:type="dcterms:W3CDTF">1999-10-26T17:50:30Z</dcterms:created>
  <dcterms:modified xsi:type="dcterms:W3CDTF">2023-06-21T16:39:49Z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0x010100B47D3AA0A7C03548B74172B2F47E51B7</vt:lpwstr>
  </property>
</Properties>
</file>