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1"/>
  </p:notesMasterIdLst>
  <p:handoutMasterIdLst>
    <p:handoutMasterId r:id="rId22"/>
  </p:handoutMasterIdLst>
  <p:sldIdLst>
    <p:sldId id="269" r:id="rId5"/>
    <p:sldId id="283" r:id="rId6"/>
    <p:sldId id="280" r:id="rId7"/>
    <p:sldId id="281" r:id="rId8"/>
    <p:sldId id="271" r:id="rId9"/>
    <p:sldId id="272" r:id="rId10"/>
    <p:sldId id="284" r:id="rId11"/>
    <p:sldId id="285" r:id="rId12"/>
    <p:sldId id="286" r:id="rId13"/>
    <p:sldId id="259" r:id="rId14"/>
    <p:sldId id="262" r:id="rId15"/>
    <p:sldId id="263" r:id="rId16"/>
    <p:sldId id="277" r:id="rId17"/>
    <p:sldId id="278" r:id="rId18"/>
    <p:sldId id="287" r:id="rId19"/>
    <p:sldId id="265" r:id="rId2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42FB5D06-1B5D-4AC3-84CF-594D11C5DD7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9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9664612A-93BA-4C61-B682-83B8D26DBEF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61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3D316-40BE-49DA-A500-CFE1815F3FAB}" type="slidenum">
              <a:rPr lang="nb-NO"/>
              <a:pPr/>
              <a:t>2</a:t>
            </a:fld>
            <a:endParaRPr lang="nb-NO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87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1F8E3-8410-4D45-B0D7-A6124923AF98}" type="slidenum">
              <a:rPr lang="nb-NO"/>
              <a:pPr/>
              <a:t>7</a:t>
            </a:fld>
            <a:endParaRPr lang="nb-NO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58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77B26-68D8-4971-9C24-E3B61A2408E6}" type="slidenum">
              <a:rPr lang="nb-NO"/>
              <a:pPr/>
              <a:t>8</a:t>
            </a:fld>
            <a:endParaRPr lang="nb-NO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81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7EBBE-7613-4949-AA2D-A063D973A51E}" type="slidenum">
              <a:rPr lang="nb-NO"/>
              <a:pPr/>
              <a:t>10</a:t>
            </a:fld>
            <a:endParaRPr lang="nb-NO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719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6B2BB-B946-4232-B86A-41C51DACBA6A}" type="slidenum">
              <a:rPr lang="nb-NO"/>
              <a:pPr/>
              <a:t>11</a:t>
            </a:fld>
            <a:endParaRPr lang="nb-NO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6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2AFBF-1ED6-4F58-BA1E-756D54210D17}" type="slidenum">
              <a:rPr lang="nb-NO"/>
              <a:pPr/>
              <a:t>12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439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9FC38-1956-4DA5-9F42-6A1B8BCBE347}" type="slidenum">
              <a:rPr lang="nb-NO"/>
              <a:pPr/>
              <a:t>15</a:t>
            </a:fld>
            <a:endParaRPr lang="nb-NO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33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ED860-F071-403E-8FA3-F3935D319740}" type="slidenum">
              <a:rPr lang="nb-NO"/>
              <a:pPr/>
              <a:t>16</a:t>
            </a:fld>
            <a:endParaRPr lang="nb-NO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94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68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23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11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47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570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894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6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74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0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0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481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0417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overskriften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kumimoji="1" lang="nb-NO" sz="2400" i="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Kapittel </a:t>
            </a:r>
            <a:r>
              <a:rPr lang="nb-NO" dirty="0" smtClean="0">
                <a:latin typeface="Calibri" panose="020F0502020204030204" pitchFamily="34" charset="0"/>
              </a:rPr>
              <a:t>5: </a:t>
            </a:r>
            <a:r>
              <a:rPr lang="nb-NO" dirty="0">
                <a:latin typeface="Calibri" panose="020F0502020204030204" pitchFamily="34" charset="0"/>
              </a:rPr>
              <a:t>Andre lønnsomhetsmetoder</a:t>
            </a:r>
          </a:p>
        </p:txBody>
      </p:sp>
      <p:sp>
        <p:nvSpPr>
          <p:cNvPr id="53251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600" dirty="0" smtClean="0">
                <a:latin typeface="Calibri" panose="020F0502020204030204" pitchFamily="34" charset="0"/>
              </a:rPr>
              <a:t>I praksis blir nåverdimetoden og internrentemetoden supplert med andre metoder. Dette er tema i kapittel 5, og vi skal også se på hvordan vi velger ut investerings-prosjekter når det er mangel på kapital</a:t>
            </a:r>
            <a:endParaRPr lang="nb-NO" sz="2600" dirty="0">
              <a:latin typeface="Calibri" panose="020F0502020204030204" pitchFamily="34" charset="0"/>
            </a:endParaRP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Alternativer til nåverdi og internrente</a:t>
            </a:r>
          </a:p>
          <a:p>
            <a:pPr lvl="2"/>
            <a:r>
              <a:rPr lang="nb-NO" sz="2600" dirty="0" err="1">
                <a:latin typeface="Calibri" panose="020F0502020204030204" pitchFamily="34" charset="0"/>
              </a:rPr>
              <a:t>Pay</a:t>
            </a:r>
            <a:r>
              <a:rPr lang="nb-NO" sz="2600" dirty="0">
                <a:latin typeface="Calibri" panose="020F0502020204030204" pitchFamily="34" charset="0"/>
              </a:rPr>
              <a:t> back - metoden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Diskontert </a:t>
            </a:r>
            <a:r>
              <a:rPr lang="nb-NO" sz="2600" dirty="0" err="1">
                <a:latin typeface="Calibri" panose="020F0502020204030204" pitchFamily="34" charset="0"/>
              </a:rPr>
              <a:t>pay</a:t>
            </a:r>
            <a:r>
              <a:rPr lang="nb-NO" sz="2600" dirty="0">
                <a:latin typeface="Calibri" panose="020F0502020204030204" pitchFamily="34" charset="0"/>
              </a:rPr>
              <a:t> back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Avkastning på investert kapital (ARR)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Kapitalrasjonering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Hvordan velge ut investeringsprosjekter når det er begrenset tilgang på kapital?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Eksempel: ARR</a:t>
            </a:r>
          </a:p>
        </p:txBody>
      </p:sp>
      <p:graphicFrame>
        <p:nvGraphicFramePr>
          <p:cNvPr id="10246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9919162"/>
              </p:ext>
            </p:extLst>
          </p:nvPr>
        </p:nvGraphicFramePr>
        <p:xfrm>
          <a:off x="1385540" y="1340768"/>
          <a:ext cx="776287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Regneark" r:id="rId4" imgW="4095795" imgH="1790689" progId="Excel.Sheet.8">
                  <p:embed/>
                </p:oleObj>
              </mc:Choice>
              <mc:Fallback>
                <p:oleObj name="Regneark" r:id="rId4" imgW="4095795" imgH="179068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540" y="1340768"/>
                        <a:ext cx="7762875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Hvilken metode er best?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40768"/>
            <a:ext cx="6954854" cy="1703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Calibri" panose="020F0502020204030204" pitchFamily="34" charset="0"/>
              </a:rPr>
              <a:t>Hva brukes i praksis?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200" b="0" dirty="0"/>
              <a:t>Berg, </a:t>
            </a:r>
            <a:r>
              <a:rPr lang="nb-NO" sz="2200" b="0" dirty="0" err="1"/>
              <a:t>Korsemmoosor</a:t>
            </a:r>
            <a:r>
              <a:rPr lang="nb-NO" sz="2200" b="0" dirty="0"/>
              <a:t> Østeby og Graff </a:t>
            </a:r>
            <a:r>
              <a:rPr lang="nb-NO" sz="2200" b="0" dirty="0" smtClean="0"/>
              <a:t>Nesse, 2012</a:t>
            </a:r>
            <a:endParaRPr lang="nb-NO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522" y="1340768"/>
            <a:ext cx="7344816" cy="29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Det er ikke alltid kapital tilgjengelig for å gjennomføre prosjekter: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Selvpålagt: Man ønsker ikke å hente inn mer kapital, for eksempel på grunn av kontrollhensyn (soft rasjonering)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Markedet deler ikke bedriftens syn på lønnsomhet, og vil ikke finansiere prosjektet (hard rasjonering)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Kapitalrasjonering, forts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Spørsmål ved kapitalrasjonering: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Gjelder begrensningen bare en, eller flere perioder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Kan prosjektene deles?</a:t>
            </a:r>
          </a:p>
          <a:p>
            <a:r>
              <a:rPr lang="nb-NO" dirty="0">
                <a:latin typeface="Calibri" panose="020F0502020204030204" pitchFamily="34" charset="0"/>
              </a:rPr>
              <a:t>NPV-metoden gir ikke uten videre korrekte signaler, fordi avkastningskravet ikke fanger opp alternativkost i form av tapt avkastning på ikke gjennomførte prosjekter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libri" panose="020F0502020204030204" pitchFamily="34" charset="0"/>
              </a:rPr>
              <a:t>Eksempel - kapitalrasjonering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 smtClean="0">
                <a:latin typeface="Calibri" panose="020F0502020204030204" pitchFamily="34" charset="0"/>
              </a:rPr>
              <a:t>En bedrift vurderer følgende 5 prosjekter som alle er lønnsomme. Total investeringsutgift er 5 750 000, men bedriften kan ikke velge alle fordi investeringsbudsjettet er 3 000 000. </a:t>
            </a:r>
          </a:p>
          <a:p>
            <a:r>
              <a:rPr lang="nb-NO" sz="2200" dirty="0" smtClean="0">
                <a:latin typeface="Calibri" panose="020F0502020204030204" pitchFamily="34" charset="0"/>
              </a:rPr>
              <a:t>Kapitalbegrensningen gjelder bare ved oppstarten og alle prosjektene er delbare</a:t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endParaRPr lang="nb-NO" sz="2200" dirty="0" smtClean="0">
              <a:latin typeface="Calibri" panose="020F0502020204030204" pitchFamily="34" charset="0"/>
            </a:endParaRPr>
          </a:p>
          <a:p>
            <a:r>
              <a:rPr lang="nb-NO" sz="2200" dirty="0" smtClean="0">
                <a:latin typeface="Calibri" panose="020F0502020204030204" pitchFamily="34" charset="0"/>
              </a:rPr>
              <a:t>Når vi skal velge ut prosjektene kan vi prioritere ut fra nåverdi pr. investert krone, såkalt nåverdiindeks (NVI)</a:t>
            </a:r>
          </a:p>
          <a:p>
            <a:r>
              <a:rPr lang="nb-NO" sz="2200" dirty="0" smtClean="0">
                <a:latin typeface="Calibri" panose="020F0502020204030204" pitchFamily="34" charset="0"/>
              </a:rPr>
              <a:t>NVI = Nåverdi/Investeringsutgift</a:t>
            </a:r>
            <a:br>
              <a:rPr lang="nb-NO" sz="2200" dirty="0" smtClean="0">
                <a:latin typeface="Calibri" panose="020F0502020204030204" pitchFamily="34" charset="0"/>
              </a:rPr>
            </a:br>
            <a:r>
              <a:rPr lang="nb-NO" sz="2200" dirty="0" smtClean="0">
                <a:latin typeface="Calibri" panose="020F0502020204030204" pitchFamily="34" charset="0"/>
              </a:rPr>
              <a:t/>
            </a:r>
            <a:br>
              <a:rPr lang="nb-NO" sz="2200" dirty="0" smtClean="0">
                <a:latin typeface="Calibri" panose="020F0502020204030204" pitchFamily="34" charset="0"/>
              </a:rPr>
            </a:br>
            <a:endParaRPr lang="nb-NO" sz="2200" dirty="0" smtClean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 smtClean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614" y="3131948"/>
            <a:ext cx="6893546" cy="210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>
                <a:latin typeface="Calibri" panose="020F0502020204030204" pitchFamily="34" charset="0"/>
              </a:rPr>
              <a:t>Nåverdiindeks, delbare prosjekt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300" dirty="0" smtClean="0">
                <a:latin typeface="Calibri" panose="020F0502020204030204" pitchFamily="34" charset="0"/>
              </a:rPr>
              <a:t>Vi beregner nåverdi pr. investert krone (NVI):</a:t>
            </a:r>
            <a:br>
              <a:rPr lang="nb-NO" sz="2300" dirty="0" smtClean="0">
                <a:latin typeface="Calibri" panose="020F0502020204030204" pitchFamily="34" charset="0"/>
              </a:rPr>
            </a:br>
            <a:r>
              <a:rPr lang="nb-NO" sz="2300" dirty="0" smtClean="0">
                <a:latin typeface="Calibri" panose="020F0502020204030204" pitchFamily="34" charset="0"/>
              </a:rPr>
              <a:t/>
            </a:r>
            <a:br>
              <a:rPr lang="nb-NO" sz="2300" dirty="0" smtClean="0">
                <a:latin typeface="Calibri" panose="020F0502020204030204" pitchFamily="34" charset="0"/>
              </a:rPr>
            </a:br>
            <a:r>
              <a:rPr lang="nb-NO" sz="2300" dirty="0" smtClean="0">
                <a:latin typeface="Calibri" panose="020F0502020204030204" pitchFamily="34" charset="0"/>
              </a:rPr>
              <a:t/>
            </a:r>
            <a:br>
              <a:rPr lang="nb-NO" sz="2300" dirty="0" smtClean="0">
                <a:latin typeface="Calibri" panose="020F0502020204030204" pitchFamily="34" charset="0"/>
              </a:rPr>
            </a:br>
            <a:r>
              <a:rPr lang="nb-NO" sz="2300" dirty="0" smtClean="0">
                <a:latin typeface="Calibri" panose="020F0502020204030204" pitchFamily="34" charset="0"/>
              </a:rPr>
              <a:t/>
            </a:r>
            <a:br>
              <a:rPr lang="nb-NO" sz="2300" dirty="0" smtClean="0">
                <a:latin typeface="Calibri" panose="020F0502020204030204" pitchFamily="34" charset="0"/>
              </a:rPr>
            </a:br>
            <a:r>
              <a:rPr lang="nb-NO" sz="2300" dirty="0" smtClean="0">
                <a:latin typeface="Calibri" panose="020F0502020204030204" pitchFamily="34" charset="0"/>
              </a:rPr>
              <a:t/>
            </a:r>
            <a:br>
              <a:rPr lang="nb-NO" sz="2300" dirty="0" smtClean="0">
                <a:latin typeface="Calibri" panose="020F0502020204030204" pitchFamily="34" charset="0"/>
              </a:rPr>
            </a:br>
            <a:r>
              <a:rPr lang="nb-NO" sz="2300" dirty="0" smtClean="0">
                <a:latin typeface="Calibri" panose="020F0502020204030204" pitchFamily="34" charset="0"/>
              </a:rPr>
              <a:t/>
            </a:r>
            <a:br>
              <a:rPr lang="nb-NO" sz="2300" dirty="0" smtClean="0">
                <a:latin typeface="Calibri" panose="020F0502020204030204" pitchFamily="34" charset="0"/>
              </a:rPr>
            </a:br>
            <a:endParaRPr lang="nb-NO" sz="2300" dirty="0" smtClean="0">
              <a:latin typeface="Calibri" panose="020F0502020204030204" pitchFamily="34" charset="0"/>
            </a:endParaRPr>
          </a:p>
          <a:p>
            <a:r>
              <a:rPr lang="nb-NO" sz="2300" dirty="0" smtClean="0">
                <a:latin typeface="Calibri" panose="020F0502020204030204" pitchFamily="34" charset="0"/>
              </a:rPr>
              <a:t>Rangeringen blir </a:t>
            </a:r>
            <a:r>
              <a:rPr lang="nb-NO" sz="2300" dirty="0">
                <a:latin typeface="Calibri" panose="020F0502020204030204" pitchFamily="34" charset="0"/>
              </a:rPr>
              <a:t>E, C, A, B og </a:t>
            </a:r>
            <a:r>
              <a:rPr lang="nb-NO" sz="2300" dirty="0" smtClean="0">
                <a:latin typeface="Calibri" panose="020F0502020204030204" pitchFamily="34" charset="0"/>
              </a:rPr>
              <a:t>D</a:t>
            </a:r>
          </a:p>
          <a:p>
            <a:r>
              <a:rPr lang="nb-NO" sz="2300" dirty="0" smtClean="0">
                <a:latin typeface="Calibri" panose="020F0502020204030204" pitchFamily="34" charset="0"/>
              </a:rPr>
              <a:t>Vi velger </a:t>
            </a:r>
            <a:r>
              <a:rPr lang="nb-NO" sz="2300" dirty="0">
                <a:latin typeface="Calibri" panose="020F0502020204030204" pitchFamily="34" charset="0"/>
              </a:rPr>
              <a:t>E, C og A, som gir investering på 2 250 000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og nåverdi på  1 130 000. Overskytende 750 000 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brukes på 37,5 % av B, som øker NPV med 161 250</a:t>
            </a:r>
          </a:p>
          <a:p>
            <a:endParaRPr lang="nb-NO" sz="2300" dirty="0">
              <a:latin typeface="Calibri" panose="020F0502020204030204" pitchFamily="34" charset="0"/>
            </a:endParaRPr>
          </a:p>
          <a:p>
            <a:endParaRPr lang="nb-NO" sz="2300" dirty="0" smtClean="0">
              <a:latin typeface="Calibri" panose="020F0502020204030204" pitchFamily="34" charset="0"/>
            </a:endParaRPr>
          </a:p>
          <a:p>
            <a:endParaRPr lang="nb-NO" sz="23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031" y="1700808"/>
            <a:ext cx="6643637" cy="2035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Tilbakebetalingstid: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err="1">
                <a:latin typeface="Calibri" panose="020F0502020204030204" pitchFamily="34" charset="0"/>
              </a:rPr>
              <a:t>Pay</a:t>
            </a:r>
            <a:r>
              <a:rPr lang="nb-NO" sz="2400" dirty="0">
                <a:latin typeface="Calibri" panose="020F0502020204030204" pitchFamily="34" charset="0"/>
              </a:rPr>
              <a:t> back-perioden (PB) er særdeles enkel – man bare spør seg selv hvor lang tid det tar før kontantstrømmen har tilbakebetalt investeringsutgiften</a:t>
            </a:r>
          </a:p>
          <a:p>
            <a:r>
              <a:rPr lang="nb-NO" sz="2400" dirty="0">
                <a:latin typeface="Calibri" panose="020F0502020204030204" pitchFamily="34" charset="0"/>
              </a:rPr>
              <a:t>Beslutningsregel er å godta et prosjekt dersom PB er kortere enn den lengste akseptable tilbakebetalingstid, som kan være fastsatt av ledelsen på forhånd. </a:t>
            </a:r>
          </a:p>
          <a:p>
            <a:r>
              <a:rPr lang="nb-NO" sz="2400" dirty="0">
                <a:latin typeface="Calibri" panose="020F0502020204030204" pitchFamily="34" charset="0"/>
              </a:rPr>
              <a:t>La oss se på et eksempel med to prosjekter A og B: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043513"/>
            <a:ext cx="5184576" cy="2619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</a:t>
            </a:r>
            <a:r>
              <a:rPr lang="nb-NO" dirty="0" smtClean="0">
                <a:latin typeface="Calibri" panose="020F0502020204030204" pitchFamily="34" charset="0"/>
              </a:rPr>
              <a:t>– Prosjekt A</a:t>
            </a:r>
            <a:endParaRPr lang="nb-NO" dirty="0">
              <a:latin typeface="Calibri" panose="020F0502020204030204" pitchFamily="34" charset="0"/>
            </a:endParaRPr>
          </a:p>
        </p:txBody>
      </p:sp>
      <p:graphicFrame>
        <p:nvGraphicFramePr>
          <p:cNvPr id="67587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iagram" r:id="rId3" imgW="7772400" imgH="4114935" progId="MSGraph.Chart.8">
                  <p:embed followColorScheme="full"/>
                </p:oleObj>
              </mc:Choice>
              <mc:Fallback>
                <p:oleObj name="Diagram" r:id="rId3" imgW="7772400" imgH="4114935" progId="MSGraph.Chart.8">
                  <p:embed followColorScheme="full"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7" grpId="0" bld="series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</a:t>
            </a:r>
            <a:r>
              <a:rPr lang="nb-NO" dirty="0" smtClean="0">
                <a:latin typeface="Calibri" panose="020F0502020204030204" pitchFamily="34" charset="0"/>
              </a:rPr>
              <a:t>– Prosjekt B</a:t>
            </a:r>
            <a:endParaRPr lang="nb-NO" dirty="0">
              <a:latin typeface="Calibri" panose="020F0502020204030204" pitchFamily="34" charset="0"/>
            </a:endParaRPr>
          </a:p>
        </p:txBody>
      </p:sp>
      <p:graphicFrame>
        <p:nvGraphicFramePr>
          <p:cNvPr id="6861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iagram" r:id="rId3" imgW="7772400" imgH="4114935" progId="MSGraph.Chart.8">
                  <p:embed followColorScheme="full"/>
                </p:oleObj>
              </mc:Choice>
              <mc:Fallback>
                <p:oleObj name="Diagram" r:id="rId3" imgW="7772400" imgH="411493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8612" grpId="0" bld="series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Konklusjon - Prosjekt A og B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Prosjekt A er tilbakebetalt på 3 år, og prosjekt B på 4 år</a:t>
            </a:r>
          </a:p>
          <a:p>
            <a:r>
              <a:rPr lang="nb-NO" dirty="0">
                <a:latin typeface="Calibri" panose="020F0502020204030204" pitchFamily="34" charset="0"/>
              </a:rPr>
              <a:t>Hvis maksimal tilbakebetalingstid er 3 år, er kun prosjekt A lønnsomt</a:t>
            </a:r>
          </a:p>
          <a:p>
            <a:r>
              <a:rPr lang="nb-NO" dirty="0">
                <a:latin typeface="Calibri" panose="020F0502020204030204" pitchFamily="34" charset="0"/>
              </a:rPr>
              <a:t>Hvilket prosjekt bidrar mest til å øke aksjonærenes formue?</a:t>
            </a:r>
          </a:p>
          <a:p>
            <a:r>
              <a:rPr lang="nb-NO" dirty="0">
                <a:latin typeface="Calibri" panose="020F0502020204030204" pitchFamily="34" charset="0"/>
              </a:rPr>
              <a:t>Hva hvis prosjektene er gjensidig utelukkende?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1054"/>
            <a:ext cx="8077200" cy="863600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Nåverdi - prosjekt A og B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990600" y="1268413"/>
          <a:ext cx="81534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Formel" r:id="rId3" imgW="4317840" imgH="647640" progId="Equation.3">
                  <p:embed/>
                </p:oleObj>
              </mc:Choice>
              <mc:Fallback>
                <p:oleObj name="Formel" r:id="rId3" imgW="4317840" imgH="647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68413"/>
                        <a:ext cx="81534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971550" y="2781300"/>
          <a:ext cx="798512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Formel" r:id="rId5" imgW="4228920" imgH="647640" progId="Equation.3">
                  <p:embed/>
                </p:oleObj>
              </mc:Choice>
              <mc:Fallback>
                <p:oleObj name="Formel" r:id="rId5" imgW="4228920" imgH="64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81300"/>
                        <a:ext cx="798512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971550" y="4292600"/>
            <a:ext cx="697865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b-NO" sz="2400" i="0" dirty="0">
                <a:latin typeface="Tahoma" pitchFamily="34" charset="0"/>
              </a:rPr>
              <a:t>Prosjekt B er mest lønnsomt, og bør gjennomføres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Har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metoden noe for seg?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Metoden er forbundet med en rekke problemer: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Maksimere ikke aksjonærenes formue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Tar ikke hensyn til pengenes tidsverdi, selv om en variant av PB-metoden (diskontert PB) er basert nåverdier.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Kontantstrøm etter tilbakebetalingstiden ignoreres?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Bruker et vilkårlig minstekrav til tilbakebetalingstid. 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Ingen holdepunkter for å rangere ulike prosjekter som tilfredsstiller krav til tilbakebetalingstid.</a:t>
            </a:r>
          </a:p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Det er noen fordeler også: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Veldig enkel å forstå – alle skjønner hva det betyr at det kan være et poeng å vite hvor mange år det går før man får igjen pengene sine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Moralen er: Bruk gjerne PB-metoden, men ikke alene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Regnskapsmessig lønnsomhet - ARR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Enkelte bedrifter bruker også regnskapsbaserte lønnsomhetsmål i investeringsanalysen (i alle fall i etterkant av en investering) – ARR er ”Accounting Rate </a:t>
            </a:r>
            <a:r>
              <a:rPr lang="nb-NO" dirty="0" err="1">
                <a:latin typeface="Calibri" panose="020F0502020204030204" pitchFamily="34" charset="0"/>
              </a:rPr>
              <a:t>of</a:t>
            </a:r>
            <a:r>
              <a:rPr lang="nb-NO" dirty="0">
                <a:latin typeface="Calibri" panose="020F0502020204030204" pitchFamily="34" charset="0"/>
              </a:rPr>
              <a:t> Return)</a:t>
            </a:r>
          </a:p>
          <a:p>
            <a:r>
              <a:rPr lang="nb-NO" dirty="0">
                <a:latin typeface="Calibri" panose="020F0502020204030204" pitchFamily="34" charset="0"/>
              </a:rPr>
              <a:t>Kan minne om totalrentabilitet mv fra regnskapsanalysen</a:t>
            </a:r>
          </a:p>
          <a:p>
            <a:r>
              <a:rPr lang="nb-NO" dirty="0">
                <a:latin typeface="Calibri" panose="020F0502020204030204" pitchFamily="34" charset="0"/>
              </a:rPr>
              <a:t>Regnskapsinformasjon er ofte lett tilgjengelig, og derfor kan det være enkelt å beregne avkastning, men det er mange problemer som gjør at det er lite som taler for å bruke metoden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libri" panose="020F0502020204030204" pitchFamily="34" charset="0"/>
              </a:rPr>
              <a:t>Hvordan beregne ARR?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448" y="1124744"/>
            <a:ext cx="8077200" cy="5500688"/>
          </a:xfrm>
        </p:spPr>
        <p:txBody>
          <a:bodyPr/>
          <a:lstStyle/>
          <a:p>
            <a:r>
              <a:rPr lang="nb-NO" dirty="0" smtClean="0">
                <a:latin typeface="Calibri" panose="020F0502020204030204" pitchFamily="34" charset="0"/>
              </a:rPr>
              <a:t>Det er ingen etablert praksis og det er mulig å tenke seg en rekke forskjellige beregningsmetoder:</a:t>
            </a:r>
            <a:endParaRPr lang="nb-NO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204864"/>
            <a:ext cx="4936810" cy="673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054288"/>
            <a:ext cx="5037963" cy="668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899453"/>
            <a:ext cx="6838550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45847"/>
      </p:ext>
    </p:extLst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3EC00F-C557-4830-BC17-CF36749BE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F5F301-A104-4B7E-911B-BE7AA1875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BD8227-2035-46B3-8D5C-A230B28EBD1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6f9b60a-30fb-4900-a367-74dd1be2bf77"/>
    <ds:schemaRef ds:uri="http://schemas.openxmlformats.org/package/2006/metadata/core-properties"/>
    <ds:schemaRef ds:uri="http://schemas.microsoft.com/sharepoint/v3"/>
    <ds:schemaRef ds:uri="afdaa73a-86a8-4a4a-9c8e-f8451b678c5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486</TotalTime>
  <Words>586</Words>
  <Application>Microsoft Office PowerPoint</Application>
  <PresentationFormat>Skjermfremvisning (4:3)</PresentationFormat>
  <Paragraphs>69</Paragraphs>
  <Slides>16</Slides>
  <Notes>8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26" baseType="lpstr">
      <vt:lpstr>Calibri</vt:lpstr>
      <vt:lpstr>Comic Sans MS</vt:lpstr>
      <vt:lpstr>Symbol</vt:lpstr>
      <vt:lpstr>Tahoma</vt:lpstr>
      <vt:lpstr>Times</vt:lpstr>
      <vt:lpstr>Times New Roman</vt:lpstr>
      <vt:lpstr>altmal</vt:lpstr>
      <vt:lpstr>Regneark</vt:lpstr>
      <vt:lpstr>Formel</vt:lpstr>
      <vt:lpstr>Diagram</vt:lpstr>
      <vt:lpstr>Kapittel 5: Andre lønnsomhetsmetoder</vt:lpstr>
      <vt:lpstr>Tilbakebetalingstid: Pay back </vt:lpstr>
      <vt:lpstr>Tilbakebetalt kapital – Prosjekt A</vt:lpstr>
      <vt:lpstr>Tilbakebetalt kapital – Prosjekt B</vt:lpstr>
      <vt:lpstr>Konklusjon - Prosjekt A og B</vt:lpstr>
      <vt:lpstr>Nåverdi - prosjekt A og B</vt:lpstr>
      <vt:lpstr>Har Pay Back metoden noe for seg?</vt:lpstr>
      <vt:lpstr>Regnskapsmessig lønnsomhet - ARR</vt:lpstr>
      <vt:lpstr>Hvordan beregne ARR?</vt:lpstr>
      <vt:lpstr>Eksempel: ARR</vt:lpstr>
      <vt:lpstr>Hvilken metode er best?</vt:lpstr>
      <vt:lpstr>Hva brukes i praksis? Berg, Korsemmoosor Østeby og Graff Nesse, 2012</vt:lpstr>
      <vt:lpstr>Kapitalrasjonering</vt:lpstr>
      <vt:lpstr>Kapitalrasjonering, forts</vt:lpstr>
      <vt:lpstr>Eksempel - kapitalrasjonering</vt:lpstr>
      <vt:lpstr>Nåverdiindeks, delbare prosjekt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Lønnsomhetskalkyler - andre analysemetoder</dc:title>
  <dc:creator>Ivar Bredesen</dc:creator>
  <cp:lastModifiedBy>Ivar Bredesen</cp:lastModifiedBy>
  <cp:revision>85</cp:revision>
  <cp:lastPrinted>2000-01-24T09:41:12Z</cp:lastPrinted>
  <dcterms:created xsi:type="dcterms:W3CDTF">1999-11-01T20:38:38Z</dcterms:created>
  <dcterms:modified xsi:type="dcterms:W3CDTF">2019-08-13T12:39:29Z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