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669088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68"/>
    <a:srgbClr val="006666"/>
    <a:srgbClr val="CC3300"/>
    <a:srgbClr val="33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1071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808133-A3D2-4E03-AA78-E1AC020C9843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604398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D8A163-C2C4-469F-B7EC-921DEBD6B2F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5479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70075"/>
            <a:ext cx="1506538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6"/>
          <p:cNvSpPr>
            <a:spLocks noChangeArrowheads="1" noChangeShapeType="1" noTextEdit="1"/>
          </p:cNvSpPr>
          <p:nvPr userDrawn="1"/>
        </p:nvSpPr>
        <p:spPr bwMode="auto">
          <a:xfrm>
            <a:off x="1042988" y="4508500"/>
            <a:ext cx="677862" cy="992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4800" kern="1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00B050"/>
                  </a:outerShdw>
                </a:effectLst>
                <a:latin typeface="Comic Sans MS" panose="030F0702030302020204" pitchFamily="66" charset="0"/>
              </a:rPr>
              <a:t>8</a:t>
            </a:r>
            <a:endParaRPr lang="nb-NO" sz="4800" kern="1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00B05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49C889-2157-4D59-BDE8-B74D099ADE3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</p:spTree>
    <p:extLst>
      <p:ext uri="{BB962C8B-B14F-4D97-AF65-F5344CB8AC3E}">
        <p14:creationId xmlns:p14="http://schemas.microsoft.com/office/powerpoint/2010/main" val="278956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3684-9AEE-4C3B-B818-39FD1122FB7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1111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8105-1ADE-4403-A4A2-A6A312B019C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205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 Klikk for å redigere tekststiler i malen</a:t>
            </a:r>
          </a:p>
          <a:p>
            <a:pPr lvl="1"/>
            <a:r>
              <a:rPr lang="nb-NO" altLang="nb-NO" smtClean="0"/>
              <a:t> Andre nivå</a:t>
            </a:r>
          </a:p>
          <a:p>
            <a:pPr lvl="2"/>
            <a:r>
              <a:rPr lang="nb-NO" altLang="nb-NO" smtClean="0"/>
              <a:t> 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8F7D47-5909-45CA-B9A1-4FB017FDA40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pic>
        <p:nvPicPr>
          <p:cNvPr id="1031" name="Picture 24"/>
          <p:cNvPicPr preferRelativeResize="0"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"/>
          <a:stretch>
            <a:fillRect/>
          </a:stretch>
        </p:blipFill>
        <p:spPr bwMode="auto">
          <a:xfrm>
            <a:off x="250825" y="0"/>
            <a:ext cx="754063" cy="1112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2" r:id="rId2"/>
    <p:sldLayoutId id="214748377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ü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anose="05040102010807070707" pitchFamily="18" charset="2"/>
        <a:buChar char="Ê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371600"/>
            <a:ext cx="7127875" cy="1752600"/>
          </a:xfrm>
        </p:spPr>
        <p:txBody>
          <a:bodyPr/>
          <a:lstStyle/>
          <a:p>
            <a:pPr eaLnBrk="1" hangingPunct="1"/>
            <a:r>
              <a:rPr lang="nb-NO" altLang="nb-NO" sz="4800" dirty="0" smtClean="0">
                <a:latin typeface="Arial" panose="020B0604020202020204" pitchFamily="34" charset="0"/>
              </a:rPr>
              <a:t>Økonomistyring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140075"/>
            <a:ext cx="7056438" cy="2736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Kjell Magne Baksaas, Øystein Hansen og Trond Winther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(2015) Gyldendal Akademisk </a:t>
            </a:r>
          </a:p>
          <a:p>
            <a:pPr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>
                <a:solidFill>
                  <a:srgbClr val="00B050"/>
                </a:solidFill>
              </a:rPr>
              <a:t>Etterspørsel</a:t>
            </a:r>
            <a:endParaRPr lang="nb-NO" altLang="nb-NO" sz="3600" i="1" dirty="0" smtClean="0">
              <a:solidFill>
                <a:srgbClr val="00B05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8175" y="5661025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nb-NO" sz="18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125" name="Picture 7" descr="Økonomisty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022725"/>
            <a:ext cx="16954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ndertittel 2"/>
          <p:cNvSpPr txBox="1">
            <a:spLocks/>
          </p:cNvSpPr>
          <p:nvPr/>
        </p:nvSpPr>
        <p:spPr bwMode="auto">
          <a:xfrm>
            <a:off x="5364163" y="6291263"/>
            <a:ext cx="38147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5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3" pitchFamily="18" charset="2"/>
              <a:buChar char="Ê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nb-NO" b="1" kern="0" dirty="0" smtClean="0"/>
              <a:t>© Gyldendal Akademisk</a:t>
            </a:r>
          </a:p>
          <a:p>
            <a:pPr>
              <a:defRPr/>
            </a:pPr>
            <a:r>
              <a:rPr lang="nb-NO" sz="1300" kern="0" dirty="0" smtClean="0"/>
              <a:t>Innholdet i dette dokumentet er kun til bruk i undervisning knyttet til læreboka. </a:t>
            </a:r>
          </a:p>
          <a:p>
            <a:pPr>
              <a:defRPr/>
            </a:pPr>
            <a:r>
              <a:rPr lang="nb-NO" sz="1300" kern="0" dirty="0" smtClean="0"/>
              <a:t>All annen bruk må avtales med forlaget.</a:t>
            </a:r>
            <a:endParaRPr lang="nb-NO" sz="13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268760"/>
            <a:ext cx="7772400" cy="518457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nb-NO" altLang="nb-NO" sz="3000" dirty="0"/>
              <a:t>AS Pellets satte ned prisen fra kr 70 til kr 60</a:t>
            </a:r>
          </a:p>
          <a:p>
            <a:pPr>
              <a:lnSpc>
                <a:spcPct val="90000"/>
              </a:lnSpc>
            </a:pPr>
            <a:r>
              <a:rPr lang="nb-NO" altLang="nb-NO" sz="3000" dirty="0"/>
              <a:t>Vi fant at etterspørselen var elastisk (e</a:t>
            </a:r>
            <a:r>
              <a:rPr lang="nb-NO" altLang="nb-NO" sz="3000" baseline="-25000" dirty="0"/>
              <a:t>p</a:t>
            </a:r>
            <a:r>
              <a:rPr lang="nb-NO" altLang="nb-NO" sz="3000" dirty="0"/>
              <a:t>=1,2) </a:t>
            </a:r>
          </a:p>
          <a:p>
            <a:pPr>
              <a:lnSpc>
                <a:spcPct val="90000"/>
              </a:lnSpc>
            </a:pPr>
            <a:r>
              <a:rPr lang="nb-NO" altLang="nb-NO" sz="3000" dirty="0"/>
              <a:t>DI &gt; 0 siden:</a:t>
            </a:r>
          </a:p>
          <a:p>
            <a:pPr lvl="1">
              <a:lnSpc>
                <a:spcPct val="90000"/>
              </a:lnSpc>
            </a:pPr>
            <a:r>
              <a:rPr lang="nb-NO" altLang="nb-NO" sz="2600" dirty="0"/>
              <a:t>Inntekt ved pris på 70 var 35 000</a:t>
            </a:r>
          </a:p>
          <a:p>
            <a:pPr lvl="1">
              <a:lnSpc>
                <a:spcPct val="90000"/>
              </a:lnSpc>
            </a:pPr>
            <a:r>
              <a:rPr lang="nb-NO" altLang="nb-NO" sz="2600" dirty="0"/>
              <a:t>Inntekt ved pris på 60 er 36 000</a:t>
            </a:r>
          </a:p>
          <a:p>
            <a:pPr>
              <a:lnSpc>
                <a:spcPct val="90000"/>
              </a:lnSpc>
            </a:pPr>
            <a:r>
              <a:rPr lang="nb-NO" altLang="nb-NO" sz="3000" dirty="0"/>
              <a:t>Vi ser at både e</a:t>
            </a:r>
            <a:r>
              <a:rPr lang="nb-NO" altLang="nb-NO" sz="3000" baseline="-25000" dirty="0"/>
              <a:t>p</a:t>
            </a:r>
            <a:r>
              <a:rPr lang="nb-NO" altLang="nb-NO" sz="3000" dirty="0"/>
              <a:t> og DI viser at prisnedsettelsen øker inntekten, men kan vi si at prisnedsettelsen er LØNNSOM?</a:t>
            </a:r>
          </a:p>
        </p:txBody>
      </p:sp>
    </p:spTree>
    <p:extLst>
      <p:ext uri="{BB962C8B-B14F-4D97-AF65-F5344CB8AC3E}">
        <p14:creationId xmlns:p14="http://schemas.microsoft.com/office/powerpoint/2010/main" val="1512853071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bldLvl="4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1038"/>
          </a:xfrm>
        </p:spPr>
        <p:txBody>
          <a:bodyPr/>
          <a:lstStyle/>
          <a:p>
            <a:pPr>
              <a:buFontTx/>
              <a:buNone/>
            </a:pPr>
            <a:r>
              <a:rPr lang="nb-NO" altLang="nb-NO" dirty="0"/>
              <a:t>Grenseinntekt (GI) og differanse-enhetsinntekt (DEI):</a:t>
            </a:r>
          </a:p>
          <a:p>
            <a:pPr lvl="1"/>
            <a:r>
              <a:rPr lang="nb-NO" altLang="nb-NO" sz="3000" dirty="0"/>
              <a:t>DI viste inntektsendringen over et mengdeintervall.</a:t>
            </a:r>
          </a:p>
          <a:p>
            <a:pPr lvl="1"/>
            <a:r>
              <a:rPr lang="nb-NO" altLang="nb-NO" sz="3000" dirty="0"/>
              <a:t>GI viser inntektsendringen ved en marginal endring (en enhet).</a:t>
            </a:r>
          </a:p>
          <a:p>
            <a:pPr lvl="1"/>
            <a:r>
              <a:rPr lang="nb-NO" altLang="nb-NO" sz="3000" dirty="0"/>
              <a:t>DEI er en tilnærmet GI</a:t>
            </a:r>
          </a:p>
          <a:p>
            <a:pPr lvl="2"/>
            <a:r>
              <a:rPr lang="nb-NO" altLang="nb-NO" sz="2600" dirty="0"/>
              <a:t>DEI = DI/</a:t>
            </a:r>
            <a:r>
              <a:rPr lang="nb-NO" altLang="nb-NO" sz="2600" dirty="0">
                <a:cs typeface="Arial" panose="020B0604020202020204" pitchFamily="34" charset="0"/>
              </a:rPr>
              <a:t>∆M</a:t>
            </a:r>
          </a:p>
          <a:p>
            <a:endParaRPr lang="nb-NO" altLang="nb-NO" sz="3400" dirty="0"/>
          </a:p>
          <a:p>
            <a:pPr>
              <a:buFontTx/>
              <a:buNone/>
            </a:pPr>
            <a:endParaRPr lang="nb-NO" altLang="nb-NO" sz="3400" dirty="0"/>
          </a:p>
        </p:txBody>
      </p:sp>
    </p:spTree>
    <p:extLst>
      <p:ext uri="{BB962C8B-B14F-4D97-AF65-F5344CB8AC3E}">
        <p14:creationId xmlns:p14="http://schemas.microsoft.com/office/powerpoint/2010/main" val="301263435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bldLvl="4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1038"/>
          </a:xfrm>
        </p:spPr>
        <p:txBody>
          <a:bodyPr/>
          <a:lstStyle/>
          <a:p>
            <a:pPr>
              <a:buFontTx/>
              <a:buNone/>
            </a:pPr>
            <a:r>
              <a:rPr lang="nb-NO" altLang="nb-NO" sz="3000" dirty="0"/>
              <a:t>AS Pellets satte ned prisen fra kr 70 til kr 60</a:t>
            </a:r>
          </a:p>
          <a:p>
            <a:r>
              <a:rPr lang="nb-NO" altLang="nb-NO" sz="3000" dirty="0"/>
              <a:t>Konsekvensen var at:</a:t>
            </a:r>
          </a:p>
          <a:p>
            <a:pPr lvl="1"/>
            <a:r>
              <a:rPr lang="nb-NO" altLang="nb-NO" sz="2600" dirty="0"/>
              <a:t>Solgt mengde økte med 100 enheter</a:t>
            </a:r>
          </a:p>
          <a:p>
            <a:pPr lvl="1"/>
            <a:r>
              <a:rPr lang="nb-NO" altLang="nb-NO" sz="2600" dirty="0"/>
              <a:t>Inntekten økte med (36 000 – 35 000) kr 1 000 (DI)</a:t>
            </a:r>
          </a:p>
          <a:p>
            <a:pPr lvl="1"/>
            <a:r>
              <a:rPr lang="nb-NO" altLang="nb-NO" sz="2600" dirty="0"/>
              <a:t>Dette gir inntektsendring per enhet (DEI) på:</a:t>
            </a:r>
          </a:p>
          <a:p>
            <a:pPr lvl="2"/>
            <a:r>
              <a:rPr lang="nb-NO" altLang="nb-NO" sz="2100" dirty="0"/>
              <a:t>DEI = DI/</a:t>
            </a:r>
            <a:r>
              <a:rPr lang="nb-NO" altLang="nb-NO" sz="2200" dirty="0">
                <a:cs typeface="Arial" panose="020B0604020202020204" pitchFamily="34" charset="0"/>
              </a:rPr>
              <a:t>∆M</a:t>
            </a:r>
          </a:p>
          <a:p>
            <a:pPr lvl="2"/>
            <a:r>
              <a:rPr lang="nb-NO" altLang="nb-NO" sz="2200" dirty="0"/>
              <a:t>DEI = 1 000/</a:t>
            </a:r>
            <a:r>
              <a:rPr lang="nb-NO" altLang="nb-NO" sz="2100" dirty="0">
                <a:cs typeface="Arial" panose="020B0604020202020204" pitchFamily="34" charset="0"/>
              </a:rPr>
              <a:t>100 = 10 per enhet</a:t>
            </a:r>
            <a:endParaRPr lang="nb-NO" altLang="nb-NO" sz="2100" dirty="0"/>
          </a:p>
          <a:p>
            <a:pPr>
              <a:buFontTx/>
              <a:buNone/>
            </a:pPr>
            <a:endParaRPr lang="nb-NO" altLang="nb-NO" sz="3000" dirty="0"/>
          </a:p>
        </p:txBody>
      </p:sp>
    </p:spTree>
    <p:extLst>
      <p:ext uri="{BB962C8B-B14F-4D97-AF65-F5344CB8AC3E}">
        <p14:creationId xmlns:p14="http://schemas.microsoft.com/office/powerpoint/2010/main" val="2183982813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bldLvl="4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755650" y="1268413"/>
            <a:ext cx="7056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/>
              <a:t>Du har oppgitt følgende sammenheng mellom pris og forventet solgt mengde for produktet MiniMax:</a:t>
            </a:r>
          </a:p>
        </p:txBody>
      </p:sp>
      <p:graphicFrame>
        <p:nvGraphicFramePr>
          <p:cNvPr id="99238" name="Object 934"/>
          <p:cNvGraphicFramePr>
            <a:graphicFrameLocks noGrp="1" noChangeAspect="1"/>
          </p:cNvGraphicFramePr>
          <p:nvPr>
            <p:ph idx="1"/>
          </p:nvPr>
        </p:nvGraphicFramePr>
        <p:xfrm>
          <a:off x="827088" y="2060575"/>
          <a:ext cx="7775575" cy="415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Regneark" r:id="rId3" imgW="4439389" imgH="2372711" progId="Excel.Sheet.8">
                  <p:embed/>
                </p:oleObj>
              </mc:Choice>
              <mc:Fallback>
                <p:oleObj name="Regneark" r:id="rId3" imgW="4439389" imgH="237271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060575"/>
                        <a:ext cx="7775575" cy="415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1329765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1038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nb-NO" altLang="nb-NO" sz="3400" dirty="0"/>
              <a:t>Fyll ut tabellen</a:t>
            </a:r>
          </a:p>
          <a:p>
            <a:pPr marL="609600" indent="-609600">
              <a:buFontTx/>
              <a:buAutoNum type="arabicParenR"/>
            </a:pPr>
            <a:r>
              <a:rPr lang="nb-NO" altLang="nb-NO" sz="3400" dirty="0"/>
              <a:t>Tegn kurvene for pris og DEI i et diagram</a:t>
            </a:r>
          </a:p>
          <a:p>
            <a:pPr marL="609600" indent="-609600">
              <a:buFontTx/>
              <a:buAutoNum type="arabicParenR"/>
            </a:pPr>
            <a:r>
              <a:rPr lang="nb-NO" altLang="nb-NO" sz="3400" dirty="0"/>
              <a:t>Marker på priskurven når etterspørselen er elastisk, nøytralelastisk og uelastisk </a:t>
            </a:r>
          </a:p>
          <a:p>
            <a:pPr marL="609600" indent="-609600">
              <a:buFontTx/>
              <a:buNone/>
            </a:pPr>
            <a:endParaRPr lang="nb-NO" altLang="nb-NO" sz="3400" dirty="0"/>
          </a:p>
        </p:txBody>
      </p:sp>
    </p:spTree>
    <p:extLst>
      <p:ext uri="{BB962C8B-B14F-4D97-AF65-F5344CB8AC3E}">
        <p14:creationId xmlns:p14="http://schemas.microsoft.com/office/powerpoint/2010/main" val="155775000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bldLvl="4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908720"/>
            <a:ext cx="7772400" cy="4495800"/>
          </a:xfrm>
        </p:spPr>
        <p:txBody>
          <a:bodyPr/>
          <a:lstStyle/>
          <a:p>
            <a:pPr lvl="1"/>
            <a:r>
              <a:rPr lang="nb-NO" altLang="nb-NO" sz="3200" dirty="0"/>
              <a:t>Hva påvirker etterspørselen?</a:t>
            </a:r>
          </a:p>
          <a:p>
            <a:pPr lvl="2"/>
            <a:r>
              <a:rPr lang="nb-NO" altLang="nb-NO" sz="3200" dirty="0"/>
              <a:t>Prisen</a:t>
            </a:r>
          </a:p>
          <a:p>
            <a:pPr lvl="2"/>
            <a:r>
              <a:rPr lang="nb-NO" altLang="nb-NO" sz="3200" dirty="0"/>
              <a:t>Prisen på andre produkter/tjenester</a:t>
            </a:r>
          </a:p>
          <a:p>
            <a:pPr lvl="2"/>
            <a:r>
              <a:rPr lang="nb-NO" altLang="nb-NO" sz="3200" dirty="0"/>
              <a:t>Kvaliteten</a:t>
            </a:r>
          </a:p>
          <a:p>
            <a:pPr lvl="2"/>
            <a:r>
              <a:rPr lang="nb-NO" altLang="nb-NO" sz="3200" dirty="0"/>
              <a:t>Salgsinnsatsen</a:t>
            </a:r>
          </a:p>
          <a:p>
            <a:pPr lvl="2"/>
            <a:r>
              <a:rPr lang="nb-NO" altLang="nb-NO" sz="3200" dirty="0"/>
              <a:t>Individuelle forhold ved </a:t>
            </a:r>
            <a:r>
              <a:rPr lang="nb-NO" altLang="nb-NO" sz="3200" dirty="0" err="1"/>
              <a:t>etterspørreren</a:t>
            </a:r>
            <a:endParaRPr lang="nb-NO" altLang="nb-NO" sz="3200" dirty="0"/>
          </a:p>
        </p:txBody>
      </p:sp>
    </p:spTree>
    <p:extLst>
      <p:ext uri="{BB962C8B-B14F-4D97-AF65-F5344CB8AC3E}">
        <p14:creationId xmlns:p14="http://schemas.microsoft.com/office/powerpoint/2010/main" val="3801666082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bldLvl="4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222846"/>
            <a:ext cx="7772400" cy="4491038"/>
          </a:xfrm>
        </p:spPr>
        <p:txBody>
          <a:bodyPr/>
          <a:lstStyle/>
          <a:p>
            <a:r>
              <a:rPr lang="nb-NO" altLang="nb-NO" sz="2800" dirty="0"/>
              <a:t>Sammenhengen mellom pris og etterspørsel:</a:t>
            </a:r>
          </a:p>
          <a:p>
            <a:r>
              <a:rPr lang="nb-NO" altLang="nb-NO" sz="2800" dirty="0"/>
              <a:t>Husk at totale inntekter = pris x mengde</a:t>
            </a:r>
          </a:p>
          <a:p>
            <a:pPr lvl="1"/>
            <a:r>
              <a:rPr lang="nb-NO" altLang="nb-NO" dirty="0"/>
              <a:t>Vanlig å anta at solgt mengde øker dersom prisen settes ned</a:t>
            </a:r>
          </a:p>
        </p:txBody>
      </p:sp>
      <p:grpSp>
        <p:nvGrpSpPr>
          <p:cNvPr id="28685" name="Group 13"/>
          <p:cNvGrpSpPr>
            <a:grpSpLocks/>
          </p:cNvGrpSpPr>
          <p:nvPr/>
        </p:nvGrpSpPr>
        <p:grpSpPr bwMode="auto">
          <a:xfrm>
            <a:off x="2514600" y="3357563"/>
            <a:ext cx="3962400" cy="2854325"/>
            <a:chOff x="1584" y="2304"/>
            <a:chExt cx="2496" cy="1934"/>
          </a:xfrm>
        </p:grpSpPr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1584" y="2304"/>
              <a:ext cx="336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Kr</a:t>
              </a:r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3552" y="4032"/>
              <a:ext cx="528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Mengde</a:t>
              </a:r>
            </a:p>
          </p:txBody>
        </p:sp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 flipV="1">
              <a:off x="1680" y="259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>
              <a:off x="1680" y="4128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28681" name="Text Box 9"/>
            <p:cNvSpPr txBox="1">
              <a:spLocks noChangeArrowheads="1"/>
            </p:cNvSpPr>
            <p:nvPr/>
          </p:nvSpPr>
          <p:spPr bwMode="auto">
            <a:xfrm>
              <a:off x="2160" y="2495"/>
              <a:ext cx="1200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Enhetsdiagram</a:t>
              </a: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3360" y="3744"/>
              <a:ext cx="480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Pris</a:t>
              </a:r>
            </a:p>
          </p:txBody>
        </p:sp>
        <p:sp>
          <p:nvSpPr>
            <p:cNvPr id="28684" name="Freeform 12"/>
            <p:cNvSpPr>
              <a:spLocks/>
            </p:cNvSpPr>
            <p:nvPr/>
          </p:nvSpPr>
          <p:spPr bwMode="auto">
            <a:xfrm>
              <a:off x="1872" y="2784"/>
              <a:ext cx="1440" cy="1056"/>
            </a:xfrm>
            <a:custGeom>
              <a:avLst/>
              <a:gdLst>
                <a:gd name="T0" fmla="*/ 0 w 1440"/>
                <a:gd name="T1" fmla="*/ 0 h 1056"/>
                <a:gd name="T2" fmla="*/ 144 w 1440"/>
                <a:gd name="T3" fmla="*/ 480 h 1056"/>
                <a:gd name="T4" fmla="*/ 816 w 1440"/>
                <a:gd name="T5" fmla="*/ 912 h 1056"/>
                <a:gd name="T6" fmla="*/ 1440 w 1440"/>
                <a:gd name="T7" fmla="*/ 1056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0" h="1056">
                  <a:moveTo>
                    <a:pt x="0" y="0"/>
                  </a:moveTo>
                  <a:cubicBezTo>
                    <a:pt x="4" y="164"/>
                    <a:pt x="8" y="328"/>
                    <a:pt x="144" y="480"/>
                  </a:cubicBezTo>
                  <a:cubicBezTo>
                    <a:pt x="280" y="632"/>
                    <a:pt x="600" y="816"/>
                    <a:pt x="816" y="912"/>
                  </a:cubicBezTo>
                  <a:cubicBezTo>
                    <a:pt x="1032" y="1008"/>
                    <a:pt x="1336" y="1032"/>
                    <a:pt x="1440" y="10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184712871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4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87302"/>
            <a:ext cx="7772400" cy="4495800"/>
          </a:xfrm>
        </p:spPr>
        <p:txBody>
          <a:bodyPr/>
          <a:lstStyle/>
          <a:p>
            <a:r>
              <a:rPr lang="nb-NO" altLang="nb-NO" sz="2800" dirty="0"/>
              <a:t>Størrelsen på </a:t>
            </a:r>
            <a:r>
              <a:rPr lang="nb-NO" altLang="nb-NO" sz="2800" dirty="0" err="1"/>
              <a:t>mengdeøkningen</a:t>
            </a:r>
            <a:r>
              <a:rPr lang="nb-NO" altLang="nb-NO" sz="2800" dirty="0"/>
              <a:t> ved en prisreduksjon avgjøres av produktets følsomhet for prisendringer; priselastisitet</a:t>
            </a:r>
          </a:p>
        </p:txBody>
      </p:sp>
      <p:grpSp>
        <p:nvGrpSpPr>
          <p:cNvPr id="80939" name="Group 43"/>
          <p:cNvGrpSpPr>
            <a:grpSpLocks/>
          </p:cNvGrpSpPr>
          <p:nvPr/>
        </p:nvGrpSpPr>
        <p:grpSpPr bwMode="auto">
          <a:xfrm>
            <a:off x="457200" y="3276600"/>
            <a:ext cx="7391400" cy="2554288"/>
            <a:chOff x="288" y="2064"/>
            <a:chExt cx="4656" cy="1609"/>
          </a:xfrm>
        </p:grpSpPr>
        <p:sp>
          <p:nvSpPr>
            <p:cNvPr id="80901" name="Text Box 5"/>
            <p:cNvSpPr txBox="1">
              <a:spLocks noChangeArrowheads="1"/>
            </p:cNvSpPr>
            <p:nvPr/>
          </p:nvSpPr>
          <p:spPr bwMode="auto">
            <a:xfrm>
              <a:off x="528" y="2064"/>
              <a:ext cx="2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Kr</a:t>
              </a:r>
            </a:p>
          </p:txBody>
        </p:sp>
        <p:sp>
          <p:nvSpPr>
            <p:cNvPr id="80902" name="Text Box 6"/>
            <p:cNvSpPr txBox="1">
              <a:spLocks noChangeArrowheads="1"/>
            </p:cNvSpPr>
            <p:nvPr/>
          </p:nvSpPr>
          <p:spPr bwMode="auto">
            <a:xfrm>
              <a:off x="2269" y="3490"/>
              <a:ext cx="467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300">
                  <a:latin typeface="Times New Roman" panose="02020603050405020304" pitchFamily="18" charset="0"/>
                </a:rPr>
                <a:t>Mengde</a:t>
              </a:r>
            </a:p>
          </p:txBody>
        </p:sp>
        <p:sp>
          <p:nvSpPr>
            <p:cNvPr id="80903" name="Line 7"/>
            <p:cNvSpPr>
              <a:spLocks noChangeShapeType="1"/>
            </p:cNvSpPr>
            <p:nvPr/>
          </p:nvSpPr>
          <p:spPr bwMode="auto">
            <a:xfrm flipV="1">
              <a:off x="613" y="2302"/>
              <a:ext cx="0" cy="12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0904" name="Line 8"/>
            <p:cNvSpPr>
              <a:spLocks noChangeShapeType="1"/>
            </p:cNvSpPr>
            <p:nvPr/>
          </p:nvSpPr>
          <p:spPr bwMode="auto">
            <a:xfrm>
              <a:off x="613" y="3568"/>
              <a:ext cx="16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0905" name="Text Box 9"/>
            <p:cNvSpPr txBox="1">
              <a:spLocks noChangeArrowheads="1"/>
            </p:cNvSpPr>
            <p:nvPr/>
          </p:nvSpPr>
          <p:spPr bwMode="auto">
            <a:xfrm>
              <a:off x="1038" y="2222"/>
              <a:ext cx="106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Nødvendighetsvarer</a:t>
              </a:r>
            </a:p>
          </p:txBody>
        </p:sp>
        <p:sp>
          <p:nvSpPr>
            <p:cNvPr id="80906" name="Text Box 10"/>
            <p:cNvSpPr txBox="1">
              <a:spLocks noChangeArrowheads="1"/>
            </p:cNvSpPr>
            <p:nvPr/>
          </p:nvSpPr>
          <p:spPr bwMode="auto">
            <a:xfrm>
              <a:off x="1824" y="3264"/>
              <a:ext cx="4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Pris</a:t>
              </a:r>
            </a:p>
          </p:txBody>
        </p:sp>
        <p:sp>
          <p:nvSpPr>
            <p:cNvPr id="80909" name="Text Box 13"/>
            <p:cNvSpPr txBox="1">
              <a:spLocks noChangeArrowheads="1"/>
            </p:cNvSpPr>
            <p:nvPr/>
          </p:nvSpPr>
          <p:spPr bwMode="auto">
            <a:xfrm>
              <a:off x="2736" y="2064"/>
              <a:ext cx="2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Kr</a:t>
              </a:r>
            </a:p>
          </p:txBody>
        </p:sp>
        <p:sp>
          <p:nvSpPr>
            <p:cNvPr id="80910" name="Text Box 14"/>
            <p:cNvSpPr txBox="1">
              <a:spLocks noChangeArrowheads="1"/>
            </p:cNvSpPr>
            <p:nvPr/>
          </p:nvSpPr>
          <p:spPr bwMode="auto">
            <a:xfrm>
              <a:off x="4477" y="3490"/>
              <a:ext cx="467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300">
                  <a:latin typeface="Times New Roman" panose="02020603050405020304" pitchFamily="18" charset="0"/>
                </a:rPr>
                <a:t>Mengde</a:t>
              </a:r>
            </a:p>
          </p:txBody>
        </p:sp>
        <p:sp>
          <p:nvSpPr>
            <p:cNvPr id="80911" name="Line 15"/>
            <p:cNvSpPr>
              <a:spLocks noChangeShapeType="1"/>
            </p:cNvSpPr>
            <p:nvPr/>
          </p:nvSpPr>
          <p:spPr bwMode="auto">
            <a:xfrm flipV="1">
              <a:off x="2821" y="2302"/>
              <a:ext cx="0" cy="12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0912" name="Line 16"/>
            <p:cNvSpPr>
              <a:spLocks noChangeShapeType="1"/>
            </p:cNvSpPr>
            <p:nvPr/>
          </p:nvSpPr>
          <p:spPr bwMode="auto">
            <a:xfrm>
              <a:off x="2821" y="3569"/>
              <a:ext cx="16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0913" name="Text Box 17"/>
            <p:cNvSpPr txBox="1">
              <a:spLocks noChangeArrowheads="1"/>
            </p:cNvSpPr>
            <p:nvPr/>
          </p:nvSpPr>
          <p:spPr bwMode="auto">
            <a:xfrm>
              <a:off x="3246" y="2222"/>
              <a:ext cx="106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Luksusvarer</a:t>
              </a:r>
            </a:p>
          </p:txBody>
        </p:sp>
        <p:sp>
          <p:nvSpPr>
            <p:cNvPr id="80914" name="Text Box 18"/>
            <p:cNvSpPr txBox="1">
              <a:spLocks noChangeArrowheads="1"/>
            </p:cNvSpPr>
            <p:nvPr/>
          </p:nvSpPr>
          <p:spPr bwMode="auto">
            <a:xfrm>
              <a:off x="4307" y="3252"/>
              <a:ext cx="4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Pris</a:t>
              </a:r>
            </a:p>
          </p:txBody>
        </p:sp>
        <p:sp>
          <p:nvSpPr>
            <p:cNvPr id="80916" name="Freeform 20"/>
            <p:cNvSpPr>
              <a:spLocks/>
            </p:cNvSpPr>
            <p:nvPr/>
          </p:nvSpPr>
          <p:spPr bwMode="auto">
            <a:xfrm>
              <a:off x="960" y="2496"/>
              <a:ext cx="672" cy="912"/>
            </a:xfrm>
            <a:custGeom>
              <a:avLst/>
              <a:gdLst>
                <a:gd name="T0" fmla="*/ 0 w 672"/>
                <a:gd name="T1" fmla="*/ 0 h 912"/>
                <a:gd name="T2" fmla="*/ 96 w 672"/>
                <a:gd name="T3" fmla="*/ 384 h 912"/>
                <a:gd name="T4" fmla="*/ 384 w 672"/>
                <a:gd name="T5" fmla="*/ 768 h 912"/>
                <a:gd name="T6" fmla="*/ 672 w 672"/>
                <a:gd name="T7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2" h="912">
                  <a:moveTo>
                    <a:pt x="0" y="0"/>
                  </a:moveTo>
                  <a:cubicBezTo>
                    <a:pt x="16" y="128"/>
                    <a:pt x="32" y="256"/>
                    <a:pt x="96" y="384"/>
                  </a:cubicBezTo>
                  <a:cubicBezTo>
                    <a:pt x="160" y="512"/>
                    <a:pt x="288" y="680"/>
                    <a:pt x="384" y="768"/>
                  </a:cubicBezTo>
                  <a:cubicBezTo>
                    <a:pt x="480" y="856"/>
                    <a:pt x="624" y="888"/>
                    <a:pt x="672" y="9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0917" name="Freeform 21"/>
            <p:cNvSpPr>
              <a:spLocks/>
            </p:cNvSpPr>
            <p:nvPr/>
          </p:nvSpPr>
          <p:spPr bwMode="auto">
            <a:xfrm>
              <a:off x="2976" y="2544"/>
              <a:ext cx="960" cy="536"/>
            </a:xfrm>
            <a:custGeom>
              <a:avLst/>
              <a:gdLst>
                <a:gd name="T0" fmla="*/ 0 w 960"/>
                <a:gd name="T1" fmla="*/ 0 h 536"/>
                <a:gd name="T2" fmla="*/ 48 w 960"/>
                <a:gd name="T3" fmla="*/ 192 h 536"/>
                <a:gd name="T4" fmla="*/ 192 w 960"/>
                <a:gd name="T5" fmla="*/ 384 h 536"/>
                <a:gd name="T6" fmla="*/ 432 w 960"/>
                <a:gd name="T7" fmla="*/ 480 h 536"/>
                <a:gd name="T8" fmla="*/ 720 w 960"/>
                <a:gd name="T9" fmla="*/ 528 h 536"/>
                <a:gd name="T10" fmla="*/ 960 w 960"/>
                <a:gd name="T11" fmla="*/ 528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0" h="536">
                  <a:moveTo>
                    <a:pt x="0" y="0"/>
                  </a:moveTo>
                  <a:cubicBezTo>
                    <a:pt x="8" y="64"/>
                    <a:pt x="16" y="128"/>
                    <a:pt x="48" y="192"/>
                  </a:cubicBezTo>
                  <a:cubicBezTo>
                    <a:pt x="80" y="256"/>
                    <a:pt x="128" y="336"/>
                    <a:pt x="192" y="384"/>
                  </a:cubicBezTo>
                  <a:cubicBezTo>
                    <a:pt x="256" y="432"/>
                    <a:pt x="344" y="456"/>
                    <a:pt x="432" y="480"/>
                  </a:cubicBezTo>
                  <a:cubicBezTo>
                    <a:pt x="520" y="504"/>
                    <a:pt x="632" y="520"/>
                    <a:pt x="720" y="528"/>
                  </a:cubicBezTo>
                  <a:cubicBezTo>
                    <a:pt x="808" y="536"/>
                    <a:pt x="920" y="528"/>
                    <a:pt x="960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0918" name="Text Box 22"/>
            <p:cNvSpPr txBox="1">
              <a:spLocks noChangeArrowheads="1"/>
            </p:cNvSpPr>
            <p:nvPr/>
          </p:nvSpPr>
          <p:spPr bwMode="auto">
            <a:xfrm>
              <a:off x="288" y="2592"/>
              <a:ext cx="240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600">
                  <a:latin typeface="Times New Roman" panose="02020603050405020304" pitchFamily="18" charset="0"/>
                </a:rPr>
                <a:t>P</a:t>
              </a:r>
              <a:r>
                <a:rPr lang="nb-NO" altLang="nb-NO" sz="1600" baseline="-25000">
                  <a:latin typeface="Times New Roman" panose="02020603050405020304" pitchFamily="18" charset="0"/>
                </a:rPr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nb-NO" altLang="nb-NO" sz="1600">
                  <a:latin typeface="Times New Roman" panose="02020603050405020304" pitchFamily="18" charset="0"/>
                </a:rPr>
                <a:t>P</a:t>
              </a:r>
              <a:r>
                <a:rPr lang="nb-NO" altLang="nb-NO" sz="1600" baseline="-25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0919" name="Line 23"/>
            <p:cNvSpPr>
              <a:spLocks noChangeShapeType="1"/>
            </p:cNvSpPr>
            <p:nvPr/>
          </p:nvSpPr>
          <p:spPr bwMode="auto">
            <a:xfrm>
              <a:off x="624" y="273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0920" name="Line 24"/>
            <p:cNvSpPr>
              <a:spLocks noChangeShapeType="1"/>
            </p:cNvSpPr>
            <p:nvPr/>
          </p:nvSpPr>
          <p:spPr bwMode="auto">
            <a:xfrm>
              <a:off x="1008" y="2736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0924" name="Line 28"/>
            <p:cNvSpPr>
              <a:spLocks noChangeShapeType="1"/>
            </p:cNvSpPr>
            <p:nvPr/>
          </p:nvSpPr>
          <p:spPr bwMode="auto">
            <a:xfrm>
              <a:off x="624" y="297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0925" name="Line 29"/>
            <p:cNvSpPr>
              <a:spLocks noChangeShapeType="1"/>
            </p:cNvSpPr>
            <p:nvPr/>
          </p:nvSpPr>
          <p:spPr bwMode="auto">
            <a:xfrm>
              <a:off x="1104" y="297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0933" name="Text Box 37"/>
            <p:cNvSpPr txBox="1">
              <a:spLocks noChangeArrowheads="1"/>
            </p:cNvSpPr>
            <p:nvPr/>
          </p:nvSpPr>
          <p:spPr bwMode="auto">
            <a:xfrm>
              <a:off x="2496" y="2688"/>
              <a:ext cx="240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600">
                  <a:latin typeface="Times New Roman" panose="02020603050405020304" pitchFamily="18" charset="0"/>
                </a:rPr>
                <a:t>P</a:t>
              </a:r>
              <a:r>
                <a:rPr lang="nb-NO" altLang="nb-NO" sz="1600" baseline="-25000">
                  <a:latin typeface="Times New Roman" panose="02020603050405020304" pitchFamily="18" charset="0"/>
                </a:rPr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nb-NO" altLang="nb-NO" sz="1600">
                  <a:latin typeface="Times New Roman" panose="02020603050405020304" pitchFamily="18" charset="0"/>
                </a:rPr>
                <a:t>P</a:t>
              </a:r>
              <a:r>
                <a:rPr lang="nb-NO" altLang="nb-NO" sz="1600" baseline="-25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0934" name="Line 38"/>
            <p:cNvSpPr>
              <a:spLocks noChangeShapeType="1"/>
            </p:cNvSpPr>
            <p:nvPr/>
          </p:nvSpPr>
          <p:spPr bwMode="auto">
            <a:xfrm flipV="1">
              <a:off x="2815" y="2736"/>
              <a:ext cx="209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0935" name="Line 39"/>
            <p:cNvSpPr>
              <a:spLocks noChangeShapeType="1"/>
            </p:cNvSpPr>
            <p:nvPr/>
          </p:nvSpPr>
          <p:spPr bwMode="auto">
            <a:xfrm>
              <a:off x="3024" y="2736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0936" name="Line 40"/>
            <p:cNvSpPr>
              <a:spLocks noChangeShapeType="1"/>
            </p:cNvSpPr>
            <p:nvPr/>
          </p:nvSpPr>
          <p:spPr bwMode="auto">
            <a:xfrm>
              <a:off x="2832" y="297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0937" name="Line 41"/>
            <p:cNvSpPr>
              <a:spLocks noChangeShapeType="1"/>
            </p:cNvSpPr>
            <p:nvPr/>
          </p:nvSpPr>
          <p:spPr bwMode="auto">
            <a:xfrm>
              <a:off x="3264" y="297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978911384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0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bldLvl="4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495800"/>
          </a:xfrm>
        </p:spPr>
        <p:txBody>
          <a:bodyPr/>
          <a:lstStyle/>
          <a:p>
            <a:r>
              <a:rPr lang="nb-NO" altLang="nb-NO" sz="2800" dirty="0"/>
              <a:t>Typer etterspørsel (priselastisiteter)</a:t>
            </a:r>
          </a:p>
          <a:p>
            <a:pPr lvl="1"/>
            <a:r>
              <a:rPr lang="nb-NO" altLang="nb-NO" sz="2400" dirty="0"/>
              <a:t>Elastisk: settes prisen ned med 1%, vil solgt mengde stige med mer enn 1% =&gt; inntektsøkning</a:t>
            </a:r>
          </a:p>
          <a:p>
            <a:pPr lvl="1"/>
            <a:r>
              <a:rPr lang="nb-NO" altLang="nb-NO" sz="2400" dirty="0"/>
              <a:t>Nøytralelastisk: settes prisen ned med 1%, vil solgt mengde stige med 1% =&gt; ingen inntektsendring</a:t>
            </a:r>
          </a:p>
          <a:p>
            <a:pPr lvl="1"/>
            <a:r>
              <a:rPr lang="nb-NO" altLang="nb-NO" sz="2400" dirty="0"/>
              <a:t>Uelastisk: settes prisen ned med 1%, vil solgt mengde stige med mindre enn 1% =&gt; inntektsreduksjon</a:t>
            </a:r>
          </a:p>
          <a:p>
            <a:pPr lvl="1"/>
            <a:endParaRPr lang="nb-NO" altLang="nb-NO" sz="2400" dirty="0"/>
          </a:p>
        </p:txBody>
      </p:sp>
    </p:spTree>
    <p:extLst>
      <p:ext uri="{BB962C8B-B14F-4D97-AF65-F5344CB8AC3E}">
        <p14:creationId xmlns:p14="http://schemas.microsoft.com/office/powerpoint/2010/main" val="186251808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bldLvl="4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1038"/>
          </a:xfrm>
        </p:spPr>
        <p:txBody>
          <a:bodyPr/>
          <a:lstStyle/>
          <a:p>
            <a:r>
              <a:rPr lang="nb-NO" altLang="nb-NO" dirty="0"/>
              <a:t>Elastisiteten måles ved elastisitetskoeffisienten (e</a:t>
            </a:r>
            <a:r>
              <a:rPr lang="nb-NO" altLang="nb-NO" baseline="-16000" dirty="0"/>
              <a:t>p</a:t>
            </a:r>
            <a:r>
              <a:rPr lang="nb-NO" altLang="nb-NO" dirty="0"/>
              <a:t>)</a:t>
            </a:r>
          </a:p>
          <a:p>
            <a:pPr lvl="1"/>
            <a:r>
              <a:rPr lang="nb-NO" altLang="nb-NO" dirty="0"/>
              <a:t>Nøytralelastisk når e</a:t>
            </a:r>
            <a:r>
              <a:rPr lang="nb-NO" altLang="nb-NO" sz="3200" baseline="-16000" dirty="0"/>
              <a:t>p</a:t>
            </a:r>
            <a:r>
              <a:rPr lang="nb-NO" altLang="nb-NO" dirty="0"/>
              <a:t> = 1</a:t>
            </a:r>
          </a:p>
          <a:p>
            <a:pPr lvl="1"/>
            <a:r>
              <a:rPr lang="nb-NO" altLang="nb-NO" dirty="0"/>
              <a:t>Elastisk når e</a:t>
            </a:r>
            <a:r>
              <a:rPr lang="nb-NO" altLang="nb-NO" sz="3200" baseline="-16000" dirty="0"/>
              <a:t>p</a:t>
            </a:r>
            <a:r>
              <a:rPr lang="nb-NO" altLang="nb-NO" dirty="0"/>
              <a:t> &gt;1</a:t>
            </a:r>
          </a:p>
          <a:p>
            <a:pPr lvl="1"/>
            <a:r>
              <a:rPr lang="nb-NO" altLang="nb-NO" dirty="0"/>
              <a:t>Uelastisk når e</a:t>
            </a:r>
            <a:r>
              <a:rPr lang="nb-NO" altLang="nb-NO" sz="3200" baseline="-16000" dirty="0"/>
              <a:t>p</a:t>
            </a:r>
            <a:r>
              <a:rPr lang="nb-NO" altLang="nb-NO" dirty="0"/>
              <a:t> &lt; 1</a:t>
            </a:r>
            <a:endParaRPr lang="nb-NO" altLang="nb-NO" baseline="-16000" dirty="0"/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684213" y="4292600"/>
            <a:ext cx="7391400" cy="1106488"/>
            <a:chOff x="431" y="2704"/>
            <a:chExt cx="4656" cy="697"/>
          </a:xfrm>
        </p:grpSpPr>
        <p:sp>
          <p:nvSpPr>
            <p:cNvPr id="81933" name="Text Box 13"/>
            <p:cNvSpPr txBox="1">
              <a:spLocks noChangeArrowheads="1"/>
            </p:cNvSpPr>
            <p:nvPr/>
          </p:nvSpPr>
          <p:spPr bwMode="auto">
            <a:xfrm>
              <a:off x="709" y="2704"/>
              <a:ext cx="4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nb-NO" altLang="nb-NO" sz="2400">
                <a:latin typeface="Times New Roman" panose="02020603050405020304" pitchFamily="18" charset="0"/>
              </a:endParaRPr>
            </a:p>
          </p:txBody>
        </p:sp>
        <p:sp>
          <p:nvSpPr>
            <p:cNvPr id="81938" name="Text Box 18"/>
            <p:cNvSpPr txBox="1">
              <a:spLocks noChangeArrowheads="1"/>
            </p:cNvSpPr>
            <p:nvPr/>
          </p:nvSpPr>
          <p:spPr bwMode="auto">
            <a:xfrm>
              <a:off x="3167" y="2822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Prisendring</a:t>
              </a:r>
            </a:p>
          </p:txBody>
        </p:sp>
        <p:sp>
          <p:nvSpPr>
            <p:cNvPr id="81932" name="Text Box 12"/>
            <p:cNvSpPr txBox="1">
              <a:spLocks noChangeArrowheads="1"/>
            </p:cNvSpPr>
            <p:nvPr/>
          </p:nvSpPr>
          <p:spPr bwMode="auto">
            <a:xfrm>
              <a:off x="431" y="2918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e</a:t>
              </a:r>
              <a:r>
                <a:rPr lang="nb-NO" altLang="nb-NO" sz="3200" baseline="-16000">
                  <a:latin typeface="Times New Roman" panose="02020603050405020304" pitchFamily="18" charset="0"/>
                </a:rPr>
                <a:t>p</a:t>
              </a:r>
              <a:r>
                <a:rPr lang="nb-NO" altLang="nb-NO" sz="2400"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81934" name="Text Box 14"/>
            <p:cNvSpPr txBox="1">
              <a:spLocks noChangeArrowheads="1"/>
            </p:cNvSpPr>
            <p:nvPr/>
          </p:nvSpPr>
          <p:spPr bwMode="auto">
            <a:xfrm>
              <a:off x="1247" y="2840"/>
              <a:ext cx="1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Mengdeendring</a:t>
              </a:r>
            </a:p>
          </p:txBody>
        </p:sp>
        <p:sp>
          <p:nvSpPr>
            <p:cNvPr id="81935" name="Line 15"/>
            <p:cNvSpPr>
              <a:spLocks noChangeShapeType="1"/>
            </p:cNvSpPr>
            <p:nvPr/>
          </p:nvSpPr>
          <p:spPr bwMode="auto">
            <a:xfrm>
              <a:off x="1151" y="3110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1936" name="Text Box 16"/>
            <p:cNvSpPr txBox="1">
              <a:spLocks noChangeArrowheads="1"/>
            </p:cNvSpPr>
            <p:nvPr/>
          </p:nvSpPr>
          <p:spPr bwMode="auto">
            <a:xfrm>
              <a:off x="1202" y="3113"/>
              <a:ext cx="14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Laveste mengde</a:t>
              </a:r>
            </a:p>
          </p:txBody>
        </p:sp>
        <p:sp>
          <p:nvSpPr>
            <p:cNvPr id="81937" name="Text Box 17"/>
            <p:cNvSpPr txBox="1">
              <a:spLocks noChangeArrowheads="1"/>
            </p:cNvSpPr>
            <p:nvPr/>
          </p:nvSpPr>
          <p:spPr bwMode="auto">
            <a:xfrm>
              <a:off x="2783" y="2966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81939" name="Text Box 19"/>
            <p:cNvSpPr txBox="1">
              <a:spLocks noChangeArrowheads="1"/>
            </p:cNvSpPr>
            <p:nvPr/>
          </p:nvSpPr>
          <p:spPr bwMode="auto">
            <a:xfrm>
              <a:off x="3198" y="3113"/>
              <a:ext cx="11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Laveste pris</a:t>
              </a:r>
            </a:p>
          </p:txBody>
        </p:sp>
        <p:sp>
          <p:nvSpPr>
            <p:cNvPr id="81940" name="Line 20"/>
            <p:cNvSpPr>
              <a:spLocks noChangeShapeType="1"/>
            </p:cNvSpPr>
            <p:nvPr/>
          </p:nvSpPr>
          <p:spPr bwMode="auto">
            <a:xfrm>
              <a:off x="3119" y="311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685724288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bldLvl="4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1038"/>
          </a:xfrm>
        </p:spPr>
        <p:txBody>
          <a:bodyPr/>
          <a:lstStyle/>
          <a:p>
            <a:r>
              <a:rPr lang="nb-NO" altLang="nb-NO" sz="3000" dirty="0"/>
              <a:t>Eksempel: AS Pellets selger pellets i sekker</a:t>
            </a:r>
          </a:p>
          <a:p>
            <a:pPr lvl="1"/>
            <a:r>
              <a:rPr lang="nb-NO" altLang="nb-NO" sz="2600" dirty="0"/>
              <a:t>Ved en pris på 70,- per sekk selger produsenten 500 sekker. Ved å redusere prisen til 60,- per sekk vil mengden øke til 600 enheter.</a:t>
            </a:r>
          </a:p>
        </p:txBody>
      </p:sp>
    </p:spTree>
    <p:extLst>
      <p:ext uri="{BB962C8B-B14F-4D97-AF65-F5344CB8AC3E}">
        <p14:creationId xmlns:p14="http://schemas.microsoft.com/office/powerpoint/2010/main" val="3208012841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4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grpSp>
        <p:nvGrpSpPr>
          <p:cNvPr id="84029" name="Group 61"/>
          <p:cNvGrpSpPr>
            <a:grpSpLocks/>
          </p:cNvGrpSpPr>
          <p:nvPr/>
        </p:nvGrpSpPr>
        <p:grpSpPr bwMode="auto">
          <a:xfrm>
            <a:off x="1981200" y="2895600"/>
            <a:ext cx="4572000" cy="1066800"/>
            <a:chOff x="480" y="2064"/>
            <a:chExt cx="2880" cy="672"/>
          </a:xfrm>
        </p:grpSpPr>
        <p:sp>
          <p:nvSpPr>
            <p:cNvPr id="83984" name="Text Box 16"/>
            <p:cNvSpPr txBox="1">
              <a:spLocks noChangeArrowheads="1"/>
            </p:cNvSpPr>
            <p:nvPr/>
          </p:nvSpPr>
          <p:spPr bwMode="auto">
            <a:xfrm>
              <a:off x="758" y="2064"/>
              <a:ext cx="4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nb-NO" altLang="nb-NO" sz="2400">
                <a:latin typeface="Times New Roman" panose="02020603050405020304" pitchFamily="18" charset="0"/>
              </a:endParaRPr>
            </a:p>
          </p:txBody>
        </p:sp>
        <p:sp>
          <p:nvSpPr>
            <p:cNvPr id="83986" name="Text Box 18"/>
            <p:cNvSpPr txBox="1">
              <a:spLocks noChangeArrowheads="1"/>
            </p:cNvSpPr>
            <p:nvPr/>
          </p:nvSpPr>
          <p:spPr bwMode="auto">
            <a:xfrm>
              <a:off x="480" y="2278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e</a:t>
              </a:r>
              <a:r>
                <a:rPr lang="nb-NO" altLang="nb-NO" sz="3200" baseline="-16000">
                  <a:latin typeface="Times New Roman" panose="02020603050405020304" pitchFamily="18" charset="0"/>
                </a:rPr>
                <a:t>p</a:t>
              </a:r>
              <a:r>
                <a:rPr lang="nb-NO" altLang="nb-NO" sz="2400"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83987" name="Text Box 19"/>
            <p:cNvSpPr txBox="1">
              <a:spLocks noChangeArrowheads="1"/>
            </p:cNvSpPr>
            <p:nvPr/>
          </p:nvSpPr>
          <p:spPr bwMode="auto">
            <a:xfrm>
              <a:off x="1008" y="2112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100</a:t>
              </a:r>
            </a:p>
          </p:txBody>
        </p:sp>
        <p:sp>
          <p:nvSpPr>
            <p:cNvPr id="83989" name="Text Box 21"/>
            <p:cNvSpPr txBox="1">
              <a:spLocks noChangeArrowheads="1"/>
            </p:cNvSpPr>
            <p:nvPr/>
          </p:nvSpPr>
          <p:spPr bwMode="auto">
            <a:xfrm>
              <a:off x="1008" y="2448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500</a:t>
              </a:r>
            </a:p>
          </p:txBody>
        </p:sp>
        <p:sp>
          <p:nvSpPr>
            <p:cNvPr id="83985" name="Text Box 17"/>
            <p:cNvSpPr txBox="1">
              <a:spLocks noChangeArrowheads="1"/>
            </p:cNvSpPr>
            <p:nvPr/>
          </p:nvSpPr>
          <p:spPr bwMode="auto">
            <a:xfrm>
              <a:off x="1776" y="2112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83991" name="Text Box 23"/>
            <p:cNvSpPr txBox="1">
              <a:spLocks noChangeArrowheads="1"/>
            </p:cNvSpPr>
            <p:nvPr/>
          </p:nvSpPr>
          <p:spPr bwMode="auto">
            <a:xfrm>
              <a:off x="1776" y="2448"/>
              <a:ext cx="4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60</a:t>
              </a:r>
            </a:p>
          </p:txBody>
        </p:sp>
        <p:sp>
          <p:nvSpPr>
            <p:cNvPr id="83992" name="Line 24"/>
            <p:cNvSpPr>
              <a:spLocks noChangeShapeType="1"/>
            </p:cNvSpPr>
            <p:nvPr/>
          </p:nvSpPr>
          <p:spPr bwMode="auto">
            <a:xfrm>
              <a:off x="1776" y="2400"/>
              <a:ext cx="35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3993" name="Line 25"/>
            <p:cNvSpPr>
              <a:spLocks noChangeShapeType="1"/>
            </p:cNvSpPr>
            <p:nvPr/>
          </p:nvSpPr>
          <p:spPr bwMode="auto">
            <a:xfrm>
              <a:off x="1008" y="240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4003" name="Text Box 35"/>
            <p:cNvSpPr txBox="1">
              <a:spLocks noChangeArrowheads="1"/>
            </p:cNvSpPr>
            <p:nvPr/>
          </p:nvSpPr>
          <p:spPr bwMode="auto">
            <a:xfrm>
              <a:off x="1488" y="220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84004" name="Text Box 36"/>
            <p:cNvSpPr txBox="1">
              <a:spLocks noChangeArrowheads="1"/>
            </p:cNvSpPr>
            <p:nvPr/>
          </p:nvSpPr>
          <p:spPr bwMode="auto">
            <a:xfrm>
              <a:off x="2256" y="225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84005" name="Text Box 37"/>
            <p:cNvSpPr txBox="1">
              <a:spLocks noChangeArrowheads="1"/>
            </p:cNvSpPr>
            <p:nvPr/>
          </p:nvSpPr>
          <p:spPr bwMode="auto">
            <a:xfrm>
              <a:off x="2592" y="2256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1,2</a:t>
              </a:r>
            </a:p>
          </p:txBody>
        </p:sp>
      </p:grpSp>
      <p:sp>
        <p:nvSpPr>
          <p:cNvPr id="84008" name="Text Box 40"/>
          <p:cNvSpPr txBox="1">
            <a:spLocks noChangeArrowheads="1"/>
          </p:cNvSpPr>
          <p:nvPr/>
        </p:nvSpPr>
        <p:spPr bwMode="auto">
          <a:xfrm>
            <a:off x="827584" y="4341674"/>
            <a:ext cx="6629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800" dirty="0">
                <a:latin typeface="Times New Roman" panose="02020603050405020304" pitchFamily="18" charset="0"/>
              </a:rPr>
              <a:t>Elastisitet &gt; 1 tilsier elastisk etterspørsel, </a:t>
            </a:r>
            <a:r>
              <a:rPr lang="nb-NO" altLang="nb-NO" sz="2800" dirty="0" err="1">
                <a:latin typeface="Times New Roman" panose="02020603050405020304" pitchFamily="18" charset="0"/>
              </a:rPr>
              <a:t>dvs</a:t>
            </a:r>
            <a:r>
              <a:rPr lang="nb-NO" altLang="nb-NO" sz="2800" dirty="0">
                <a:latin typeface="Times New Roman" panose="02020603050405020304" pitchFamily="18" charset="0"/>
              </a:rPr>
              <a:t> at en prisreduksjon fra 70,- til 60,- vil øke inntekten. </a:t>
            </a:r>
            <a:r>
              <a:rPr lang="nb-NO" altLang="nb-NO" sz="2400" dirty="0">
                <a:latin typeface="Times New Roman" panose="02020603050405020304" pitchFamily="18" charset="0"/>
              </a:rPr>
              <a:t>Kontroller dette ved å regne ut inntekten ved begge disse prisene. </a:t>
            </a:r>
          </a:p>
        </p:txBody>
      </p:sp>
      <p:grpSp>
        <p:nvGrpSpPr>
          <p:cNvPr id="84019" name="Group 51"/>
          <p:cNvGrpSpPr>
            <a:grpSpLocks/>
          </p:cNvGrpSpPr>
          <p:nvPr/>
        </p:nvGrpSpPr>
        <p:grpSpPr bwMode="auto">
          <a:xfrm>
            <a:off x="571500" y="1412875"/>
            <a:ext cx="7391400" cy="1106488"/>
            <a:chOff x="431" y="2704"/>
            <a:chExt cx="4656" cy="697"/>
          </a:xfrm>
        </p:grpSpPr>
        <p:sp>
          <p:nvSpPr>
            <p:cNvPr id="84020" name="Text Box 52"/>
            <p:cNvSpPr txBox="1">
              <a:spLocks noChangeArrowheads="1"/>
            </p:cNvSpPr>
            <p:nvPr/>
          </p:nvSpPr>
          <p:spPr bwMode="auto">
            <a:xfrm>
              <a:off x="709" y="2704"/>
              <a:ext cx="4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nb-NO" altLang="nb-NO" sz="2400">
                <a:latin typeface="Times New Roman" panose="02020603050405020304" pitchFamily="18" charset="0"/>
              </a:endParaRPr>
            </a:p>
          </p:txBody>
        </p:sp>
        <p:sp>
          <p:nvSpPr>
            <p:cNvPr id="84021" name="Text Box 53"/>
            <p:cNvSpPr txBox="1">
              <a:spLocks noChangeArrowheads="1"/>
            </p:cNvSpPr>
            <p:nvPr/>
          </p:nvSpPr>
          <p:spPr bwMode="auto">
            <a:xfrm>
              <a:off x="3167" y="2822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Prisendring</a:t>
              </a:r>
            </a:p>
          </p:txBody>
        </p:sp>
        <p:sp>
          <p:nvSpPr>
            <p:cNvPr id="84022" name="Text Box 54"/>
            <p:cNvSpPr txBox="1">
              <a:spLocks noChangeArrowheads="1"/>
            </p:cNvSpPr>
            <p:nvPr/>
          </p:nvSpPr>
          <p:spPr bwMode="auto">
            <a:xfrm>
              <a:off x="431" y="2918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e</a:t>
              </a:r>
              <a:r>
                <a:rPr lang="nb-NO" altLang="nb-NO" sz="3200" baseline="-16000">
                  <a:latin typeface="Times New Roman" panose="02020603050405020304" pitchFamily="18" charset="0"/>
                </a:rPr>
                <a:t>p</a:t>
              </a:r>
              <a:r>
                <a:rPr lang="nb-NO" altLang="nb-NO" sz="2400"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84023" name="Text Box 55"/>
            <p:cNvSpPr txBox="1">
              <a:spLocks noChangeArrowheads="1"/>
            </p:cNvSpPr>
            <p:nvPr/>
          </p:nvSpPr>
          <p:spPr bwMode="auto">
            <a:xfrm>
              <a:off x="1247" y="2840"/>
              <a:ext cx="1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Mengdeendring</a:t>
              </a:r>
            </a:p>
          </p:txBody>
        </p:sp>
        <p:sp>
          <p:nvSpPr>
            <p:cNvPr id="84024" name="Line 56"/>
            <p:cNvSpPr>
              <a:spLocks noChangeShapeType="1"/>
            </p:cNvSpPr>
            <p:nvPr/>
          </p:nvSpPr>
          <p:spPr bwMode="auto">
            <a:xfrm>
              <a:off x="1151" y="3110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4025" name="Text Box 57"/>
            <p:cNvSpPr txBox="1">
              <a:spLocks noChangeArrowheads="1"/>
            </p:cNvSpPr>
            <p:nvPr/>
          </p:nvSpPr>
          <p:spPr bwMode="auto">
            <a:xfrm>
              <a:off x="1202" y="3113"/>
              <a:ext cx="14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Laveste mengde</a:t>
              </a:r>
            </a:p>
          </p:txBody>
        </p:sp>
        <p:sp>
          <p:nvSpPr>
            <p:cNvPr id="84026" name="Text Box 58"/>
            <p:cNvSpPr txBox="1">
              <a:spLocks noChangeArrowheads="1"/>
            </p:cNvSpPr>
            <p:nvPr/>
          </p:nvSpPr>
          <p:spPr bwMode="auto">
            <a:xfrm>
              <a:off x="2783" y="2966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84027" name="Text Box 59"/>
            <p:cNvSpPr txBox="1">
              <a:spLocks noChangeArrowheads="1"/>
            </p:cNvSpPr>
            <p:nvPr/>
          </p:nvSpPr>
          <p:spPr bwMode="auto">
            <a:xfrm>
              <a:off x="3198" y="3113"/>
              <a:ext cx="11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Laveste pris</a:t>
              </a:r>
            </a:p>
          </p:txBody>
        </p:sp>
        <p:sp>
          <p:nvSpPr>
            <p:cNvPr id="84028" name="Line 60"/>
            <p:cNvSpPr>
              <a:spLocks noChangeShapeType="1"/>
            </p:cNvSpPr>
            <p:nvPr/>
          </p:nvSpPr>
          <p:spPr bwMode="auto">
            <a:xfrm>
              <a:off x="3119" y="311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4146492146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4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0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7772400" cy="4491038"/>
          </a:xfrm>
        </p:spPr>
        <p:txBody>
          <a:bodyPr/>
          <a:lstStyle/>
          <a:p>
            <a:r>
              <a:rPr lang="nb-NO" altLang="nb-NO" sz="3000" dirty="0"/>
              <a:t>Priselastisitet (e</a:t>
            </a:r>
            <a:r>
              <a:rPr lang="nb-NO" altLang="nb-NO" sz="3000" baseline="-25000" dirty="0"/>
              <a:t>p</a:t>
            </a:r>
            <a:r>
              <a:rPr lang="nb-NO" altLang="nb-NO" sz="3000" dirty="0"/>
              <a:t>) og differanseinntekt:</a:t>
            </a:r>
          </a:p>
          <a:p>
            <a:pPr lvl="1"/>
            <a:r>
              <a:rPr lang="nb-NO" altLang="nb-NO" sz="2600" dirty="0"/>
              <a:t>e</a:t>
            </a:r>
            <a:r>
              <a:rPr lang="nb-NO" altLang="nb-NO" sz="2600" baseline="-25000" dirty="0"/>
              <a:t>p </a:t>
            </a:r>
            <a:r>
              <a:rPr lang="nb-NO" altLang="nb-NO" sz="2600" dirty="0"/>
              <a:t>forteller noe om endring i inntekt (STI) ved en gitt prisendring</a:t>
            </a:r>
          </a:p>
          <a:p>
            <a:pPr lvl="1"/>
            <a:r>
              <a:rPr lang="nb-NO" altLang="nb-NO" sz="2600" dirty="0" err="1" smtClean="0"/>
              <a:t>differaseinntekten</a:t>
            </a:r>
            <a:r>
              <a:rPr lang="nb-NO" altLang="nb-NO" sz="2600" dirty="0" smtClean="0"/>
              <a:t> </a:t>
            </a:r>
            <a:r>
              <a:rPr lang="nb-NO" altLang="nb-NO" sz="2600" dirty="0"/>
              <a:t>(DI) viser endringen i STI ved en prisendring</a:t>
            </a:r>
          </a:p>
          <a:p>
            <a:pPr lvl="1"/>
            <a:r>
              <a:rPr lang="nb-NO" altLang="nb-NO" sz="2600" dirty="0"/>
              <a:t>elastisk etterspørsel (e</a:t>
            </a:r>
            <a:r>
              <a:rPr lang="nb-NO" altLang="nb-NO" sz="2600" baseline="-25000" dirty="0"/>
              <a:t>p</a:t>
            </a:r>
            <a:r>
              <a:rPr lang="nb-NO" altLang="nb-NO" sz="2600" dirty="0"/>
              <a:t>&gt;1) betyr at inntekten øker ved en prisreduksjon, dvs. at DI&gt;0</a:t>
            </a:r>
          </a:p>
        </p:txBody>
      </p:sp>
    </p:spTree>
    <p:extLst>
      <p:ext uri="{BB962C8B-B14F-4D97-AF65-F5344CB8AC3E}">
        <p14:creationId xmlns:p14="http://schemas.microsoft.com/office/powerpoint/2010/main" val="942031503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bldLvl="4" autoUpdateAnimBg="0"/>
    </p:bldLst>
  </p:timing>
</p:sld>
</file>

<file path=ppt/theme/theme1.xml><?xml version="1.0" encoding="utf-8"?>
<a:theme xmlns:a="http://schemas.openxmlformats.org/drawingml/2006/main" name="Ekko">
  <a:themeElements>
    <a:clrScheme name="Ekk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kk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kk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4040</TotalTime>
  <Words>566</Words>
  <Application>Microsoft Office PowerPoint</Application>
  <PresentationFormat>Skjermfremvisning (4:3)</PresentationFormat>
  <Paragraphs>105</Paragraphs>
  <Slides>14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2" baseType="lpstr">
      <vt:lpstr>Arial</vt:lpstr>
      <vt:lpstr>Comic Sans MS</vt:lpstr>
      <vt:lpstr>Times New Roman</vt:lpstr>
      <vt:lpstr>Verdana</vt:lpstr>
      <vt:lpstr>Wingdings</vt:lpstr>
      <vt:lpstr>Wingdings 3</vt:lpstr>
      <vt:lpstr>Ekko</vt:lpstr>
      <vt:lpstr>Regneark</vt:lpstr>
      <vt:lpstr>Økonomistyring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Fagbokforlaget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Grunnleggende regnskap</dc:title>
  <dc:creator>Alf Øyen</dc:creator>
  <cp:lastModifiedBy>Trond Winther</cp:lastModifiedBy>
  <cp:revision>42</cp:revision>
  <dcterms:created xsi:type="dcterms:W3CDTF">2005-08-18T07:14:48Z</dcterms:created>
  <dcterms:modified xsi:type="dcterms:W3CDTF">2015-12-15T12:12:34Z</dcterms:modified>
</cp:coreProperties>
</file>