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6"/>
  </p:notesMasterIdLst>
  <p:handoutMasterIdLst>
    <p:handoutMasterId r:id="rId7"/>
  </p:handoutMasterIdLst>
  <p:sldIdLst>
    <p:sldId id="256" r:id="rId2"/>
    <p:sldId id="289" r:id="rId3"/>
    <p:sldId id="290" r:id="rId4"/>
    <p:sldId id="291" r:id="rId5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Øystein Hansen" initials="ØH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06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5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 dirty="0" smtClean="0"/>
              <a:t>Økonomistyring</a:t>
            </a:r>
            <a:endParaRPr lang="nb-NO" dirty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18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Vurdering </a:t>
            </a:r>
            <a:r>
              <a:rPr lang="nb-NO" altLang="nb-NO" sz="3600" i="1" dirty="0">
                <a:solidFill>
                  <a:srgbClr val="00B050"/>
                </a:solidFill>
              </a:rPr>
              <a:t>og </a:t>
            </a:r>
            <a:endParaRPr lang="nb-NO" altLang="nb-NO" sz="3600" i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behandling av noen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poster </a:t>
            </a:r>
            <a:r>
              <a:rPr lang="nb-NO" altLang="nb-NO" sz="3600" i="1" dirty="0">
                <a:solidFill>
                  <a:srgbClr val="00B050"/>
                </a:solidFill>
              </a:rPr>
              <a:t>i </a:t>
            </a:r>
            <a:r>
              <a:rPr lang="nb-NO" altLang="nb-NO" sz="3600" i="1" dirty="0" smtClean="0">
                <a:solidFill>
                  <a:srgbClr val="00B050"/>
                </a:solidFill>
              </a:rPr>
              <a:t>årsregnskapet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Vurderingsbegreper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To </a:t>
            </a:r>
            <a:r>
              <a:rPr lang="nb-NO" dirty="0" smtClean="0"/>
              <a:t>sentrale </a:t>
            </a:r>
            <a:r>
              <a:rPr lang="nb-NO" dirty="0"/>
              <a:t>begreper </a:t>
            </a:r>
            <a:r>
              <a:rPr lang="nb-NO" dirty="0" smtClean="0"/>
              <a:t>når </a:t>
            </a:r>
            <a:r>
              <a:rPr lang="nb-NO" dirty="0"/>
              <a:t>poster i årsoppgjøret skal vurderes:</a:t>
            </a:r>
          </a:p>
          <a:p>
            <a:pPr lvl="1"/>
            <a:r>
              <a:rPr lang="nb-NO" dirty="0" smtClean="0"/>
              <a:t> Anskaffelseskost </a:t>
            </a:r>
            <a:r>
              <a:rPr lang="nb-NO" dirty="0"/>
              <a:t>(kostpris</a:t>
            </a:r>
            <a:r>
              <a:rPr lang="nb-NO" dirty="0" smtClean="0"/>
              <a:t>)</a:t>
            </a:r>
          </a:p>
          <a:p>
            <a:pPr lvl="2"/>
            <a:r>
              <a:rPr lang="nb-NO" dirty="0" smtClean="0"/>
              <a:t>«</a:t>
            </a:r>
            <a:r>
              <a:rPr lang="nb-NO" dirty="0"/>
              <a:t>kjøpspris </a:t>
            </a:r>
            <a:r>
              <a:rPr lang="nb-NO" dirty="0" smtClean="0"/>
              <a:t>med tillegg </a:t>
            </a:r>
            <a:r>
              <a:rPr lang="nb-NO" dirty="0"/>
              <a:t>av kjøpsutgifter</a:t>
            </a:r>
            <a:r>
              <a:rPr lang="nb-NO" dirty="0" smtClean="0"/>
              <a:t>»</a:t>
            </a:r>
            <a:r>
              <a:rPr lang="nb-NO" dirty="0"/>
              <a:t> </a:t>
            </a:r>
            <a:r>
              <a:rPr lang="nb-NO" dirty="0" smtClean="0"/>
              <a:t>jf. </a:t>
            </a:r>
            <a:r>
              <a:rPr lang="nb-NO" dirty="0" err="1" smtClean="0"/>
              <a:t>rskl</a:t>
            </a:r>
            <a:r>
              <a:rPr lang="nb-NO" dirty="0"/>
              <a:t>. § </a:t>
            </a:r>
            <a:r>
              <a:rPr lang="nb-NO" dirty="0" smtClean="0"/>
              <a:t>5-4 </a:t>
            </a:r>
            <a:endParaRPr lang="nb-NO" dirty="0"/>
          </a:p>
          <a:p>
            <a:pPr lvl="1"/>
            <a:r>
              <a:rPr lang="nb-NO" dirty="0" smtClean="0"/>
              <a:t> </a:t>
            </a:r>
            <a:r>
              <a:rPr lang="nb-NO" dirty="0"/>
              <a:t>Virkelig </a:t>
            </a:r>
            <a:r>
              <a:rPr lang="nb-NO" dirty="0" smtClean="0"/>
              <a:t>verdi</a:t>
            </a:r>
          </a:p>
          <a:p>
            <a:pPr lvl="2"/>
            <a:r>
              <a:rPr lang="nb-NO" dirty="0"/>
              <a:t>verdien eiendelen har på balansedagen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61440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Anleggsmidler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1905000"/>
            <a:ext cx="7296472" cy="4114800"/>
          </a:xfrm>
        </p:spPr>
        <p:txBody>
          <a:bodyPr/>
          <a:lstStyle/>
          <a:p>
            <a:r>
              <a:rPr lang="nb-NO" dirty="0" smtClean="0"/>
              <a:t>definert </a:t>
            </a:r>
            <a:r>
              <a:rPr lang="nb-NO" dirty="0"/>
              <a:t>som «eiendeler bestemt til </a:t>
            </a:r>
            <a:r>
              <a:rPr lang="nb-NO" dirty="0" smtClean="0"/>
              <a:t>varig eie </a:t>
            </a:r>
            <a:r>
              <a:rPr lang="nb-NO" dirty="0"/>
              <a:t>og bruk</a:t>
            </a:r>
            <a:r>
              <a:rPr lang="nb-NO" dirty="0" smtClean="0"/>
              <a:t>».</a:t>
            </a:r>
            <a:r>
              <a:rPr lang="nb-NO" dirty="0"/>
              <a:t> </a:t>
            </a:r>
            <a:r>
              <a:rPr lang="nb-NO" dirty="0" smtClean="0"/>
              <a:t>Jf. </a:t>
            </a:r>
            <a:r>
              <a:rPr lang="nb-NO" dirty="0" err="1" smtClean="0"/>
              <a:t>rskl</a:t>
            </a:r>
            <a:r>
              <a:rPr lang="nb-NO" dirty="0" smtClean="0"/>
              <a:t>. § 5-1 </a:t>
            </a:r>
          </a:p>
          <a:p>
            <a:r>
              <a:rPr lang="nb-NO" dirty="0" smtClean="0"/>
              <a:t>Hovedregelen</a:t>
            </a:r>
            <a:r>
              <a:rPr lang="nb-NO" dirty="0"/>
              <a:t>: </a:t>
            </a:r>
            <a:r>
              <a:rPr lang="nb-NO" dirty="0" smtClean="0"/>
              <a:t>anskaffelseskost</a:t>
            </a:r>
          </a:p>
          <a:p>
            <a:r>
              <a:rPr lang="nb-NO" dirty="0" smtClean="0"/>
              <a:t>Reduksjon i verdien</a:t>
            </a:r>
          </a:p>
          <a:p>
            <a:pPr lvl="1"/>
            <a:r>
              <a:rPr lang="nb-NO" dirty="0" smtClean="0"/>
              <a:t>Avskrivninger</a:t>
            </a:r>
          </a:p>
          <a:p>
            <a:pPr lvl="2"/>
            <a:r>
              <a:rPr lang="nb-NO" dirty="0"/>
              <a:t>«Anleggsmidler som har begrenset økonomisk levetid, skal avskrives etter </a:t>
            </a:r>
            <a:r>
              <a:rPr lang="nb-NO" dirty="0" smtClean="0"/>
              <a:t>en fornuftig </a:t>
            </a:r>
            <a:r>
              <a:rPr lang="nb-NO" dirty="0"/>
              <a:t>avskrivningsplan.»</a:t>
            </a:r>
            <a:endParaRPr lang="nb-NO" dirty="0" smtClean="0"/>
          </a:p>
          <a:p>
            <a:pPr lvl="1"/>
            <a:r>
              <a:rPr lang="nb-NO" dirty="0" smtClean="0"/>
              <a:t>Nedskrivninger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62307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Omløpsmidler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eiendeler som oppstår som en direkte følge av </a:t>
            </a:r>
            <a:r>
              <a:rPr lang="nb-NO" dirty="0" smtClean="0"/>
              <a:t>driftskretsløpet</a:t>
            </a:r>
          </a:p>
          <a:p>
            <a:r>
              <a:rPr lang="nb-NO" dirty="0"/>
              <a:t>Vurderingsregel</a:t>
            </a:r>
            <a:r>
              <a:rPr lang="nb-NO" dirty="0" smtClean="0"/>
              <a:t>: skal </a:t>
            </a:r>
            <a:r>
              <a:rPr lang="nb-NO" dirty="0"/>
              <a:t>vurderes til laveste av anskaffelseskost og virkelig </a:t>
            </a:r>
            <a:r>
              <a:rPr lang="nb-NO" dirty="0" smtClean="0"/>
              <a:t>verdi</a:t>
            </a:r>
          </a:p>
          <a:p>
            <a:r>
              <a:rPr lang="nb-NO" dirty="0" smtClean="0"/>
              <a:t>Tilordning av anskaffelseskost</a:t>
            </a:r>
          </a:p>
          <a:p>
            <a:r>
              <a:rPr lang="nb-NO" dirty="0"/>
              <a:t>Virkelig verdi er «netto salgsverdi på fremtidig salgstidspunkt»</a:t>
            </a:r>
            <a:endParaRPr lang="nb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Økonomistyring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239828016"/>
      </p:ext>
    </p:extLst>
  </p:cSld>
  <p:clrMapOvr>
    <a:masterClrMapping/>
  </p:clrMapOvr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6122</TotalTime>
  <Words>166</Words>
  <Application>Microsoft Office PowerPoint</Application>
  <PresentationFormat>Skjermfremvisning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Arial</vt:lpstr>
      <vt:lpstr>Comic Sans MS</vt:lpstr>
      <vt:lpstr>Verdana</vt:lpstr>
      <vt:lpstr>Wingdings</vt:lpstr>
      <vt:lpstr>Wingdings 3</vt:lpstr>
      <vt:lpstr>Ekko</vt:lpstr>
      <vt:lpstr>Økonomistyring</vt:lpstr>
      <vt:lpstr>Vurderingsbegreper</vt:lpstr>
      <vt:lpstr>Anleggsmidler</vt:lpstr>
      <vt:lpstr>Omløpsmidler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KM</cp:lastModifiedBy>
  <cp:revision>65</cp:revision>
  <dcterms:created xsi:type="dcterms:W3CDTF">2005-08-18T07:14:48Z</dcterms:created>
  <dcterms:modified xsi:type="dcterms:W3CDTF">2016-02-12T09:43:57Z</dcterms:modified>
</cp:coreProperties>
</file>