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288" r:id="rId2"/>
    <p:sldId id="286" r:id="rId3"/>
    <p:sldId id="289" r:id="rId4"/>
    <p:sldId id="291" r:id="rId5"/>
    <p:sldId id="292" r:id="rId6"/>
    <p:sldId id="287" r:id="rId7"/>
    <p:sldId id="256" r:id="rId8"/>
    <p:sldId id="257" r:id="rId9"/>
    <p:sldId id="275" r:id="rId10"/>
    <p:sldId id="276" r:id="rId11"/>
    <p:sldId id="277" r:id="rId12"/>
    <p:sldId id="278" r:id="rId13"/>
    <p:sldId id="293" r:id="rId14"/>
    <p:sldId id="279" r:id="rId15"/>
    <p:sldId id="280" r:id="rId16"/>
    <p:sldId id="281" r:id="rId17"/>
    <p:sldId id="282" r:id="rId18"/>
    <p:sldId id="283" r:id="rId19"/>
    <p:sldId id="284" r:id="rId20"/>
    <p:sldId id="28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43" autoAdjust="0"/>
  </p:normalViewPr>
  <p:slideViewPr>
    <p:cSldViewPr>
      <p:cViewPr>
        <p:scale>
          <a:sx n="80" d="100"/>
          <a:sy n="80" d="100"/>
        </p:scale>
        <p:origin x="1522" y="350"/>
      </p:cViewPr>
      <p:guideLst>
        <p:guide orient="horz" pos="39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b-NO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3180FD77-6C01-4C5E-98F9-8ADB72D60B47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2903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B5037-7362-4CCE-886A-613068478510}" type="datetimeFigureOut">
              <a:rPr lang="en-GB" smtClean="0"/>
              <a:t>16/06/2020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D6249-233E-4738-9220-8F136F0959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3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3F8F71-66EC-4B72-8DCC-8C59A2D8B333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222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8C32C-D5D4-4327-81AC-045120C0696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EE73E-499B-42AF-9710-B8F3B736B59D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03D7F-F687-4B20-80F5-4520C0C2F48B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867092-CA0E-4A9F-8CDC-64E2526D843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96CC7-7C63-453A-B6EE-62AA6C61A04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E065D-FF8E-46F9-A396-19B9C3FB42D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78EA9-C9B7-449F-AB6E-D4479ED20F2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898C2-1E26-4B97-8148-2625085C9F86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4EAFBD-FF1A-4CA4-BBB6-43D52F5A43B9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BA23F-8CB1-4A50-B761-094C19766A7F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3CCB6-70CA-46FC-89F3-E40A7204483C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6EA0B-7967-451A-8089-B19EC23CA6F0}" type="slidenum">
              <a:rPr lang="nb-NO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tittelstil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b-NO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b-NO"/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261A49-6858-49A4-879C-D78600A6A660}" type="slidenum">
              <a:rPr lang="nb-NO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Kapittel 1 </a:t>
            </a:r>
            <a:r>
              <a:rPr lang="nb-NO" sz="3600" dirty="0"/>
              <a:t>(kort innledning)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73015"/>
          </a:xfrm>
        </p:spPr>
        <p:txBody>
          <a:bodyPr/>
          <a:lstStyle/>
          <a:p>
            <a:r>
              <a:rPr lang="nb-NO" dirty="0"/>
              <a:t>Hva er bedriftsøkonomi?</a:t>
            </a:r>
          </a:p>
          <a:p>
            <a:pPr lvl="1"/>
            <a:r>
              <a:rPr lang="nb-NO" dirty="0"/>
              <a:t>”Forvaltning av bedriftens resurser”</a:t>
            </a:r>
            <a:br>
              <a:rPr lang="nb-NO" dirty="0"/>
            </a:br>
            <a:endParaRPr lang="nb-NO" dirty="0"/>
          </a:p>
          <a:p>
            <a:r>
              <a:rPr lang="nb-NO" dirty="0"/>
              <a:t>Hovedoppgaven til en bedrift:</a:t>
            </a:r>
          </a:p>
          <a:p>
            <a:pPr lvl="1"/>
            <a:r>
              <a:rPr lang="nb-NO" dirty="0"/>
              <a:t>”Omforme produksjonsaktorer til varer og tjenester” </a:t>
            </a:r>
          </a:p>
          <a:p>
            <a:pPr lvl="1"/>
            <a:endParaRPr lang="nb-NO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uiExpand="1" build="p" bldLvl="4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E371D15-F5E2-4A1D-9755-53CD9E8EE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1E05DE83-3AA2-4842-BCA3-8D4192628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Gruppering av kostnadene:</a:t>
            </a:r>
          </a:p>
          <a:p>
            <a:pPr lvl="1" eaLnBrk="1" hangingPunct="1"/>
            <a:r>
              <a:rPr lang="nb-NO" altLang="nb-NO"/>
              <a:t>etter kostnadsart</a:t>
            </a:r>
          </a:p>
          <a:p>
            <a:pPr lvl="1" eaLnBrk="1" hangingPunct="1"/>
            <a:r>
              <a:rPr lang="nb-NO" altLang="nb-NO"/>
              <a:t>i direkte- og indirekte kostnader</a:t>
            </a:r>
          </a:p>
          <a:p>
            <a:pPr lvl="1" eaLnBrk="1" hangingPunct="1"/>
            <a:r>
              <a:rPr lang="nb-NO" altLang="nb-NO"/>
              <a:t>i faste og variable kostnader </a:t>
            </a:r>
          </a:p>
          <a:p>
            <a:pPr eaLnBrk="1" hangingPunct="1"/>
            <a:endParaRPr lang="nb-NO" altLang="nb-NO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build="p" bldLvl="4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B3F9929-56D0-4888-8B26-0B8CC498F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6DFA7D80-677B-4F89-9920-3A86D885C2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altLang="nb-NO"/>
              <a:t>Varekostnaden i en handelsbedrift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nb-NO"/>
              <a:t>Sammenstillingsprinsippet gjelder. Kostnadsfører samme antall varer som er solgt. </a:t>
            </a:r>
          </a:p>
          <a:p>
            <a:pPr eaLnBrk="1" hangingPunct="1">
              <a:lnSpc>
                <a:spcPct val="90000"/>
              </a:lnSpc>
            </a:pPr>
            <a:r>
              <a:rPr lang="nb-NO" altLang="nb-NO"/>
              <a:t>Eksempel:</a:t>
            </a:r>
            <a:br>
              <a:rPr lang="nb-NO" altLang="nb-NO"/>
            </a:br>
            <a:r>
              <a:rPr lang="nb-NO" altLang="nb-NO"/>
              <a:t>Bedriften AS Mini selger bare produktet Max.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nb-NO"/>
              <a:t>Inntakskostnaden for dette produktet er kr 100 per enhet. </a:t>
            </a:r>
          </a:p>
          <a:p>
            <a:pPr lvl="1" eaLnBrk="1" hangingPunct="1">
              <a:lnSpc>
                <a:spcPct val="90000"/>
              </a:lnSpc>
            </a:pPr>
            <a:r>
              <a:rPr lang="nb-NO" altLang="nb-NO"/>
              <a:t>Salgspris til kunde er kr 150 per enhet</a:t>
            </a:r>
          </a:p>
          <a:p>
            <a:pPr eaLnBrk="1" hangingPunct="1">
              <a:lnSpc>
                <a:spcPct val="90000"/>
              </a:lnSpc>
            </a:pPr>
            <a:endParaRPr lang="nb-NO" altLang="nb-NO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3" grpId="0" build="p" bldLvl="4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41463BBC-147E-44C0-984F-EFEB279DEB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116DF1D4-1C5E-46C7-8CF1-40DC3A7917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Eksempel forts.:</a:t>
            </a:r>
          </a:p>
          <a:p>
            <a:pPr lvl="1" eaLnBrk="1" hangingPunct="1"/>
            <a:r>
              <a:rPr lang="nb-NO" altLang="nb-NO"/>
              <a:t>I januar har bedriften kjøpt inn 1200 enheter og solgt 1000 enheter. </a:t>
            </a:r>
          </a:p>
          <a:p>
            <a:pPr lvl="1" eaLnBrk="1" hangingPunct="1"/>
            <a:r>
              <a:rPr lang="nb-NO" altLang="nb-NO"/>
              <a:t>Hva blir inntekten i januar?</a:t>
            </a:r>
          </a:p>
          <a:p>
            <a:pPr lvl="1" eaLnBrk="1" hangingPunct="1"/>
            <a:r>
              <a:rPr lang="nb-NO" altLang="nb-NO"/>
              <a:t>Hva blir varekostnaden i januar?</a:t>
            </a:r>
          </a:p>
          <a:p>
            <a:pPr eaLnBrk="1" hangingPunct="1"/>
            <a:endParaRPr lang="nb-NO" altLang="nb-NO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bldLvl="4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850AF69-2AF8-40DA-A5F7-87FCDB4ED0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 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E83E69EB-E6D5-4015-B7D0-CF26FA30FE3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nb-NO" altLang="nb-NO" sz="2800"/>
              <a:t>Bruttofortjeneste og avanse</a:t>
            </a:r>
          </a:p>
          <a:p>
            <a:pPr lvl="1" eaLnBrk="1" hangingPunct="1"/>
            <a:r>
              <a:rPr lang="nb-NO" altLang="nb-NO" sz="2400"/>
              <a:t>Differansen mellom </a:t>
            </a:r>
          </a:p>
          <a:p>
            <a:pPr lvl="2" eaLnBrk="1" hangingPunct="1"/>
            <a:r>
              <a:rPr lang="nb-NO" altLang="nb-NO" sz="2000"/>
              <a:t>salgsinntekt og varekostnad eller</a:t>
            </a:r>
          </a:p>
          <a:p>
            <a:pPr lvl="2" eaLnBrk="1" hangingPunct="1"/>
            <a:r>
              <a:rPr lang="nb-NO" altLang="nb-NO" sz="2000"/>
              <a:t>Salgspris og inntakskost er enhet.</a:t>
            </a:r>
          </a:p>
          <a:p>
            <a:pPr eaLnBrk="1" hangingPunct="1">
              <a:buFontTx/>
              <a:buNone/>
            </a:pPr>
            <a:endParaRPr lang="nb-NO" altLang="nb-NO" sz="2800"/>
          </a:p>
        </p:txBody>
      </p:sp>
      <p:graphicFrame>
        <p:nvGraphicFramePr>
          <p:cNvPr id="104587" name="Object 139">
            <a:extLst>
              <a:ext uri="{FF2B5EF4-FFF2-40B4-BE49-F238E27FC236}">
                <a16:creationId xmlns:a16="http://schemas.microsoft.com/office/drawing/2014/main" id="{2B05284B-50E4-43E8-AFC5-E02190224E9B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4572000" y="1916113"/>
          <a:ext cx="4032250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egneark" r:id="rId4" imgW="2428718" imgH="1476536" progId="Excel.Sheet.8">
                  <p:embed/>
                </p:oleObj>
              </mc:Choice>
              <mc:Fallback>
                <p:oleObj name="Regneark" r:id="rId4" imgW="2428718" imgH="1476536" progId="Excel.Sheet.8">
                  <p:embed/>
                  <p:pic>
                    <p:nvPicPr>
                      <p:cNvPr id="104587" name="Object 139">
                        <a:extLst>
                          <a:ext uri="{FF2B5EF4-FFF2-40B4-BE49-F238E27FC236}">
                            <a16:creationId xmlns:a16="http://schemas.microsoft.com/office/drawing/2014/main" id="{2B05284B-50E4-43E8-AFC5-E02190224E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16113"/>
                        <a:ext cx="4032250" cy="245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89" name="Text Box 141">
            <a:extLst>
              <a:ext uri="{FF2B5EF4-FFF2-40B4-BE49-F238E27FC236}">
                <a16:creationId xmlns:a16="http://schemas.microsoft.com/office/drawing/2014/main" id="{C143D19B-843A-4C54-994F-CD1528BA2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5084763"/>
            <a:ext cx="698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1800"/>
              <a:t>Hva hadde bruttofortjenesten  blitt dersom alle varene hadde blitt tatt i fra lageret?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bldLvl="4" autoUpdateAnimBg="0"/>
      <p:bldP spid="1045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FD1ADB4-6D21-4E62-987D-1A1DD2B253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 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4DE7ED77-DC9C-4C14-9AB2-1BF1F805CAC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nb-NO" altLang="nb-NO" sz="2800"/>
              <a:t>Bruttofortjeneste og avanse</a:t>
            </a:r>
          </a:p>
          <a:p>
            <a:pPr lvl="1" eaLnBrk="1" hangingPunct="1"/>
            <a:r>
              <a:rPr lang="nb-NO" altLang="nb-NO" sz="2400"/>
              <a:t>Differansen mellom </a:t>
            </a:r>
          </a:p>
          <a:p>
            <a:pPr lvl="2" eaLnBrk="1" hangingPunct="1"/>
            <a:r>
              <a:rPr lang="nb-NO" altLang="nb-NO" sz="2000"/>
              <a:t>salgsinntekt og varekostnad eller</a:t>
            </a:r>
          </a:p>
          <a:p>
            <a:pPr lvl="2" eaLnBrk="1" hangingPunct="1"/>
            <a:r>
              <a:rPr lang="nb-NO" altLang="nb-NO" sz="2000"/>
              <a:t>Salgspris og inntakskost er enhet.</a:t>
            </a:r>
          </a:p>
          <a:p>
            <a:pPr eaLnBrk="1" hangingPunct="1">
              <a:buFontTx/>
              <a:buNone/>
            </a:pPr>
            <a:endParaRPr lang="nb-NO" altLang="nb-NO" sz="2800"/>
          </a:p>
        </p:txBody>
      </p:sp>
      <p:graphicFrame>
        <p:nvGraphicFramePr>
          <p:cNvPr id="104587" name="Object 139">
            <a:extLst>
              <a:ext uri="{FF2B5EF4-FFF2-40B4-BE49-F238E27FC236}">
                <a16:creationId xmlns:a16="http://schemas.microsoft.com/office/drawing/2014/main" id="{2209FD1C-6571-4304-ADAD-3701185D41E0}"/>
              </a:ext>
            </a:extLst>
          </p:cNvPr>
          <p:cNvGraphicFramePr>
            <a:graphicFrameLocks noChangeAspect="1"/>
          </p:cNvGraphicFramePr>
          <p:nvPr>
            <p:ph sz="half" idx="2"/>
          </p:nvPr>
        </p:nvGraphicFramePr>
        <p:xfrm>
          <a:off x="4572000" y="1916113"/>
          <a:ext cx="4032250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Regneark" r:id="rId4" imgW="2428904" imgH="1476401" progId="Excel.Sheet.8">
                  <p:embed/>
                </p:oleObj>
              </mc:Choice>
              <mc:Fallback>
                <p:oleObj name="Regneark" r:id="rId4" imgW="2428904" imgH="1476401" progId="Excel.Sheet.8">
                  <p:embed/>
                  <p:pic>
                    <p:nvPicPr>
                      <p:cNvPr id="104587" name="Object 139">
                        <a:extLst>
                          <a:ext uri="{FF2B5EF4-FFF2-40B4-BE49-F238E27FC236}">
                            <a16:creationId xmlns:a16="http://schemas.microsoft.com/office/drawing/2014/main" id="{2209FD1C-6571-4304-ADAD-3701185D41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16113"/>
                        <a:ext cx="4032250" cy="245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589" name="Text Box 141">
            <a:extLst>
              <a:ext uri="{FF2B5EF4-FFF2-40B4-BE49-F238E27FC236}">
                <a16:creationId xmlns:a16="http://schemas.microsoft.com/office/drawing/2014/main" id="{C4AED313-5887-4B93-93B3-6A3700B35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5084763"/>
            <a:ext cx="6985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1800"/>
              <a:t>Hva hadde bruttofortjenesten  blitt dersom alle varene hadde blitt tatt i fra lageret?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bldLvl="4" autoUpdateAnimBg="0"/>
      <p:bldP spid="1045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2C08E86-44E6-44CD-92CD-717D43A6F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6ED218C6-92C1-48DC-8D62-5B691D00C9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Mer om bruttofortjeneste og avanse</a:t>
            </a:r>
          </a:p>
          <a:p>
            <a:pPr lvl="1" eaLnBrk="1" hangingPunct="1"/>
            <a:r>
              <a:rPr lang="nb-NO" altLang="nb-NO"/>
              <a:t>Br. fortjeneste i % forteller oss hvor stor andel av salgsinntekt / pris som er bruttofortjeneste:</a:t>
            </a:r>
          </a:p>
          <a:p>
            <a:pPr lvl="1" eaLnBrk="1" hangingPunct="1"/>
            <a:r>
              <a:rPr lang="nb-NO" altLang="nb-NO"/>
              <a:t>Avansen i % beregnes av varekostnaden/inntakskost per enhet.</a:t>
            </a:r>
          </a:p>
          <a:p>
            <a:pPr lvl="1" eaLnBrk="1" hangingPunct="1"/>
            <a:r>
              <a:rPr lang="nb-NO" altLang="nb-NO"/>
              <a:t>NB husk at bruttofortjeneste i kroner og avanse i kroner er den samme.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5" grpId="0" build="p" bldLvl="4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A9DEC2C-5CDB-49D3-BC9C-5F42F450CA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(Varekostnad)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D44D8C15-BC72-47C3-ADCD-2448DA544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83359"/>
            <a:ext cx="8229600" cy="549497"/>
          </a:xfrm>
        </p:spPr>
        <p:txBody>
          <a:bodyPr/>
          <a:lstStyle/>
          <a:p>
            <a:pPr eaLnBrk="1" hangingPunct="1"/>
            <a:r>
              <a:rPr lang="nb-NO" altLang="nb-NO" dirty="0"/>
              <a:t>Bruttofortjeneste i %:</a:t>
            </a:r>
            <a:br>
              <a:rPr lang="nb-NO" altLang="nb-NO" dirty="0"/>
            </a:br>
            <a:br>
              <a:rPr lang="nb-NO" altLang="nb-NO" dirty="0"/>
            </a:br>
            <a:br>
              <a:rPr lang="nb-NO" altLang="nb-NO" dirty="0"/>
            </a:br>
            <a:endParaRPr lang="nb-NO" altLang="nb-NO" dirty="0"/>
          </a:p>
          <a:p>
            <a:pPr eaLnBrk="1" hangingPunct="1"/>
            <a:r>
              <a:rPr lang="nb-NO" altLang="nb-NO" dirty="0"/>
              <a:t>Avanse i %: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0A69A91D-45B4-4E59-96D5-70E474EFB2B1}"/>
              </a:ext>
            </a:extLst>
          </p:cNvPr>
          <p:cNvSpPr txBox="1"/>
          <p:nvPr/>
        </p:nvSpPr>
        <p:spPr>
          <a:xfrm>
            <a:off x="1331640" y="2420888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50 000 * 100 / 150 000 = 33,3 %</a:t>
            </a:r>
            <a:endParaRPr lang="en-GB" sz="2400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C49D943F-C542-4E27-A430-79EE809C174D}"/>
              </a:ext>
            </a:extLst>
          </p:cNvPr>
          <p:cNvSpPr txBox="1"/>
          <p:nvPr/>
        </p:nvSpPr>
        <p:spPr>
          <a:xfrm>
            <a:off x="1350541" y="4698811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50 000 * 100 / 100 000 = 50 %</a:t>
            </a:r>
            <a:endParaRPr lang="en-GB" sz="24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uiExpand="1" build="p" bldLvl="4" autoUpdateAnimBg="0"/>
      <p:bldP spid="4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53AA7A8-F13B-4FB9-98CF-7034EC7B6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(Lønnskostnad)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DD5E0DB5-18ED-4F25-8D39-BAEAC98B8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I tillegg til varekostnaden er lønnskostnaden en dominerende kostnadsart i de fleste bedrifter.</a:t>
            </a:r>
          </a:p>
          <a:p>
            <a:pPr eaLnBrk="1" hangingPunct="1"/>
            <a:r>
              <a:rPr lang="nb-NO" altLang="nb-NO"/>
              <a:t>Lønnskostnaden består av:</a:t>
            </a:r>
          </a:p>
          <a:p>
            <a:pPr lvl="1" eaLnBrk="1" hangingPunct="1"/>
            <a:r>
              <a:rPr lang="nb-NO" altLang="nb-NO"/>
              <a:t>Brutto lønn</a:t>
            </a:r>
          </a:p>
          <a:p>
            <a:pPr lvl="1" eaLnBrk="1" hangingPunct="1"/>
            <a:r>
              <a:rPr lang="nb-NO" altLang="nb-NO"/>
              <a:t>Feriepenger</a:t>
            </a:r>
          </a:p>
          <a:p>
            <a:pPr lvl="1" eaLnBrk="1" hangingPunct="1"/>
            <a:r>
              <a:rPr lang="nb-NO" altLang="nb-NO"/>
              <a:t>Arbeidsgiveravgift</a:t>
            </a:r>
          </a:p>
          <a:p>
            <a:pPr eaLnBrk="1" hangingPunct="1"/>
            <a:endParaRPr lang="nb-NO" altLang="nb-NO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 bldLvl="4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0D24FAB-6310-4FF3-BEA6-3FCB6A4A9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(Lønnskostnad)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E8A0A6FF-DDB0-43D1-8240-CD7052E39A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nb-NO" altLang="nb-NO" dirty="0"/>
              <a:t>Eksempel:</a:t>
            </a:r>
          </a:p>
          <a:p>
            <a:pPr eaLnBrk="1" hangingPunct="1"/>
            <a:r>
              <a:rPr lang="nb-NO" altLang="nb-NO" dirty="0"/>
              <a:t>Du har en lørdagsjobb.</a:t>
            </a:r>
          </a:p>
          <a:p>
            <a:pPr lvl="1" eaLnBrk="1" hangingPunct="1"/>
            <a:r>
              <a:rPr lang="nb-NO" altLang="nb-NO" dirty="0"/>
              <a:t>Brutto timelønn er kr 100</a:t>
            </a:r>
          </a:p>
          <a:p>
            <a:pPr lvl="1" eaLnBrk="1" hangingPunct="1"/>
            <a:r>
              <a:rPr lang="nb-NO" altLang="nb-NO" dirty="0"/>
              <a:t>Forutsetter 12% feriepenger og en arbeidsgiveravgift på 14,1%</a:t>
            </a:r>
          </a:p>
          <a:p>
            <a:pPr eaLnBrk="1" hangingPunct="1"/>
            <a:r>
              <a:rPr lang="nb-NO" altLang="nb-NO" dirty="0"/>
              <a:t>Hva blir lønnskostnaden per time for bedriften?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2914D480-CF58-465B-822C-850B98910A75}"/>
              </a:ext>
            </a:extLst>
          </p:cNvPr>
          <p:cNvSpPr txBox="1"/>
          <p:nvPr/>
        </p:nvSpPr>
        <p:spPr>
          <a:xfrm>
            <a:off x="1691680" y="5396656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dirty="0"/>
              <a:t>100 * 1,12 * 1,141 = 127,79</a:t>
            </a:r>
            <a:endParaRPr lang="en-GB" sz="24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bldLvl="4" autoUpdateAnimBg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78EAAA5-1610-4300-A262-05772CC00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(Avskrivninger)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93DE25B4-CE52-4804-98FA-BB63BD53EB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 dirty="0"/>
              <a:t>Anskaffelse av varige driftsmidler (levetid&gt;ett år) medfører ofte en stor utgift på anskaffelsestidspunktet. Hvordan skal denne utgiften kostnadsføres?</a:t>
            </a:r>
          </a:p>
          <a:p>
            <a:pPr lvl="1" eaLnBrk="1" hangingPunct="1"/>
            <a:r>
              <a:rPr lang="nb-NO" altLang="nb-NO" dirty="0"/>
              <a:t>Med en gang (i dag)?</a:t>
            </a:r>
          </a:p>
          <a:p>
            <a:pPr lvl="1" eaLnBrk="1" hangingPunct="1"/>
            <a:r>
              <a:rPr lang="nb-NO" altLang="nb-NO" dirty="0"/>
              <a:t>Over flere måneder?</a:t>
            </a:r>
          </a:p>
          <a:p>
            <a:pPr lvl="1" eaLnBrk="1" hangingPunct="1"/>
            <a:r>
              <a:rPr lang="nb-NO" altLang="nb-NO" dirty="0"/>
              <a:t>Over flere år?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bldLvl="4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Kapittel 1 </a:t>
            </a:r>
            <a:r>
              <a:rPr lang="nb-NO" sz="3600" dirty="0"/>
              <a:t>(kort innledning)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7859216" cy="892695"/>
          </a:xfrm>
        </p:spPr>
        <p:txBody>
          <a:bodyPr/>
          <a:lstStyle/>
          <a:p>
            <a:r>
              <a:rPr lang="nb-NO" dirty="0"/>
              <a:t>Bedriftens interessegrupper:</a:t>
            </a:r>
          </a:p>
          <a:p>
            <a:pPr lvl="1"/>
            <a:endParaRPr lang="nb-NO" dirty="0"/>
          </a:p>
        </p:txBody>
      </p:sp>
      <p:pic>
        <p:nvPicPr>
          <p:cNvPr id="117765" name="Picture 5" descr="Illustrasjoner/Fig-5-Midtu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276872"/>
            <a:ext cx="5615301" cy="432048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bldLvl="4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2905143-1218-48D1-893A-B6F07B856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 (Avskrivninger)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5ED031A5-99F1-49C2-A6B7-A8AA6C1922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05063"/>
          </a:xfrm>
        </p:spPr>
        <p:txBody>
          <a:bodyPr/>
          <a:lstStyle/>
          <a:p>
            <a:pPr eaLnBrk="1" hangingPunct="1"/>
            <a:r>
              <a:rPr lang="nb-NO" altLang="nb-NO" dirty="0"/>
              <a:t>Eksempel:</a:t>
            </a:r>
          </a:p>
          <a:p>
            <a:pPr lvl="1" eaLnBrk="1" hangingPunct="1"/>
            <a:r>
              <a:rPr lang="nb-NO" altLang="nb-NO" dirty="0"/>
              <a:t>REMA Tønsberg anskaffer en varebil 1/1/20x0 for kr 100 000. Bilen benyttes til daglig og forventes å være i drift i 5 år. Etter denne tid er bilen klar for opphugging.</a:t>
            </a:r>
          </a:p>
          <a:p>
            <a:pPr lvl="1" eaLnBrk="1" hangingPunct="1"/>
            <a:r>
              <a:rPr lang="nb-NO" altLang="nb-NO" dirty="0"/>
              <a:t>Årlig kostnad anskaffelseskostnad / levetid</a:t>
            </a:r>
          </a:p>
          <a:p>
            <a:pPr lvl="2" eaLnBrk="1" hangingPunct="1"/>
            <a:r>
              <a:rPr lang="nb-NO" altLang="nb-NO" dirty="0"/>
              <a:t>100 000 / 5 år = 20 000 per år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 bldLvl="4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Kapittel 1 </a:t>
            </a:r>
            <a:r>
              <a:rPr lang="nb-NO" sz="3600" dirty="0"/>
              <a:t>(kort innledning)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820688"/>
          </a:xfrm>
        </p:spPr>
        <p:txBody>
          <a:bodyPr/>
          <a:lstStyle/>
          <a:p>
            <a:r>
              <a:rPr lang="nb-NO" dirty="0"/>
              <a:t>Bedriftens økonomistyring:</a:t>
            </a:r>
          </a:p>
        </p:txBody>
      </p:sp>
      <p:grpSp>
        <p:nvGrpSpPr>
          <p:cNvPr id="30" name="Gruppe 29"/>
          <p:cNvGrpSpPr/>
          <p:nvPr/>
        </p:nvGrpSpPr>
        <p:grpSpPr>
          <a:xfrm>
            <a:off x="755576" y="2420888"/>
            <a:ext cx="7992888" cy="1308430"/>
            <a:chOff x="755576" y="2420888"/>
            <a:chExt cx="7992888" cy="1308430"/>
          </a:xfrm>
        </p:grpSpPr>
        <p:sp>
          <p:nvSpPr>
            <p:cNvPr id="6" name="Rektangel 5"/>
            <p:cNvSpPr/>
            <p:nvPr/>
          </p:nvSpPr>
          <p:spPr bwMode="auto">
            <a:xfrm>
              <a:off x="755576" y="2852936"/>
              <a:ext cx="1224136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Sette mål</a:t>
              </a:r>
            </a:p>
          </p:txBody>
        </p:sp>
        <p:sp>
          <p:nvSpPr>
            <p:cNvPr id="7" name="Rektangel 6"/>
            <p:cNvSpPr/>
            <p:nvPr/>
          </p:nvSpPr>
          <p:spPr bwMode="auto">
            <a:xfrm>
              <a:off x="2339752" y="2420888"/>
              <a:ext cx="1224136" cy="1008112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Innarbeide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planer i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budsjetter</a:t>
              </a:r>
            </a:p>
          </p:txBody>
        </p:sp>
        <p:sp>
          <p:nvSpPr>
            <p:cNvPr id="8" name="Rektangel 7"/>
            <p:cNvSpPr/>
            <p:nvPr/>
          </p:nvSpPr>
          <p:spPr bwMode="auto">
            <a:xfrm>
              <a:off x="3995936" y="2852936"/>
              <a:ext cx="1440160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Gjennomføre 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planer</a:t>
              </a:r>
            </a:p>
          </p:txBody>
        </p:sp>
        <p:sp>
          <p:nvSpPr>
            <p:cNvPr id="9" name="Rektangel 8"/>
            <p:cNvSpPr/>
            <p:nvPr/>
          </p:nvSpPr>
          <p:spPr bwMode="auto">
            <a:xfrm>
              <a:off x="5652120" y="2852936"/>
              <a:ext cx="1512168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Registrere og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b-NO" dirty="0"/>
                <a:t>rapportere</a:t>
              </a:r>
              <a:endParaRPr kumimoji="0" 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ktangel 9"/>
            <p:cNvSpPr/>
            <p:nvPr/>
          </p:nvSpPr>
          <p:spPr bwMode="auto">
            <a:xfrm>
              <a:off x="7524328" y="2852936"/>
              <a:ext cx="1224136" cy="57606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nb-NO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Analysere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nb-NO" dirty="0"/>
                <a:t>avvik</a:t>
              </a:r>
              <a:endParaRPr kumimoji="0" lang="nb-NO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2" name="Rett linje 11"/>
            <p:cNvCxnSpPr>
              <a:stCxn id="10" idx="2"/>
            </p:cNvCxnSpPr>
            <p:nvPr/>
          </p:nvCxnSpPr>
          <p:spPr bwMode="auto">
            <a:xfrm rot="16200000" flipH="1">
              <a:off x="7988015" y="3577380"/>
              <a:ext cx="300318" cy="355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Rett linje 13"/>
            <p:cNvCxnSpPr/>
            <p:nvPr/>
          </p:nvCxnSpPr>
          <p:spPr bwMode="auto">
            <a:xfrm rot="10800000">
              <a:off x="1475656" y="3717032"/>
              <a:ext cx="669674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Rett pil 15"/>
            <p:cNvCxnSpPr/>
            <p:nvPr/>
          </p:nvCxnSpPr>
          <p:spPr bwMode="auto">
            <a:xfrm rot="5400000" flipH="1" flipV="1">
              <a:off x="1367644" y="3609020"/>
              <a:ext cx="21602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Rett pil 17"/>
            <p:cNvCxnSpPr/>
            <p:nvPr/>
          </p:nvCxnSpPr>
          <p:spPr bwMode="auto">
            <a:xfrm rot="5400000" flipH="1" flipV="1">
              <a:off x="2879812" y="3609020"/>
              <a:ext cx="21602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Rett pil 19"/>
            <p:cNvCxnSpPr/>
            <p:nvPr/>
          </p:nvCxnSpPr>
          <p:spPr bwMode="auto">
            <a:xfrm rot="5400000" flipH="1" flipV="1">
              <a:off x="4680012" y="3609020"/>
              <a:ext cx="21602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Rett pil 21"/>
            <p:cNvCxnSpPr/>
            <p:nvPr/>
          </p:nvCxnSpPr>
          <p:spPr bwMode="auto">
            <a:xfrm rot="5400000" flipH="1" flipV="1">
              <a:off x="6264188" y="3609020"/>
              <a:ext cx="216024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5" name="Høyrepil med hakk 24"/>
            <p:cNvSpPr/>
            <p:nvPr/>
          </p:nvSpPr>
          <p:spPr bwMode="auto">
            <a:xfrm>
              <a:off x="2016478" y="3137357"/>
              <a:ext cx="288032" cy="144016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Høyrepil med hakk 25"/>
            <p:cNvSpPr/>
            <p:nvPr/>
          </p:nvSpPr>
          <p:spPr bwMode="auto">
            <a:xfrm>
              <a:off x="3635896" y="3140968"/>
              <a:ext cx="288032" cy="144016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Høyrepil med hakk 26"/>
            <p:cNvSpPr/>
            <p:nvPr/>
          </p:nvSpPr>
          <p:spPr bwMode="auto">
            <a:xfrm>
              <a:off x="5436096" y="3140968"/>
              <a:ext cx="216024" cy="144016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Høyrepil med hakk 27"/>
            <p:cNvSpPr/>
            <p:nvPr/>
          </p:nvSpPr>
          <p:spPr bwMode="auto">
            <a:xfrm>
              <a:off x="7236296" y="3140968"/>
              <a:ext cx="288032" cy="144016"/>
            </a:xfrm>
            <a:prstGeom prst="notched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nb-N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 bldLvl="4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Kapittel 1 </a:t>
            </a:r>
            <a:r>
              <a:rPr lang="nb-NO" sz="3600" dirty="0"/>
              <a:t>(kort innledning)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73015"/>
          </a:xfrm>
        </p:spPr>
        <p:txBody>
          <a:bodyPr/>
          <a:lstStyle/>
          <a:p>
            <a:r>
              <a:rPr lang="nb-NO" dirty="0"/>
              <a:t>Modeller</a:t>
            </a:r>
          </a:p>
          <a:p>
            <a:pPr lvl="1"/>
            <a:r>
              <a:rPr lang="nb-NO" dirty="0"/>
              <a:t>Vi benytter ofte bedriftsøkonomiske modeller</a:t>
            </a:r>
          </a:p>
          <a:p>
            <a:pPr lvl="2"/>
            <a:r>
              <a:rPr lang="nb-NO" dirty="0"/>
              <a:t>Verbale modeller</a:t>
            </a:r>
          </a:p>
          <a:p>
            <a:pPr lvl="2"/>
            <a:r>
              <a:rPr lang="nb-NO" dirty="0"/>
              <a:t>Tabeller</a:t>
            </a:r>
          </a:p>
          <a:p>
            <a:pPr lvl="2"/>
            <a:r>
              <a:rPr lang="nb-NO" dirty="0"/>
              <a:t>Grafiske modeller</a:t>
            </a:r>
          </a:p>
          <a:p>
            <a:pPr lvl="2"/>
            <a:r>
              <a:rPr lang="nb-NO" dirty="0"/>
              <a:t>Matematiske modeller</a:t>
            </a:r>
          </a:p>
          <a:p>
            <a:pPr lvl="1"/>
            <a:r>
              <a:rPr lang="nb-NO" dirty="0"/>
              <a:t>En modell er et forenklet bilde av virkeligheten</a:t>
            </a:r>
          </a:p>
          <a:p>
            <a:pPr lvl="1"/>
            <a:endParaRPr lang="nb-NO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uiExpand="1" build="p" bldLvl="4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1809670-6926-4612-A26A-2D9975572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nb-NO" altLang="nb-NO"/>
              <a:t>Kapittel 2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FC1059D4-CA33-44F3-ACFC-5D6683F4AC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525963"/>
          </a:xfrm>
        </p:spPr>
        <p:txBody>
          <a:bodyPr/>
          <a:lstStyle/>
          <a:p>
            <a:pPr eaLnBrk="1" hangingPunct="1"/>
            <a:r>
              <a:rPr lang="nb-NO" altLang="nb-NO"/>
              <a:t>På sikt er bedriften er avhengig av et positivt resultat, dvs. at inntektene &gt; kostnadene.</a:t>
            </a:r>
          </a:p>
          <a:p>
            <a:pPr eaLnBrk="1" hangingPunct="1"/>
            <a:r>
              <a:rPr lang="nb-NO" altLang="nb-NO"/>
              <a:t>Resultatet kan økes ved å</a:t>
            </a:r>
          </a:p>
          <a:p>
            <a:pPr lvl="1" eaLnBrk="1" hangingPunct="1"/>
            <a:r>
              <a:rPr lang="nb-NO" altLang="nb-NO"/>
              <a:t>Øke inntektene mer enn kostnadene</a:t>
            </a:r>
          </a:p>
          <a:p>
            <a:pPr lvl="1" eaLnBrk="1" hangingPunct="1"/>
            <a:r>
              <a:rPr lang="nb-NO" altLang="nb-NO"/>
              <a:t>Redusere kostnadene mer inn inntektene.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76">
            <a:extLst>
              <a:ext uri="{FF2B5EF4-FFF2-40B4-BE49-F238E27FC236}">
                <a16:creationId xmlns:a16="http://schemas.microsoft.com/office/drawing/2014/main" id="{AA1EC9D7-9333-4CA9-837A-15C1FE0733A1}"/>
              </a:ext>
            </a:extLst>
          </p:cNvPr>
          <p:cNvGraphicFramePr>
            <a:graphicFrameLocks noChangeAspect="1"/>
          </p:cNvGraphicFramePr>
          <p:nvPr>
            <p:ph idx="1"/>
          </p:nvPr>
        </p:nvGraphicFramePr>
        <p:xfrm>
          <a:off x="323850" y="188913"/>
          <a:ext cx="5765800" cy="6408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egneark" r:id="rId3" imgW="3067106" imgH="3409886" progId="Excel.Sheet.8">
                  <p:embed/>
                </p:oleObj>
              </mc:Choice>
              <mc:Fallback>
                <p:oleObj name="Regneark" r:id="rId3" imgW="3067106" imgH="3409886" progId="Excel.Sheet.8">
                  <p:embed/>
                  <p:pic>
                    <p:nvPicPr>
                      <p:cNvPr id="4098" name="Object 176">
                        <a:extLst>
                          <a:ext uri="{FF2B5EF4-FFF2-40B4-BE49-F238E27FC236}">
                            <a16:creationId xmlns:a16="http://schemas.microsoft.com/office/drawing/2014/main" id="{AA1EC9D7-9333-4CA9-837A-15C1FE0733A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88913"/>
                        <a:ext cx="5765800" cy="6408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92E9743-8756-4DA6-BC74-F3365FBFB3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CA2EC11C-CFAB-4D6A-9BAD-280E4061F0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 sz="2800"/>
              <a:t>Kostnad, utgift og utbetaling</a:t>
            </a:r>
          </a:p>
          <a:p>
            <a:pPr lvl="1" eaLnBrk="1" hangingPunct="1"/>
            <a:r>
              <a:rPr lang="nb-NO" altLang="nb-NO" sz="2400"/>
              <a:t>Kostnad (forbruk av produksjonsfaktorer)</a:t>
            </a:r>
          </a:p>
          <a:p>
            <a:pPr lvl="1" eaLnBrk="1" hangingPunct="1"/>
            <a:r>
              <a:rPr lang="nb-NO" altLang="nb-NO" sz="2400"/>
              <a:t>Utgift (anskaffelse av produksjonsaktorer)</a:t>
            </a:r>
          </a:p>
          <a:p>
            <a:pPr lvl="1" eaLnBrk="1" hangingPunct="1"/>
            <a:r>
              <a:rPr lang="nb-NO" altLang="nb-NO" sz="2400"/>
              <a:t>Utbetaling (betaling av produksjonsfaktorer)</a:t>
            </a:r>
          </a:p>
          <a:p>
            <a:pPr eaLnBrk="1" hangingPunct="1"/>
            <a:r>
              <a:rPr lang="nb-NO" altLang="nb-NO" sz="2800"/>
              <a:t>Eksempel</a:t>
            </a:r>
          </a:p>
          <a:p>
            <a:pPr lvl="1" eaLnBrk="1" hangingPunct="1"/>
            <a:r>
              <a:rPr lang="nb-NO" altLang="nb-NO" sz="2400"/>
              <a:t>Du kjøper 3 Cola til kr. 10 per stk. i kantinen mandag</a:t>
            </a:r>
          </a:p>
          <a:p>
            <a:pPr lvl="1" eaLnBrk="1" hangingPunct="1"/>
            <a:r>
              <a:rPr lang="nb-NO" altLang="nb-NO" sz="2400"/>
              <a:t>Du er blakk og får lov til å betale tirsdag</a:t>
            </a:r>
          </a:p>
          <a:p>
            <a:pPr lvl="1" eaLnBrk="1" hangingPunct="1"/>
            <a:r>
              <a:rPr lang="nb-NO" altLang="nb-NO" sz="2400"/>
              <a:t>Du drikker en Cola mandag, tirsdag og onsdag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4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98C7890-117A-4B70-B66C-EAA059AC9B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9D7945B-4523-488A-84FF-5D55A80F14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Fordeling av kostnader, utgifter og utbetaling de enkelte dager:</a:t>
            </a:r>
          </a:p>
          <a:p>
            <a:pPr eaLnBrk="1" hangingPunct="1"/>
            <a:endParaRPr lang="nb-NO" altLang="nb-NO"/>
          </a:p>
        </p:txBody>
      </p:sp>
      <p:graphicFrame>
        <p:nvGraphicFramePr>
          <p:cNvPr id="64543" name="Group 31">
            <a:extLst>
              <a:ext uri="{FF2B5EF4-FFF2-40B4-BE49-F238E27FC236}">
                <a16:creationId xmlns:a16="http://schemas.microsoft.com/office/drawing/2014/main" id="{C3A1BC76-7B78-4B70-B856-575B3BDAF9CE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3200400"/>
          <a:ext cx="6096000" cy="31496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Utgift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Utbet.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Mandag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Tirsdag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Onsdag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4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bldLvl="4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2AFDA6C-039C-4615-A521-3AEC29187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Kapittel 2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2BD3B21D-9012-44B2-A99F-1AD3290337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b-NO" altLang="nb-NO"/>
              <a:t>Fordeling av kostnader, utgifter og utbetaling de enkelte dager:</a:t>
            </a:r>
          </a:p>
          <a:p>
            <a:pPr eaLnBrk="1" hangingPunct="1"/>
            <a:endParaRPr lang="nb-NO" altLang="nb-NO"/>
          </a:p>
        </p:txBody>
      </p:sp>
      <p:graphicFrame>
        <p:nvGraphicFramePr>
          <p:cNvPr id="96260" name="Group 4">
            <a:extLst>
              <a:ext uri="{FF2B5EF4-FFF2-40B4-BE49-F238E27FC236}">
                <a16:creationId xmlns:a16="http://schemas.microsoft.com/office/drawing/2014/main" id="{517C4832-10B3-4E6F-BE2A-86C927027C84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3200400"/>
          <a:ext cx="6096000" cy="31496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Kostnad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Utgift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Utbet.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Mandag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Tirsdag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Onsdag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6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 bldLvl="4" autoUpdateAnimBg="0"/>
    </p:bld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</TotalTime>
  <Words>653</Words>
  <Application>Microsoft Office PowerPoint</Application>
  <PresentationFormat>Skjermfremvisning (4:3)</PresentationFormat>
  <Paragraphs>124</Paragraphs>
  <Slides>20</Slides>
  <Notes>1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Standard utforming</vt:lpstr>
      <vt:lpstr>Microsoft Excel 97-2003-regneark</vt:lpstr>
      <vt:lpstr>Kapittel 1 (kort innledning)</vt:lpstr>
      <vt:lpstr>Kapittel 1 (kort innledning)</vt:lpstr>
      <vt:lpstr>Kapittel 1 (kort innledning)</vt:lpstr>
      <vt:lpstr>Kapittel 1 (kort innledning)</vt:lpstr>
      <vt:lpstr>Kapittel 2</vt:lpstr>
      <vt:lpstr>PowerPoint-presentasjon</vt:lpstr>
      <vt:lpstr>Kapittel 2</vt:lpstr>
      <vt:lpstr>Kapittel 2</vt:lpstr>
      <vt:lpstr>Kapittel 2</vt:lpstr>
      <vt:lpstr>Kapittel 2</vt:lpstr>
      <vt:lpstr>Kapittel 2 (Varekostnad)</vt:lpstr>
      <vt:lpstr>Kapittel 2 (Varekostnad)</vt:lpstr>
      <vt:lpstr>Kapittel 2 (Varekostnad) </vt:lpstr>
      <vt:lpstr>Kapittel 2 (Varekostnad) </vt:lpstr>
      <vt:lpstr>Kapittel 2 (Varekostnad)</vt:lpstr>
      <vt:lpstr>Kapittel 2 (Varekostnad)</vt:lpstr>
      <vt:lpstr>Kapittel 2 (Lønnskostnad)</vt:lpstr>
      <vt:lpstr>Kapittel 2 (Lønnskostnad)</vt:lpstr>
      <vt:lpstr>Kapittel 2 (Avskrivninger)</vt:lpstr>
      <vt:lpstr>Kapittel 2 (Avskrivninger)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 2</dc:title>
  <dc:creator>Trond Winther</dc:creator>
  <cp:lastModifiedBy>Trond Winther</cp:lastModifiedBy>
  <cp:revision>63</cp:revision>
  <cp:lastPrinted>1601-01-01T00:00:00Z</cp:lastPrinted>
  <dcterms:created xsi:type="dcterms:W3CDTF">2001-03-07T17:48:39Z</dcterms:created>
  <dcterms:modified xsi:type="dcterms:W3CDTF">2020-06-16T12:09:35Z</dcterms:modified>
</cp:coreProperties>
</file>