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9"/>
  </p:notesMasterIdLst>
  <p:handoutMasterIdLst>
    <p:handoutMasterId r:id="rId60"/>
  </p:handoutMasterIdLst>
  <p:sldIdLst>
    <p:sldId id="321" r:id="rId2"/>
    <p:sldId id="388" r:id="rId3"/>
    <p:sldId id="322" r:id="rId4"/>
    <p:sldId id="323" r:id="rId5"/>
    <p:sldId id="364" r:id="rId6"/>
    <p:sldId id="365" r:id="rId7"/>
    <p:sldId id="390" r:id="rId8"/>
    <p:sldId id="389" r:id="rId9"/>
    <p:sldId id="391" r:id="rId10"/>
    <p:sldId id="393" r:id="rId11"/>
    <p:sldId id="394" r:id="rId12"/>
    <p:sldId id="395" r:id="rId13"/>
    <p:sldId id="424" r:id="rId14"/>
    <p:sldId id="396" r:id="rId15"/>
    <p:sldId id="397" r:id="rId16"/>
    <p:sldId id="398" r:id="rId17"/>
    <p:sldId id="400" r:id="rId18"/>
    <p:sldId id="399" r:id="rId19"/>
    <p:sldId id="401" r:id="rId20"/>
    <p:sldId id="369" r:id="rId21"/>
    <p:sldId id="328" r:id="rId22"/>
    <p:sldId id="326" r:id="rId23"/>
    <p:sldId id="343" r:id="rId24"/>
    <p:sldId id="402" r:id="rId25"/>
    <p:sldId id="344" r:id="rId26"/>
    <p:sldId id="403" r:id="rId27"/>
    <p:sldId id="404" r:id="rId28"/>
    <p:sldId id="405" r:id="rId29"/>
    <p:sldId id="352" r:id="rId30"/>
    <p:sldId id="406" r:id="rId31"/>
    <p:sldId id="354" r:id="rId32"/>
    <p:sldId id="408" r:id="rId33"/>
    <p:sldId id="409" r:id="rId34"/>
    <p:sldId id="357" r:id="rId35"/>
    <p:sldId id="410" r:id="rId36"/>
    <p:sldId id="359" r:id="rId37"/>
    <p:sldId id="411" r:id="rId38"/>
    <p:sldId id="333" r:id="rId39"/>
    <p:sldId id="360" r:id="rId40"/>
    <p:sldId id="372" r:id="rId41"/>
    <p:sldId id="422" r:id="rId42"/>
    <p:sldId id="412" r:id="rId43"/>
    <p:sldId id="413" r:id="rId44"/>
    <p:sldId id="371" r:id="rId45"/>
    <p:sldId id="373" r:id="rId46"/>
    <p:sldId id="374" r:id="rId47"/>
    <p:sldId id="414" r:id="rId48"/>
    <p:sldId id="375" r:id="rId49"/>
    <p:sldId id="415" r:id="rId50"/>
    <p:sldId id="376" r:id="rId51"/>
    <p:sldId id="377" r:id="rId52"/>
    <p:sldId id="416" r:id="rId53"/>
    <p:sldId id="417" r:id="rId54"/>
    <p:sldId id="384" r:id="rId55"/>
    <p:sldId id="419" r:id="rId56"/>
    <p:sldId id="420" r:id="rId57"/>
    <p:sldId id="423" r:id="rId58"/>
  </p:sldIdLst>
  <p:sldSz cx="9144000" cy="6858000" type="screen4x3"/>
  <p:notesSz cx="6669088" cy="9774238"/>
  <p:defaultTextStyle>
    <a:defPPr>
      <a:defRPr lang="nb-NO"/>
    </a:defPPr>
    <a:lvl1pPr algn="l" rtl="0" fontAlgn="base">
      <a:spcBef>
        <a:spcPct val="20000"/>
      </a:spcBef>
      <a:spcAft>
        <a:spcPct val="0"/>
      </a:spcAft>
      <a:buChar char="•"/>
      <a:defRPr sz="2800" i="1" kern="1200">
        <a:solidFill>
          <a:schemeClr val="tx1"/>
        </a:solidFill>
        <a:latin typeface="Times New Roman" pitchFamily="18" charset="0"/>
        <a:ea typeface="+mn-ea"/>
        <a:cs typeface="+mn-cs"/>
      </a:defRPr>
    </a:lvl1pPr>
    <a:lvl2pPr marL="457200" algn="l" rtl="0" fontAlgn="base">
      <a:spcBef>
        <a:spcPct val="20000"/>
      </a:spcBef>
      <a:spcAft>
        <a:spcPct val="0"/>
      </a:spcAft>
      <a:buChar char="•"/>
      <a:defRPr sz="2800" i="1" kern="1200">
        <a:solidFill>
          <a:schemeClr val="tx1"/>
        </a:solidFill>
        <a:latin typeface="Times New Roman" pitchFamily="18" charset="0"/>
        <a:ea typeface="+mn-ea"/>
        <a:cs typeface="+mn-cs"/>
      </a:defRPr>
    </a:lvl2pPr>
    <a:lvl3pPr marL="914400" algn="l" rtl="0" fontAlgn="base">
      <a:spcBef>
        <a:spcPct val="20000"/>
      </a:spcBef>
      <a:spcAft>
        <a:spcPct val="0"/>
      </a:spcAft>
      <a:buChar char="•"/>
      <a:defRPr sz="2800" i="1" kern="1200">
        <a:solidFill>
          <a:schemeClr val="tx1"/>
        </a:solidFill>
        <a:latin typeface="Times New Roman" pitchFamily="18" charset="0"/>
        <a:ea typeface="+mn-ea"/>
        <a:cs typeface="+mn-cs"/>
      </a:defRPr>
    </a:lvl3pPr>
    <a:lvl4pPr marL="1371600" algn="l" rtl="0" fontAlgn="base">
      <a:spcBef>
        <a:spcPct val="20000"/>
      </a:spcBef>
      <a:spcAft>
        <a:spcPct val="0"/>
      </a:spcAft>
      <a:buChar char="•"/>
      <a:defRPr sz="2800" i="1" kern="1200">
        <a:solidFill>
          <a:schemeClr val="tx1"/>
        </a:solidFill>
        <a:latin typeface="Times New Roman" pitchFamily="18" charset="0"/>
        <a:ea typeface="+mn-ea"/>
        <a:cs typeface="+mn-cs"/>
      </a:defRPr>
    </a:lvl4pPr>
    <a:lvl5pPr marL="1828800" algn="l" rtl="0" fontAlgn="base">
      <a:spcBef>
        <a:spcPct val="20000"/>
      </a:spcBef>
      <a:spcAft>
        <a:spcPct val="0"/>
      </a:spcAft>
      <a:buChar char="•"/>
      <a:defRPr sz="2800" i="1" kern="1200">
        <a:solidFill>
          <a:schemeClr val="tx1"/>
        </a:solidFill>
        <a:latin typeface="Times New Roman" pitchFamily="18" charset="0"/>
        <a:ea typeface="+mn-ea"/>
        <a:cs typeface="+mn-cs"/>
      </a:defRPr>
    </a:lvl5pPr>
    <a:lvl6pPr marL="2286000" algn="l" defTabSz="914400" rtl="0" eaLnBrk="1" latinLnBrk="0" hangingPunct="1">
      <a:defRPr sz="2800" i="1" kern="1200">
        <a:solidFill>
          <a:schemeClr val="tx1"/>
        </a:solidFill>
        <a:latin typeface="Times New Roman" pitchFamily="18" charset="0"/>
        <a:ea typeface="+mn-ea"/>
        <a:cs typeface="+mn-cs"/>
      </a:defRPr>
    </a:lvl6pPr>
    <a:lvl7pPr marL="2743200" algn="l" defTabSz="914400" rtl="0" eaLnBrk="1" latinLnBrk="0" hangingPunct="1">
      <a:defRPr sz="2800" i="1" kern="1200">
        <a:solidFill>
          <a:schemeClr val="tx1"/>
        </a:solidFill>
        <a:latin typeface="Times New Roman" pitchFamily="18" charset="0"/>
        <a:ea typeface="+mn-ea"/>
        <a:cs typeface="+mn-cs"/>
      </a:defRPr>
    </a:lvl7pPr>
    <a:lvl8pPr marL="3200400" algn="l" defTabSz="914400" rtl="0" eaLnBrk="1" latinLnBrk="0" hangingPunct="1">
      <a:defRPr sz="2800" i="1" kern="1200">
        <a:solidFill>
          <a:schemeClr val="tx1"/>
        </a:solidFill>
        <a:latin typeface="Times New Roman" pitchFamily="18" charset="0"/>
        <a:ea typeface="+mn-ea"/>
        <a:cs typeface="+mn-cs"/>
      </a:defRPr>
    </a:lvl8pPr>
    <a:lvl9pPr marL="3657600" algn="l" defTabSz="914400" rtl="0" eaLnBrk="1" latinLnBrk="0" hangingPunct="1">
      <a:defRPr sz="28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84D853-CD96-4420-A140-C317120DB572}" v="2" dt="2023-08-28T13:11:07.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1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4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r Bredesen" userId="728f1f1f-aa1a-4c4c-bae3-6e6dbc71c930" providerId="ADAL" clId="{1E84D853-CD96-4420-A140-C317120DB572}"/>
    <pc:docChg chg="custSel modSld">
      <pc:chgData name="Ivar Bredesen" userId="728f1f1f-aa1a-4c4c-bae3-6e6dbc71c930" providerId="ADAL" clId="{1E84D853-CD96-4420-A140-C317120DB572}" dt="2023-08-28T13:11:07.790" v="132"/>
      <pc:docMkLst>
        <pc:docMk/>
      </pc:docMkLst>
      <pc:sldChg chg="modSp">
        <pc:chgData name="Ivar Bredesen" userId="728f1f1f-aa1a-4c4c-bae3-6e6dbc71c930" providerId="ADAL" clId="{1E84D853-CD96-4420-A140-C317120DB572}" dt="2023-08-28T13:10:16.597" v="131"/>
        <pc:sldMkLst>
          <pc:docMk/>
          <pc:sldMk cId="0" sldId="371"/>
        </pc:sldMkLst>
        <pc:graphicFrameChg chg="mod">
          <ac:chgData name="Ivar Bredesen" userId="728f1f1f-aa1a-4c4c-bae3-6e6dbc71c930" providerId="ADAL" clId="{1E84D853-CD96-4420-A140-C317120DB572}" dt="2023-08-28T13:10:16.597" v="131"/>
          <ac:graphicFrameMkLst>
            <pc:docMk/>
            <pc:sldMk cId="0" sldId="371"/>
            <ac:graphicFrameMk id="249277" creationId="{00000000-0000-0000-0000-000000000000}"/>
          </ac:graphicFrameMkLst>
        </pc:graphicFrameChg>
      </pc:sldChg>
      <pc:sldChg chg="modSp mod">
        <pc:chgData name="Ivar Bredesen" userId="728f1f1f-aa1a-4c4c-bae3-6e6dbc71c930" providerId="ADAL" clId="{1E84D853-CD96-4420-A140-C317120DB572}" dt="2023-08-28T12:59:51.244" v="0" actId="2711"/>
        <pc:sldMkLst>
          <pc:docMk/>
          <pc:sldMk cId="0" sldId="390"/>
        </pc:sldMkLst>
        <pc:spChg chg="mod">
          <ac:chgData name="Ivar Bredesen" userId="728f1f1f-aa1a-4c4c-bae3-6e6dbc71c930" providerId="ADAL" clId="{1E84D853-CD96-4420-A140-C317120DB572}" dt="2023-08-28T12:59:51.244" v="0" actId="2711"/>
          <ac:spMkLst>
            <pc:docMk/>
            <pc:sldMk cId="0" sldId="390"/>
            <ac:spMk id="288771" creationId="{00000000-0000-0000-0000-000000000000}"/>
          </ac:spMkLst>
        </pc:spChg>
      </pc:sldChg>
      <pc:sldChg chg="addSp delSp modSp mod">
        <pc:chgData name="Ivar Bredesen" userId="728f1f1f-aa1a-4c4c-bae3-6e6dbc71c930" providerId="ADAL" clId="{1E84D853-CD96-4420-A140-C317120DB572}" dt="2023-08-28T13:04:21.175" v="38" actId="20577"/>
        <pc:sldMkLst>
          <pc:docMk/>
          <pc:sldMk cId="0" sldId="391"/>
        </pc:sldMkLst>
        <pc:spChg chg="mod">
          <ac:chgData name="Ivar Bredesen" userId="728f1f1f-aa1a-4c4c-bae3-6e6dbc71c930" providerId="ADAL" clId="{1E84D853-CD96-4420-A140-C317120DB572}" dt="2023-08-28T13:04:21.175" v="38" actId="20577"/>
          <ac:spMkLst>
            <pc:docMk/>
            <pc:sldMk cId="0" sldId="391"/>
            <ac:spMk id="289799" creationId="{00000000-0000-0000-0000-000000000000}"/>
          </ac:spMkLst>
        </pc:spChg>
        <pc:picChg chg="del">
          <ac:chgData name="Ivar Bredesen" userId="728f1f1f-aa1a-4c4c-bae3-6e6dbc71c930" providerId="ADAL" clId="{1E84D853-CD96-4420-A140-C317120DB572}" dt="2023-08-28T13:02:24.612" v="1" actId="478"/>
          <ac:picMkLst>
            <pc:docMk/>
            <pc:sldMk cId="0" sldId="391"/>
            <ac:picMk id="2" creationId="{00000000-0000-0000-0000-000000000000}"/>
          </ac:picMkLst>
        </pc:picChg>
        <pc:picChg chg="add mod">
          <ac:chgData name="Ivar Bredesen" userId="728f1f1f-aa1a-4c4c-bae3-6e6dbc71c930" providerId="ADAL" clId="{1E84D853-CD96-4420-A140-C317120DB572}" dt="2023-08-28T13:02:32.480" v="5" actId="1076"/>
          <ac:picMkLst>
            <pc:docMk/>
            <pc:sldMk cId="0" sldId="391"/>
            <ac:picMk id="4" creationId="{B35E196F-7B50-1E61-6455-40E70CFFC38B}"/>
          </ac:picMkLst>
        </pc:picChg>
      </pc:sldChg>
      <pc:sldChg chg="addSp delSp modSp mod">
        <pc:chgData name="Ivar Bredesen" userId="728f1f1f-aa1a-4c4c-bae3-6e6dbc71c930" providerId="ADAL" clId="{1E84D853-CD96-4420-A140-C317120DB572}" dt="2023-08-28T13:08:52.992" v="122" actId="14100"/>
        <pc:sldMkLst>
          <pc:docMk/>
          <pc:sldMk cId="0" sldId="412"/>
        </pc:sldMkLst>
        <pc:spChg chg="mod">
          <ac:chgData name="Ivar Bredesen" userId="728f1f1f-aa1a-4c4c-bae3-6e6dbc71c930" providerId="ADAL" clId="{1E84D853-CD96-4420-A140-C317120DB572}" dt="2023-08-28T13:06:29.786" v="41" actId="20577"/>
          <ac:spMkLst>
            <pc:docMk/>
            <pc:sldMk cId="0" sldId="412"/>
            <ac:spMk id="324610" creationId="{00000000-0000-0000-0000-000000000000}"/>
          </ac:spMkLst>
        </pc:spChg>
        <pc:spChg chg="mod">
          <ac:chgData name="Ivar Bredesen" userId="728f1f1f-aa1a-4c4c-bae3-6e6dbc71c930" providerId="ADAL" clId="{1E84D853-CD96-4420-A140-C317120DB572}" dt="2023-08-28T13:07:55.665" v="116" actId="20577"/>
          <ac:spMkLst>
            <pc:docMk/>
            <pc:sldMk cId="0" sldId="412"/>
            <ac:spMk id="324611" creationId="{00000000-0000-0000-0000-000000000000}"/>
          </ac:spMkLst>
        </pc:spChg>
        <pc:picChg chg="del">
          <ac:chgData name="Ivar Bredesen" userId="728f1f1f-aa1a-4c4c-bae3-6e6dbc71c930" providerId="ADAL" clId="{1E84D853-CD96-4420-A140-C317120DB572}" dt="2023-08-28T13:08:33.281" v="117" actId="478"/>
          <ac:picMkLst>
            <pc:docMk/>
            <pc:sldMk cId="0" sldId="412"/>
            <ac:picMk id="2" creationId="{00000000-0000-0000-0000-000000000000}"/>
          </ac:picMkLst>
        </pc:picChg>
        <pc:picChg chg="add mod">
          <ac:chgData name="Ivar Bredesen" userId="728f1f1f-aa1a-4c4c-bae3-6e6dbc71c930" providerId="ADAL" clId="{1E84D853-CD96-4420-A140-C317120DB572}" dt="2023-08-28T13:08:52.992" v="122" actId="14100"/>
          <ac:picMkLst>
            <pc:docMk/>
            <pc:sldMk cId="0" sldId="412"/>
            <ac:picMk id="4" creationId="{D3D763CD-B62F-CE8A-8A26-6978688E29F8}"/>
          </ac:picMkLst>
        </pc:picChg>
      </pc:sldChg>
      <pc:sldChg chg="addSp delSp modSp mod">
        <pc:chgData name="Ivar Bredesen" userId="728f1f1f-aa1a-4c4c-bae3-6e6dbc71c930" providerId="ADAL" clId="{1E84D853-CD96-4420-A140-C317120DB572}" dt="2023-08-28T13:10:05.488" v="130" actId="1076"/>
        <pc:sldMkLst>
          <pc:docMk/>
          <pc:sldMk cId="0" sldId="413"/>
        </pc:sldMkLst>
        <pc:picChg chg="del">
          <ac:chgData name="Ivar Bredesen" userId="728f1f1f-aa1a-4c4c-bae3-6e6dbc71c930" providerId="ADAL" clId="{1E84D853-CD96-4420-A140-C317120DB572}" dt="2023-08-28T13:09:22.124" v="123" actId="478"/>
          <ac:picMkLst>
            <pc:docMk/>
            <pc:sldMk cId="0" sldId="413"/>
            <ac:picMk id="2" creationId="{00000000-0000-0000-0000-000000000000}"/>
          </ac:picMkLst>
        </pc:picChg>
        <pc:picChg chg="del mod">
          <ac:chgData name="Ivar Bredesen" userId="728f1f1f-aa1a-4c4c-bae3-6e6dbc71c930" providerId="ADAL" clId="{1E84D853-CD96-4420-A140-C317120DB572}" dt="2023-08-28T13:10:00.496" v="128" actId="478"/>
          <ac:picMkLst>
            <pc:docMk/>
            <pc:sldMk cId="0" sldId="413"/>
            <ac:picMk id="3" creationId="{00000000-0000-0000-0000-000000000000}"/>
          </ac:picMkLst>
        </pc:picChg>
        <pc:picChg chg="add mod">
          <ac:chgData name="Ivar Bredesen" userId="728f1f1f-aa1a-4c4c-bae3-6e6dbc71c930" providerId="ADAL" clId="{1E84D853-CD96-4420-A140-C317120DB572}" dt="2023-08-28T13:09:32.807" v="126" actId="1076"/>
          <ac:picMkLst>
            <pc:docMk/>
            <pc:sldMk cId="0" sldId="413"/>
            <ac:picMk id="5" creationId="{39BFE25D-993D-71A4-9771-8B1E1BAC1574}"/>
          </ac:picMkLst>
        </pc:picChg>
        <pc:picChg chg="add mod">
          <ac:chgData name="Ivar Bredesen" userId="728f1f1f-aa1a-4c4c-bae3-6e6dbc71c930" providerId="ADAL" clId="{1E84D853-CD96-4420-A140-C317120DB572}" dt="2023-08-28T13:10:05.488" v="130" actId="1076"/>
          <ac:picMkLst>
            <pc:docMk/>
            <pc:sldMk cId="0" sldId="413"/>
            <ac:picMk id="7" creationId="{7F18D564-646B-AD7A-A57C-CFDA4227B9E1}"/>
          </ac:picMkLst>
        </pc:picChg>
      </pc:sldChg>
      <pc:sldChg chg="modSp">
        <pc:chgData name="Ivar Bredesen" userId="728f1f1f-aa1a-4c4c-bae3-6e6dbc71c930" providerId="ADAL" clId="{1E84D853-CD96-4420-A140-C317120DB572}" dt="2023-08-28T13:11:07.790" v="132"/>
        <pc:sldMkLst>
          <pc:docMk/>
          <pc:sldMk cId="0" sldId="423"/>
        </pc:sldMkLst>
        <pc:graphicFrameChg chg="mod">
          <ac:chgData name="Ivar Bredesen" userId="728f1f1f-aa1a-4c4c-bae3-6e6dbc71c930" providerId="ADAL" clId="{1E84D853-CD96-4420-A140-C317120DB572}" dt="2023-08-28T13:11:07.790" v="132"/>
          <ac:graphicFrameMkLst>
            <pc:docMk/>
            <pc:sldMk cId="0" sldId="423"/>
            <ac:graphicFrameMk id="342019"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i="0">
                <a:latin typeface="Tahoma" pitchFamily="34" charset="0"/>
              </a:defRPr>
            </a:lvl1pPr>
          </a:lstStyle>
          <a:p>
            <a:endParaRPr lang="nb-NO"/>
          </a:p>
        </p:txBody>
      </p:sp>
      <p:sp>
        <p:nvSpPr>
          <p:cNvPr id="8195" name="Rectangle 3"/>
          <p:cNvSpPr>
            <a:spLocks noGrp="1" noChangeArrowheads="1"/>
          </p:cNvSpPr>
          <p:nvPr>
            <p:ph type="dt" sz="quarter" idx="1"/>
          </p:nvPr>
        </p:nvSpPr>
        <p:spPr bwMode="auto">
          <a:xfrm>
            <a:off x="3779838"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i="0">
                <a:latin typeface="Tahoma" pitchFamily="34" charset="0"/>
              </a:defRPr>
            </a:lvl1pPr>
          </a:lstStyle>
          <a:p>
            <a:endParaRPr lang="nb-NO"/>
          </a:p>
        </p:txBody>
      </p:sp>
      <p:sp>
        <p:nvSpPr>
          <p:cNvPr id="8196" name="Rectangle 4"/>
          <p:cNvSpPr>
            <a:spLocks noGrp="1" noChangeArrowheads="1"/>
          </p:cNvSpPr>
          <p:nvPr>
            <p:ph type="ftr" sz="quarter" idx="2"/>
          </p:nvPr>
        </p:nvSpPr>
        <p:spPr bwMode="auto">
          <a:xfrm>
            <a:off x="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i="0">
                <a:latin typeface="Tahoma" pitchFamily="34" charset="0"/>
              </a:defRPr>
            </a:lvl1pPr>
          </a:lstStyle>
          <a:p>
            <a:endParaRPr lang="nb-NO"/>
          </a:p>
        </p:txBody>
      </p:sp>
      <p:sp>
        <p:nvSpPr>
          <p:cNvPr id="8197" name="Rectangle 5"/>
          <p:cNvSpPr>
            <a:spLocks noGrp="1" noChangeArrowheads="1"/>
          </p:cNvSpPr>
          <p:nvPr>
            <p:ph type="sldNum" sz="quarter" idx="3"/>
          </p:nvPr>
        </p:nvSpPr>
        <p:spPr bwMode="auto">
          <a:xfrm>
            <a:off x="3779838"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i="0">
                <a:latin typeface="Tahoma" pitchFamily="34" charset="0"/>
              </a:defRPr>
            </a:lvl1pPr>
          </a:lstStyle>
          <a:p>
            <a:fld id="{0E0139C7-C13E-4221-856C-B35EDB48D10E}" type="slidenum">
              <a:rPr lang="nb-NO"/>
              <a:pPr/>
              <a:t>‹#›</a:t>
            </a:fld>
            <a:endParaRPr lang="nb-NO"/>
          </a:p>
        </p:txBody>
      </p:sp>
    </p:spTree>
    <p:extLst>
      <p:ext uri="{BB962C8B-B14F-4D97-AF65-F5344CB8AC3E}">
        <p14:creationId xmlns:p14="http://schemas.microsoft.com/office/powerpoint/2010/main" val="3106054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i="0">
                <a:latin typeface="Tahoma" pitchFamily="34" charset="0"/>
              </a:defRPr>
            </a:lvl1pPr>
          </a:lstStyle>
          <a:p>
            <a:endParaRPr lang="nb-NO"/>
          </a:p>
        </p:txBody>
      </p:sp>
      <p:sp>
        <p:nvSpPr>
          <p:cNvPr id="1027" name="Rectangle 3"/>
          <p:cNvSpPr>
            <a:spLocks noGrp="1" noChangeArrowheads="1"/>
          </p:cNvSpPr>
          <p:nvPr>
            <p:ph type="dt" idx="1"/>
          </p:nvPr>
        </p:nvSpPr>
        <p:spPr bwMode="auto">
          <a:xfrm>
            <a:off x="3779838"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i="0">
                <a:latin typeface="Tahoma" pitchFamily="34" charset="0"/>
              </a:defRPr>
            </a:lvl1pPr>
          </a:lstStyle>
          <a:p>
            <a:endParaRPr lang="nb-NO"/>
          </a:p>
        </p:txBody>
      </p:sp>
      <p:sp>
        <p:nvSpPr>
          <p:cNvPr id="1028" name="Rectangle 4"/>
          <p:cNvSpPr>
            <a:spLocks noGrp="1" noRot="1" noChangeAspect="1" noChangeArrowheads="1" noTextEdit="1"/>
          </p:cNvSpPr>
          <p:nvPr>
            <p:ph type="sldImg" idx="2"/>
          </p:nvPr>
        </p:nvSpPr>
        <p:spPr bwMode="auto">
          <a:xfrm>
            <a:off x="890588" y="733425"/>
            <a:ext cx="4887912" cy="3665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889000" y="4643438"/>
            <a:ext cx="4891088" cy="439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30" name="Rectangle 6"/>
          <p:cNvSpPr>
            <a:spLocks noGrp="1" noChangeArrowheads="1"/>
          </p:cNvSpPr>
          <p:nvPr>
            <p:ph type="ftr" sz="quarter" idx="4"/>
          </p:nvPr>
        </p:nvSpPr>
        <p:spPr bwMode="auto">
          <a:xfrm>
            <a:off x="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i="0">
                <a:latin typeface="Tahoma" pitchFamily="34" charset="0"/>
              </a:defRPr>
            </a:lvl1pPr>
          </a:lstStyle>
          <a:p>
            <a:endParaRPr lang="nb-NO"/>
          </a:p>
        </p:txBody>
      </p:sp>
      <p:sp>
        <p:nvSpPr>
          <p:cNvPr id="1031" name="Rectangle 7"/>
          <p:cNvSpPr>
            <a:spLocks noGrp="1" noChangeArrowheads="1"/>
          </p:cNvSpPr>
          <p:nvPr>
            <p:ph type="sldNum" sz="quarter" idx="5"/>
          </p:nvPr>
        </p:nvSpPr>
        <p:spPr bwMode="auto">
          <a:xfrm>
            <a:off x="3779838"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i="0">
                <a:latin typeface="Tahoma" pitchFamily="34" charset="0"/>
              </a:defRPr>
            </a:lvl1pPr>
          </a:lstStyle>
          <a:p>
            <a:fld id="{0F068F6F-DD05-4C89-A8CD-D607A67DB774}" type="slidenum">
              <a:rPr lang="nb-NO"/>
              <a:pPr/>
              <a:t>‹#›</a:t>
            </a:fld>
            <a:endParaRPr lang="nb-NO"/>
          </a:p>
        </p:txBody>
      </p:sp>
    </p:spTree>
    <p:extLst>
      <p:ext uri="{BB962C8B-B14F-4D97-AF65-F5344CB8AC3E}">
        <p14:creationId xmlns:p14="http://schemas.microsoft.com/office/powerpoint/2010/main" val="30148254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Tree>
    <p:extLst>
      <p:ext uri="{BB962C8B-B14F-4D97-AF65-F5344CB8AC3E}">
        <p14:creationId xmlns:p14="http://schemas.microsoft.com/office/powerpoint/2010/main" val="298746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6838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124700" y="115888"/>
            <a:ext cx="2019300" cy="658177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1066800" y="115888"/>
            <a:ext cx="5905500" cy="658177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183762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1066800" y="115888"/>
            <a:ext cx="8077200" cy="863600"/>
          </a:xfrm>
        </p:spPr>
        <p:txBody>
          <a:bodyPr/>
          <a:lstStyle/>
          <a:p>
            <a:r>
              <a:rPr lang="nb-NO"/>
              <a:t>Klikk for å redigere tittelstil</a:t>
            </a:r>
          </a:p>
        </p:txBody>
      </p:sp>
      <p:sp>
        <p:nvSpPr>
          <p:cNvPr id="3" name="Plassholder for tekst 2"/>
          <p:cNvSpPr>
            <a:spLocks noGrp="1"/>
          </p:cNvSpPr>
          <p:nvPr>
            <p:ph type="body" sz="half" idx="1"/>
          </p:nvPr>
        </p:nvSpPr>
        <p:spPr>
          <a:xfrm>
            <a:off x="1066800" y="1196975"/>
            <a:ext cx="3962400" cy="55006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181600" y="1196975"/>
            <a:ext cx="3962400" cy="55006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723682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1066800" y="115888"/>
            <a:ext cx="8077200" cy="863600"/>
          </a:xfrm>
        </p:spPr>
        <p:txBody>
          <a:bodyPr/>
          <a:lstStyle/>
          <a:p>
            <a:r>
              <a:rPr lang="nb-NO"/>
              <a:t>Klikk for å redigere tittelstil</a:t>
            </a:r>
          </a:p>
        </p:txBody>
      </p:sp>
      <p:sp>
        <p:nvSpPr>
          <p:cNvPr id="3" name="Plassholder for tabell 2"/>
          <p:cNvSpPr>
            <a:spLocks noGrp="1"/>
          </p:cNvSpPr>
          <p:nvPr>
            <p:ph type="tbl" idx="1"/>
          </p:nvPr>
        </p:nvSpPr>
        <p:spPr>
          <a:xfrm>
            <a:off x="1066800" y="1196975"/>
            <a:ext cx="8077200" cy="5500688"/>
          </a:xfrm>
        </p:spPr>
        <p:txBody>
          <a:bodyPr/>
          <a:lstStyle/>
          <a:p>
            <a:endParaRPr lang="nb-NO"/>
          </a:p>
        </p:txBody>
      </p:sp>
    </p:spTree>
    <p:extLst>
      <p:ext uri="{BB962C8B-B14F-4D97-AF65-F5344CB8AC3E}">
        <p14:creationId xmlns:p14="http://schemas.microsoft.com/office/powerpoint/2010/main" val="25566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tel, tekst og 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1066800" y="115888"/>
            <a:ext cx="8077200" cy="863600"/>
          </a:xfrm>
        </p:spPr>
        <p:txBody>
          <a:bodyPr/>
          <a:lstStyle/>
          <a:p>
            <a:r>
              <a:rPr lang="nb-NO"/>
              <a:t>Klikk for å redigere tittelstil</a:t>
            </a:r>
          </a:p>
        </p:txBody>
      </p:sp>
      <p:sp>
        <p:nvSpPr>
          <p:cNvPr id="3" name="Plassholder for tekst 2"/>
          <p:cNvSpPr>
            <a:spLocks noGrp="1"/>
          </p:cNvSpPr>
          <p:nvPr>
            <p:ph type="body" sz="half" idx="1"/>
          </p:nvPr>
        </p:nvSpPr>
        <p:spPr>
          <a:xfrm>
            <a:off x="1066800" y="1196975"/>
            <a:ext cx="3962400" cy="55006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quarter" idx="2"/>
          </p:nvPr>
        </p:nvSpPr>
        <p:spPr>
          <a:xfrm>
            <a:off x="5181600" y="1196975"/>
            <a:ext cx="3962400" cy="26733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innhold 4"/>
          <p:cNvSpPr>
            <a:spLocks noGrp="1"/>
          </p:cNvSpPr>
          <p:nvPr>
            <p:ph sz="quarter" idx="3"/>
          </p:nvPr>
        </p:nvSpPr>
        <p:spPr>
          <a:xfrm>
            <a:off x="5181600" y="4022725"/>
            <a:ext cx="3962400" cy="26749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14615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97235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Tree>
    <p:extLst>
      <p:ext uri="{BB962C8B-B14F-4D97-AF65-F5344CB8AC3E}">
        <p14:creationId xmlns:p14="http://schemas.microsoft.com/office/powerpoint/2010/main" val="97072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66800" y="1196975"/>
            <a:ext cx="3962400" cy="5500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181600" y="1196975"/>
            <a:ext cx="3962400" cy="5500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547777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29474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10926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63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238109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07460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pic>
        <p:nvPicPr>
          <p:cNvPr id="277506" name="Picture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016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77507" name="Rectangle 3"/>
          <p:cNvSpPr>
            <a:spLocks noGrp="1" noChangeArrowheads="1"/>
          </p:cNvSpPr>
          <p:nvPr>
            <p:ph type="body" idx="1"/>
          </p:nvPr>
        </p:nvSpPr>
        <p:spPr bwMode="auto">
          <a:xfrm>
            <a:off x="1066800" y="1196975"/>
            <a:ext cx="8077200" cy="550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p:txBody>
      </p:sp>
      <p:sp>
        <p:nvSpPr>
          <p:cNvPr id="277508" name="Rectangle 4"/>
          <p:cNvSpPr>
            <a:spLocks noGrp="1" noChangeArrowheads="1"/>
          </p:cNvSpPr>
          <p:nvPr>
            <p:ph type="title"/>
          </p:nvPr>
        </p:nvSpPr>
        <p:spPr bwMode="auto">
          <a:xfrm>
            <a:off x="1066800" y="115888"/>
            <a:ext cx="80772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nb-NO"/>
              <a:t>Klikk for å redigere overskriften</a:t>
            </a:r>
          </a:p>
        </p:txBody>
      </p:sp>
      <p:sp>
        <p:nvSpPr>
          <p:cNvPr id="277509" name="Rectangle 5"/>
          <p:cNvSpPr>
            <a:spLocks noChangeArrowheads="1"/>
          </p:cNvSpPr>
          <p:nvPr/>
        </p:nvSpPr>
        <p:spPr bwMode="gray">
          <a:xfrm>
            <a:off x="917575" y="981075"/>
            <a:ext cx="8226425" cy="31750"/>
          </a:xfrm>
          <a:prstGeom prst="rect">
            <a:avLst/>
          </a:prstGeom>
          <a:gradFill rotWithShape="0">
            <a:gsLst>
              <a:gs pos="0">
                <a:srgbClr val="0066FF"/>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endParaRPr kumimoji="1" lang="nb-NO" sz="2400" i="0">
              <a:latin typeface="Tahoma" pitchFamily="34" charset="0"/>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xStyles>
    <p:titleStyle>
      <a:lvl1pPr algn="l" rtl="0" fontAlgn="base">
        <a:spcBef>
          <a:spcPct val="0"/>
        </a:spcBef>
        <a:spcAft>
          <a:spcPct val="0"/>
        </a:spcAft>
        <a:defRPr sz="3600" b="1">
          <a:solidFill>
            <a:srgbClr val="F4380C"/>
          </a:solidFill>
          <a:latin typeface="+mj-lt"/>
          <a:ea typeface="+mj-ea"/>
          <a:cs typeface="+mj-cs"/>
        </a:defRPr>
      </a:lvl1pPr>
      <a:lvl2pPr algn="l" rtl="0" fontAlgn="base">
        <a:spcBef>
          <a:spcPct val="0"/>
        </a:spcBef>
        <a:spcAft>
          <a:spcPct val="0"/>
        </a:spcAft>
        <a:defRPr sz="3600" b="1">
          <a:solidFill>
            <a:srgbClr val="F4380C"/>
          </a:solidFill>
          <a:latin typeface="Comic Sans MS" pitchFamily="66" charset="0"/>
        </a:defRPr>
      </a:lvl2pPr>
      <a:lvl3pPr algn="l" rtl="0" fontAlgn="base">
        <a:spcBef>
          <a:spcPct val="0"/>
        </a:spcBef>
        <a:spcAft>
          <a:spcPct val="0"/>
        </a:spcAft>
        <a:defRPr sz="3600" b="1">
          <a:solidFill>
            <a:srgbClr val="F4380C"/>
          </a:solidFill>
          <a:latin typeface="Comic Sans MS" pitchFamily="66" charset="0"/>
        </a:defRPr>
      </a:lvl3pPr>
      <a:lvl4pPr algn="l" rtl="0" fontAlgn="base">
        <a:spcBef>
          <a:spcPct val="0"/>
        </a:spcBef>
        <a:spcAft>
          <a:spcPct val="0"/>
        </a:spcAft>
        <a:defRPr sz="3600" b="1">
          <a:solidFill>
            <a:srgbClr val="F4380C"/>
          </a:solidFill>
          <a:latin typeface="Comic Sans MS" pitchFamily="66" charset="0"/>
        </a:defRPr>
      </a:lvl4pPr>
      <a:lvl5pPr algn="l" rtl="0" fontAlgn="base">
        <a:spcBef>
          <a:spcPct val="0"/>
        </a:spcBef>
        <a:spcAft>
          <a:spcPct val="0"/>
        </a:spcAft>
        <a:defRPr sz="3600" b="1">
          <a:solidFill>
            <a:srgbClr val="F4380C"/>
          </a:solidFill>
          <a:latin typeface="Comic Sans MS" pitchFamily="66" charset="0"/>
        </a:defRPr>
      </a:lvl5pPr>
      <a:lvl6pPr marL="457200" algn="l" rtl="0" fontAlgn="base">
        <a:spcBef>
          <a:spcPct val="0"/>
        </a:spcBef>
        <a:spcAft>
          <a:spcPct val="0"/>
        </a:spcAft>
        <a:defRPr sz="3600" b="1">
          <a:solidFill>
            <a:srgbClr val="F4380C"/>
          </a:solidFill>
          <a:latin typeface="Comic Sans MS" pitchFamily="66" charset="0"/>
        </a:defRPr>
      </a:lvl6pPr>
      <a:lvl7pPr marL="914400" algn="l" rtl="0" fontAlgn="base">
        <a:spcBef>
          <a:spcPct val="0"/>
        </a:spcBef>
        <a:spcAft>
          <a:spcPct val="0"/>
        </a:spcAft>
        <a:defRPr sz="3600" b="1">
          <a:solidFill>
            <a:srgbClr val="F4380C"/>
          </a:solidFill>
          <a:latin typeface="Comic Sans MS" pitchFamily="66" charset="0"/>
        </a:defRPr>
      </a:lvl7pPr>
      <a:lvl8pPr marL="1371600" algn="l" rtl="0" fontAlgn="base">
        <a:spcBef>
          <a:spcPct val="0"/>
        </a:spcBef>
        <a:spcAft>
          <a:spcPct val="0"/>
        </a:spcAft>
        <a:defRPr sz="3600" b="1">
          <a:solidFill>
            <a:srgbClr val="F4380C"/>
          </a:solidFill>
          <a:latin typeface="Comic Sans MS" pitchFamily="66" charset="0"/>
        </a:defRPr>
      </a:lvl8pPr>
      <a:lvl9pPr marL="1828800" algn="l" rtl="0" fontAlgn="base">
        <a:spcBef>
          <a:spcPct val="0"/>
        </a:spcBef>
        <a:spcAft>
          <a:spcPct val="0"/>
        </a:spcAft>
        <a:defRPr sz="3600" b="1">
          <a:solidFill>
            <a:srgbClr val="F4380C"/>
          </a:solidFill>
          <a:latin typeface="Comic Sans MS" pitchFamily="66" charset="0"/>
        </a:defRPr>
      </a:lvl9pPr>
    </p:titleStyle>
    <p:bodyStyle>
      <a:lvl1pPr marL="342900" indent="-342900" algn="l" rtl="0" fontAlgn="base">
        <a:spcBef>
          <a:spcPct val="20000"/>
        </a:spcBef>
        <a:spcAft>
          <a:spcPct val="0"/>
        </a:spcAft>
        <a:buClr>
          <a:srgbClr val="F4380C"/>
        </a:buClr>
        <a:buChar char="•"/>
        <a:defRPr sz="2800">
          <a:solidFill>
            <a:schemeClr val="tx1"/>
          </a:solidFill>
          <a:latin typeface="+mn-lt"/>
          <a:ea typeface="+mn-ea"/>
          <a:cs typeface="+mn-cs"/>
        </a:defRPr>
      </a:lvl1pPr>
      <a:lvl2pPr marL="742950" indent="-285750" algn="l" rtl="0" fontAlgn="base">
        <a:spcBef>
          <a:spcPct val="20000"/>
        </a:spcBef>
        <a:spcAft>
          <a:spcPct val="0"/>
        </a:spcAft>
        <a:buClr>
          <a:srgbClr val="F4380C"/>
        </a:buClr>
        <a:buFont typeface="Times" pitchFamily="18" charset="0"/>
        <a:buChar char="–"/>
        <a:defRPr sz="2400">
          <a:solidFill>
            <a:schemeClr val="tx1"/>
          </a:solidFill>
          <a:latin typeface="+mn-lt"/>
        </a:defRPr>
      </a:lvl2pPr>
      <a:lvl3pPr marL="1143000" indent="-228600" algn="l" rtl="0" fontAlgn="base">
        <a:spcBef>
          <a:spcPct val="20000"/>
        </a:spcBef>
        <a:spcAft>
          <a:spcPct val="0"/>
        </a:spcAft>
        <a:buClr>
          <a:srgbClr val="FF00FF"/>
        </a:buClr>
        <a:buChar char="•"/>
        <a:defRPr sz="2000">
          <a:solidFill>
            <a:schemeClr val="tx1"/>
          </a:solidFill>
          <a:latin typeface="+mn-lt"/>
        </a:defRPr>
      </a:lvl3pPr>
      <a:lvl4pPr marL="1600200" indent="-228600" algn="l" rtl="0" fontAlgn="base">
        <a:spcBef>
          <a:spcPct val="20000"/>
        </a:spcBef>
        <a:spcAft>
          <a:spcPct val="0"/>
        </a:spcAft>
        <a:buFont typeface="Symbol" pitchFamily="18" charset="2"/>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2.bin"/><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3.bin"/><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4.bin"/><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5.bin"/><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7.bin"/><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embeddings/oleObject8.bin"/><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oleObject" Target="../embeddings/Microsoft_Excel_97-2003_Worksheet.xl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2.wmf"/><Relationship Id="rId2" Type="http://schemas.openxmlformats.org/officeDocument/2006/relationships/oleObject" Target="../embeddings/oleObject9.bin"/><Relationship Id="rId1" Type="http://schemas.openxmlformats.org/officeDocument/2006/relationships/slideLayout" Target="../slideLayouts/slideLayout2.xml"/><Relationship Id="rId6" Type="http://schemas.openxmlformats.org/officeDocument/2006/relationships/oleObject" Target="../embeddings/oleObject11.bin"/><Relationship Id="rId5" Type="http://schemas.openxmlformats.org/officeDocument/2006/relationships/image" Target="../media/image31.wmf"/><Relationship Id="rId4" Type="http://schemas.openxmlformats.org/officeDocument/2006/relationships/oleObject" Target="../embeddings/oleObject10.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oleObject" Target="../embeddings/oleObject12.bin"/><Relationship Id="rId1" Type="http://schemas.openxmlformats.org/officeDocument/2006/relationships/slideLayout" Target="../slideLayouts/slideLayout14.xml"/><Relationship Id="rId5" Type="http://schemas.openxmlformats.org/officeDocument/2006/relationships/image" Target="../media/image34.emf"/><Relationship Id="rId4" Type="http://schemas.openxmlformats.org/officeDocument/2006/relationships/oleObject" Target="../embeddings/oleObject13.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oleObject" Target="../embeddings/Microsoft_Excel_97-2003_Worksheet1.xl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5" name="Rectangle 3"/>
          <p:cNvSpPr>
            <a:spLocks noGrp="1" noChangeArrowheads="1"/>
          </p:cNvSpPr>
          <p:nvPr>
            <p:ph type="body" idx="1"/>
          </p:nvPr>
        </p:nvSpPr>
        <p:spPr/>
        <p:txBody>
          <a:bodyPr/>
          <a:lstStyle/>
          <a:p>
            <a:r>
              <a:rPr lang="nb-NO" dirty="0">
                <a:latin typeface="Calibri" panose="020F0502020204030204" pitchFamily="34" charset="0"/>
              </a:rPr>
              <a:t>Hva er en opsjon?</a:t>
            </a:r>
          </a:p>
          <a:p>
            <a:r>
              <a:rPr lang="nb-NO" dirty="0">
                <a:latin typeface="Calibri" panose="020F0502020204030204" pitchFamily="34" charset="0"/>
              </a:rPr>
              <a:t>Opsjonsmarkedet på Oslo Børs</a:t>
            </a:r>
          </a:p>
          <a:p>
            <a:r>
              <a:rPr lang="nb-NO" dirty="0">
                <a:latin typeface="Calibri" panose="020F0502020204030204" pitchFamily="34" charset="0"/>
              </a:rPr>
              <a:t>Motiver bak opsjonshandel</a:t>
            </a:r>
          </a:p>
          <a:p>
            <a:r>
              <a:rPr lang="nb-NO" dirty="0">
                <a:latin typeface="Calibri" panose="020F0502020204030204" pitchFamily="34" charset="0"/>
              </a:rPr>
              <a:t>Modeller for verdsettelse av opsjoner</a:t>
            </a:r>
          </a:p>
          <a:p>
            <a:r>
              <a:rPr lang="nb-NO" dirty="0">
                <a:latin typeface="Calibri" panose="020F0502020204030204" pitchFamily="34" charset="0"/>
              </a:rPr>
              <a:t>Binomialmodellen og Black-Scholes modellen</a:t>
            </a:r>
          </a:p>
          <a:p>
            <a:r>
              <a:rPr lang="nb-NO" dirty="0">
                <a:latin typeface="Calibri" panose="020F0502020204030204" pitchFamily="34" charset="0"/>
              </a:rPr>
              <a:t>Salg-kjøp-pariteten</a:t>
            </a:r>
          </a:p>
          <a:p>
            <a:r>
              <a:rPr lang="nb-NO" dirty="0">
                <a:latin typeface="Calibri" panose="020F0502020204030204" pitchFamily="34" charset="0"/>
              </a:rPr>
              <a:t>Realopsjoner</a:t>
            </a:r>
          </a:p>
        </p:txBody>
      </p:sp>
      <p:sp>
        <p:nvSpPr>
          <p:cNvPr id="141316" name="Rectangle 4"/>
          <p:cNvSpPr>
            <a:spLocks noGrp="1" noChangeArrowheads="1"/>
          </p:cNvSpPr>
          <p:nvPr>
            <p:ph type="title"/>
          </p:nvPr>
        </p:nvSpPr>
        <p:spPr/>
        <p:txBody>
          <a:bodyPr/>
          <a:lstStyle/>
          <a:p>
            <a:r>
              <a:rPr lang="nb-NO" sz="3200" b="0" dirty="0">
                <a:latin typeface="Calibri" panose="020F0502020204030204" pitchFamily="34" charset="0"/>
              </a:rPr>
              <a:t>Kapittel 15 - Opsjoner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fade">
                                      <p:cBhvr>
                                        <p:cTn id="7" dur="2000"/>
                                        <p:tgtEl>
                                          <p:spTgt spid="141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1315">
                                            <p:txEl>
                                              <p:pRg st="0" end="0"/>
                                            </p:txEl>
                                          </p:spTgt>
                                        </p:tgtEl>
                                        <p:attrNameLst>
                                          <p:attrName>style.visibility</p:attrName>
                                        </p:attrNameLst>
                                      </p:cBhvr>
                                      <p:to>
                                        <p:strVal val="visible"/>
                                      </p:to>
                                    </p:set>
                                    <p:animEffect transition="in" filter="wipe(left)">
                                      <p:cBhvr>
                                        <p:cTn id="12" dur="500"/>
                                        <p:tgtEl>
                                          <p:spTgt spid="141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1315">
                                            <p:txEl>
                                              <p:pRg st="1" end="1"/>
                                            </p:txEl>
                                          </p:spTgt>
                                        </p:tgtEl>
                                        <p:attrNameLst>
                                          <p:attrName>style.visibility</p:attrName>
                                        </p:attrNameLst>
                                      </p:cBhvr>
                                      <p:to>
                                        <p:strVal val="visible"/>
                                      </p:to>
                                    </p:set>
                                    <p:animEffect transition="in" filter="wipe(left)">
                                      <p:cBhvr>
                                        <p:cTn id="17" dur="500"/>
                                        <p:tgtEl>
                                          <p:spTgt spid="141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1315">
                                            <p:txEl>
                                              <p:pRg st="2" end="2"/>
                                            </p:txEl>
                                          </p:spTgt>
                                        </p:tgtEl>
                                        <p:attrNameLst>
                                          <p:attrName>style.visibility</p:attrName>
                                        </p:attrNameLst>
                                      </p:cBhvr>
                                      <p:to>
                                        <p:strVal val="visible"/>
                                      </p:to>
                                    </p:set>
                                    <p:animEffect transition="in" filter="wipe(left)">
                                      <p:cBhvr>
                                        <p:cTn id="22" dur="500"/>
                                        <p:tgtEl>
                                          <p:spTgt spid="1413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1315">
                                            <p:txEl>
                                              <p:pRg st="3" end="3"/>
                                            </p:txEl>
                                          </p:spTgt>
                                        </p:tgtEl>
                                        <p:attrNameLst>
                                          <p:attrName>style.visibility</p:attrName>
                                        </p:attrNameLst>
                                      </p:cBhvr>
                                      <p:to>
                                        <p:strVal val="visible"/>
                                      </p:to>
                                    </p:set>
                                    <p:animEffect transition="in" filter="wipe(left)">
                                      <p:cBhvr>
                                        <p:cTn id="27" dur="500"/>
                                        <p:tgtEl>
                                          <p:spTgt spid="1413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1315">
                                            <p:txEl>
                                              <p:pRg st="4" end="4"/>
                                            </p:txEl>
                                          </p:spTgt>
                                        </p:tgtEl>
                                        <p:attrNameLst>
                                          <p:attrName>style.visibility</p:attrName>
                                        </p:attrNameLst>
                                      </p:cBhvr>
                                      <p:to>
                                        <p:strVal val="visible"/>
                                      </p:to>
                                    </p:set>
                                    <p:animEffect transition="in" filter="wipe(left)">
                                      <p:cBhvr>
                                        <p:cTn id="32" dur="500"/>
                                        <p:tgtEl>
                                          <p:spTgt spid="14131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1315">
                                            <p:txEl>
                                              <p:pRg st="5" end="5"/>
                                            </p:txEl>
                                          </p:spTgt>
                                        </p:tgtEl>
                                        <p:attrNameLst>
                                          <p:attrName>style.visibility</p:attrName>
                                        </p:attrNameLst>
                                      </p:cBhvr>
                                      <p:to>
                                        <p:strVal val="visible"/>
                                      </p:to>
                                    </p:set>
                                    <p:animEffect transition="in" filter="wipe(left)">
                                      <p:cBhvr>
                                        <p:cTn id="37" dur="500"/>
                                        <p:tgtEl>
                                          <p:spTgt spid="14131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1315">
                                            <p:txEl>
                                              <p:pRg st="6" end="6"/>
                                            </p:txEl>
                                          </p:spTgt>
                                        </p:tgtEl>
                                        <p:attrNameLst>
                                          <p:attrName>style.visibility</p:attrName>
                                        </p:attrNameLst>
                                      </p:cBhvr>
                                      <p:to>
                                        <p:strVal val="visible"/>
                                      </p:to>
                                    </p:set>
                                    <p:animEffect transition="in" filter="wipe(left)">
                                      <p:cBhvr>
                                        <p:cTn id="42" dur="500"/>
                                        <p:tgtEl>
                                          <p:spTgt spid="141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P spid="14131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nb-NO" b="0" dirty="0">
                <a:latin typeface="Calibri" panose="020F0502020204030204" pitchFamily="34" charset="0"/>
              </a:rPr>
              <a:t>Hvorfor handles det med opsjoner?</a:t>
            </a:r>
          </a:p>
        </p:txBody>
      </p:sp>
      <p:sp>
        <p:nvSpPr>
          <p:cNvPr id="294915" name="Rectangle 3"/>
          <p:cNvSpPr>
            <a:spLocks noGrp="1" noChangeArrowheads="1"/>
          </p:cNvSpPr>
          <p:nvPr>
            <p:ph type="body" idx="1"/>
          </p:nvPr>
        </p:nvSpPr>
        <p:spPr/>
        <p:txBody>
          <a:bodyPr/>
          <a:lstStyle/>
          <a:p>
            <a:r>
              <a:rPr lang="nb-NO" sz="3000" dirty="0">
                <a:latin typeface="Calibri" panose="020F0502020204030204" pitchFamily="34" charset="0"/>
              </a:rPr>
              <a:t>Det kan tenkes en rekke motiver bak opsjonshandel</a:t>
            </a:r>
          </a:p>
          <a:p>
            <a:r>
              <a:rPr lang="nb-NO" sz="3000" dirty="0">
                <a:latin typeface="Calibri" panose="020F0502020204030204" pitchFamily="34" charset="0"/>
              </a:rPr>
              <a:t>Ofte har kjøper og selger ulike forventninger til fremtidig kursutvikling på underliggende objekt</a:t>
            </a:r>
          </a:p>
          <a:p>
            <a:r>
              <a:rPr lang="nb-NO" sz="3000" dirty="0">
                <a:latin typeface="Calibri" panose="020F0502020204030204" pitchFamily="34" charset="0"/>
              </a:rPr>
              <a:t>Det er hensiktsmessig å se på fire såkalte grunnposisjoner innen opsjonshandel</a:t>
            </a:r>
          </a:p>
          <a:p>
            <a:pPr lvl="1"/>
            <a:r>
              <a:rPr lang="nb-NO" sz="2600" dirty="0">
                <a:latin typeface="Calibri" panose="020F0502020204030204" pitchFamily="34" charset="0"/>
              </a:rPr>
              <a:t>Kjøp av kjøpsopsjoner</a:t>
            </a:r>
          </a:p>
          <a:p>
            <a:pPr lvl="1"/>
            <a:r>
              <a:rPr lang="nb-NO" sz="2600" dirty="0">
                <a:latin typeface="Calibri" panose="020F0502020204030204" pitchFamily="34" charset="0"/>
              </a:rPr>
              <a:t>Salg av kjøpsopsjoner</a:t>
            </a:r>
          </a:p>
          <a:p>
            <a:pPr lvl="1"/>
            <a:r>
              <a:rPr lang="nb-NO" sz="2600" dirty="0">
                <a:latin typeface="Calibri" panose="020F0502020204030204" pitchFamily="34" charset="0"/>
              </a:rPr>
              <a:t>Kjøp av salgsopsjoner</a:t>
            </a:r>
          </a:p>
          <a:p>
            <a:pPr lvl="1"/>
            <a:r>
              <a:rPr lang="nb-NO" sz="2600" dirty="0">
                <a:latin typeface="Calibri" panose="020F0502020204030204" pitchFamily="34" charset="0"/>
              </a:rPr>
              <a:t>Salg av salgsopsjoner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4914"/>
                                        </p:tgtEl>
                                        <p:attrNameLst>
                                          <p:attrName>style.visibility</p:attrName>
                                        </p:attrNameLst>
                                      </p:cBhvr>
                                      <p:to>
                                        <p:strVal val="visible"/>
                                      </p:to>
                                    </p:set>
                                    <p:animEffect transition="in" filter="fade">
                                      <p:cBhvr>
                                        <p:cTn id="7" dur="2000"/>
                                        <p:tgtEl>
                                          <p:spTgt spid="294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4915">
                                            <p:txEl>
                                              <p:pRg st="0" end="0"/>
                                            </p:txEl>
                                          </p:spTgt>
                                        </p:tgtEl>
                                        <p:attrNameLst>
                                          <p:attrName>style.visibility</p:attrName>
                                        </p:attrNameLst>
                                      </p:cBhvr>
                                      <p:to>
                                        <p:strVal val="visible"/>
                                      </p:to>
                                    </p:set>
                                    <p:animEffect transition="in" filter="wipe(left)">
                                      <p:cBhvr>
                                        <p:cTn id="12" dur="500"/>
                                        <p:tgtEl>
                                          <p:spTgt spid="294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4915">
                                            <p:txEl>
                                              <p:pRg st="1" end="1"/>
                                            </p:txEl>
                                          </p:spTgt>
                                        </p:tgtEl>
                                        <p:attrNameLst>
                                          <p:attrName>style.visibility</p:attrName>
                                        </p:attrNameLst>
                                      </p:cBhvr>
                                      <p:to>
                                        <p:strVal val="visible"/>
                                      </p:to>
                                    </p:set>
                                    <p:animEffect transition="in" filter="wipe(left)">
                                      <p:cBhvr>
                                        <p:cTn id="17" dur="500"/>
                                        <p:tgtEl>
                                          <p:spTgt spid="2949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4915">
                                            <p:txEl>
                                              <p:pRg st="2" end="2"/>
                                            </p:txEl>
                                          </p:spTgt>
                                        </p:tgtEl>
                                        <p:attrNameLst>
                                          <p:attrName>style.visibility</p:attrName>
                                        </p:attrNameLst>
                                      </p:cBhvr>
                                      <p:to>
                                        <p:strVal val="visible"/>
                                      </p:to>
                                    </p:set>
                                    <p:animEffect transition="in" filter="wipe(left)">
                                      <p:cBhvr>
                                        <p:cTn id="22" dur="500"/>
                                        <p:tgtEl>
                                          <p:spTgt spid="294915">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94915">
                                            <p:txEl>
                                              <p:pRg st="3" end="3"/>
                                            </p:txEl>
                                          </p:spTgt>
                                        </p:tgtEl>
                                        <p:attrNameLst>
                                          <p:attrName>style.visibility</p:attrName>
                                        </p:attrNameLst>
                                      </p:cBhvr>
                                      <p:to>
                                        <p:strVal val="visible"/>
                                      </p:to>
                                    </p:set>
                                    <p:animEffect transition="in" filter="wipe(left)">
                                      <p:cBhvr>
                                        <p:cTn id="25" dur="500"/>
                                        <p:tgtEl>
                                          <p:spTgt spid="294915">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94915">
                                            <p:txEl>
                                              <p:pRg st="4" end="4"/>
                                            </p:txEl>
                                          </p:spTgt>
                                        </p:tgtEl>
                                        <p:attrNameLst>
                                          <p:attrName>style.visibility</p:attrName>
                                        </p:attrNameLst>
                                      </p:cBhvr>
                                      <p:to>
                                        <p:strVal val="visible"/>
                                      </p:to>
                                    </p:set>
                                    <p:animEffect transition="in" filter="wipe(left)">
                                      <p:cBhvr>
                                        <p:cTn id="28" dur="500"/>
                                        <p:tgtEl>
                                          <p:spTgt spid="294915">
                                            <p:txEl>
                                              <p:pRg st="4" end="4"/>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94915">
                                            <p:txEl>
                                              <p:pRg st="5" end="5"/>
                                            </p:txEl>
                                          </p:spTgt>
                                        </p:tgtEl>
                                        <p:attrNameLst>
                                          <p:attrName>style.visibility</p:attrName>
                                        </p:attrNameLst>
                                      </p:cBhvr>
                                      <p:to>
                                        <p:strVal val="visible"/>
                                      </p:to>
                                    </p:set>
                                    <p:animEffect transition="in" filter="wipe(left)">
                                      <p:cBhvr>
                                        <p:cTn id="31" dur="500"/>
                                        <p:tgtEl>
                                          <p:spTgt spid="294915">
                                            <p:txEl>
                                              <p:pRg st="5" end="5"/>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94915">
                                            <p:txEl>
                                              <p:pRg st="6" end="6"/>
                                            </p:txEl>
                                          </p:spTgt>
                                        </p:tgtEl>
                                        <p:attrNameLst>
                                          <p:attrName>style.visibility</p:attrName>
                                        </p:attrNameLst>
                                      </p:cBhvr>
                                      <p:to>
                                        <p:strVal val="visible"/>
                                      </p:to>
                                    </p:set>
                                    <p:animEffect transition="in" filter="wipe(left)">
                                      <p:cBhvr>
                                        <p:cTn id="34" dur="500"/>
                                        <p:tgtEl>
                                          <p:spTgt spid="294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p:bldP spid="29491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nb-NO" b="0" dirty="0">
                <a:latin typeface="Calibri" panose="020F0502020204030204" pitchFamily="34" charset="0"/>
              </a:rPr>
              <a:t>Kjøp av kjøpsopsjoner</a:t>
            </a:r>
          </a:p>
        </p:txBody>
      </p:sp>
      <p:sp>
        <p:nvSpPr>
          <p:cNvPr id="295939" name="Rectangle 3"/>
          <p:cNvSpPr>
            <a:spLocks noGrp="1" noChangeArrowheads="1"/>
          </p:cNvSpPr>
          <p:nvPr>
            <p:ph type="body" idx="1"/>
          </p:nvPr>
        </p:nvSpPr>
        <p:spPr/>
        <p:txBody>
          <a:bodyPr/>
          <a:lstStyle/>
          <a:p>
            <a:pPr>
              <a:lnSpc>
                <a:spcPct val="90000"/>
              </a:lnSpc>
            </a:pPr>
            <a:r>
              <a:rPr lang="nb-NO" dirty="0">
                <a:latin typeface="Calibri" panose="020F0502020204030204" pitchFamily="34" charset="0"/>
              </a:rPr>
              <a:t>Kursen på en aksje er kr 380. Du forventer at kursen vil øke, og du kjøper en kjøpsopsjon på aksjen med innløsningskurs kr 400. </a:t>
            </a:r>
          </a:p>
          <a:p>
            <a:pPr>
              <a:lnSpc>
                <a:spcPct val="90000"/>
              </a:lnSpc>
            </a:pPr>
            <a:r>
              <a:rPr lang="nb-NO" dirty="0">
                <a:latin typeface="Calibri" panose="020F0502020204030204" pitchFamily="34" charset="0"/>
              </a:rPr>
              <a:t>Opsjonen gir deg rett til å kjøpe 100 aksjer til en kurs på kr 400, og for retten betaler du kr 22 pr. aksje det vil si totalt kr 2 200. </a:t>
            </a:r>
          </a:p>
          <a:p>
            <a:pPr>
              <a:lnSpc>
                <a:spcPct val="90000"/>
              </a:lnSpc>
            </a:pPr>
            <a:r>
              <a:rPr lang="nb-NO" dirty="0">
                <a:latin typeface="Calibri" panose="020F0502020204030204" pitchFamily="34" charset="0"/>
              </a:rPr>
              <a:t>Ved bortfall er kursen på vedkommende aksje </a:t>
            </a:r>
            <a:br>
              <a:rPr lang="nb-NO" dirty="0">
                <a:latin typeface="Calibri" panose="020F0502020204030204" pitchFamily="34" charset="0"/>
              </a:rPr>
            </a:br>
            <a:r>
              <a:rPr lang="nb-NO" dirty="0">
                <a:latin typeface="Calibri" panose="020F0502020204030204" pitchFamily="34" charset="0"/>
              </a:rPr>
              <a:t>kr 450. </a:t>
            </a:r>
          </a:p>
          <a:p>
            <a:pPr>
              <a:lnSpc>
                <a:spcPct val="90000"/>
              </a:lnSpc>
            </a:pPr>
            <a:r>
              <a:rPr lang="nb-NO" dirty="0">
                <a:latin typeface="Calibri" panose="020F0502020204030204" pitchFamily="34" charset="0"/>
              </a:rPr>
              <a:t>Det er åpenbart at du eier noe som er verdifullt. Du har rett til å kjøpe en aksje som er verdt kr 450 for </a:t>
            </a:r>
            <a:br>
              <a:rPr lang="nb-NO" dirty="0">
                <a:latin typeface="Calibri" panose="020F0502020204030204" pitchFamily="34" charset="0"/>
              </a:rPr>
            </a:br>
            <a:r>
              <a:rPr lang="nb-NO" dirty="0">
                <a:latin typeface="Calibri" panose="020F0502020204030204" pitchFamily="34" charset="0"/>
              </a:rPr>
              <a:t>kr 400. Om du ønsker, kan du kjøpe aksjen og øyeblikkelig selge den videre.</a:t>
            </a:r>
            <a:br>
              <a:rPr lang="nb-NO" dirty="0">
                <a:latin typeface="Calibri" panose="020F0502020204030204" pitchFamily="34" charset="0"/>
              </a:rPr>
            </a:br>
            <a:endParaRPr lang="nb-NO"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5938"/>
                                        </p:tgtEl>
                                        <p:attrNameLst>
                                          <p:attrName>style.visibility</p:attrName>
                                        </p:attrNameLst>
                                      </p:cBhvr>
                                      <p:to>
                                        <p:strVal val="visible"/>
                                      </p:to>
                                    </p:set>
                                    <p:animEffect transition="in" filter="fade">
                                      <p:cBhvr>
                                        <p:cTn id="7" dur="2000"/>
                                        <p:tgtEl>
                                          <p:spTgt spid="295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5939">
                                            <p:txEl>
                                              <p:pRg st="0" end="0"/>
                                            </p:txEl>
                                          </p:spTgt>
                                        </p:tgtEl>
                                        <p:attrNameLst>
                                          <p:attrName>style.visibility</p:attrName>
                                        </p:attrNameLst>
                                      </p:cBhvr>
                                      <p:to>
                                        <p:strVal val="visible"/>
                                      </p:to>
                                    </p:set>
                                    <p:animEffect transition="in" filter="wipe(left)">
                                      <p:cBhvr>
                                        <p:cTn id="12" dur="500"/>
                                        <p:tgtEl>
                                          <p:spTgt spid="2959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5939">
                                            <p:txEl>
                                              <p:pRg st="1" end="1"/>
                                            </p:txEl>
                                          </p:spTgt>
                                        </p:tgtEl>
                                        <p:attrNameLst>
                                          <p:attrName>style.visibility</p:attrName>
                                        </p:attrNameLst>
                                      </p:cBhvr>
                                      <p:to>
                                        <p:strVal val="visible"/>
                                      </p:to>
                                    </p:set>
                                    <p:animEffect transition="in" filter="wipe(left)">
                                      <p:cBhvr>
                                        <p:cTn id="17" dur="500"/>
                                        <p:tgtEl>
                                          <p:spTgt spid="2959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5939">
                                            <p:txEl>
                                              <p:pRg st="2" end="2"/>
                                            </p:txEl>
                                          </p:spTgt>
                                        </p:tgtEl>
                                        <p:attrNameLst>
                                          <p:attrName>style.visibility</p:attrName>
                                        </p:attrNameLst>
                                      </p:cBhvr>
                                      <p:to>
                                        <p:strVal val="visible"/>
                                      </p:to>
                                    </p:set>
                                    <p:animEffect transition="in" filter="wipe(left)">
                                      <p:cBhvr>
                                        <p:cTn id="22" dur="500"/>
                                        <p:tgtEl>
                                          <p:spTgt spid="2959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5939">
                                            <p:txEl>
                                              <p:pRg st="3" end="3"/>
                                            </p:txEl>
                                          </p:spTgt>
                                        </p:tgtEl>
                                        <p:attrNameLst>
                                          <p:attrName>style.visibility</p:attrName>
                                        </p:attrNameLst>
                                      </p:cBhvr>
                                      <p:to>
                                        <p:strVal val="visible"/>
                                      </p:to>
                                    </p:set>
                                    <p:animEffect transition="in" filter="wipe(left)">
                                      <p:cBhvr>
                                        <p:cTn id="27" dur="500"/>
                                        <p:tgtEl>
                                          <p:spTgt spid="295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P spid="2959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nb-NO" b="0" dirty="0">
                <a:latin typeface="Calibri" panose="020F0502020204030204" pitchFamily="34" charset="0"/>
              </a:rPr>
              <a:t>Kjøp av kjøpsopsjoner</a:t>
            </a:r>
          </a:p>
        </p:txBody>
      </p:sp>
      <p:sp>
        <p:nvSpPr>
          <p:cNvPr id="296963" name="Rectangle 3"/>
          <p:cNvSpPr>
            <a:spLocks noGrp="1" noChangeArrowheads="1"/>
          </p:cNvSpPr>
          <p:nvPr>
            <p:ph type="body" sz="half" idx="1"/>
          </p:nvPr>
        </p:nvSpPr>
        <p:spPr>
          <a:xfrm>
            <a:off x="1116013" y="1052513"/>
            <a:ext cx="7537450" cy="5500687"/>
          </a:xfrm>
        </p:spPr>
        <p:txBody>
          <a:bodyPr/>
          <a:lstStyle/>
          <a:p>
            <a:r>
              <a:rPr lang="nb-NO" sz="2600" dirty="0">
                <a:latin typeface="Calibri" panose="020F0502020204030204" pitchFamily="34" charset="0"/>
              </a:rPr>
              <a:t>Gevinst fra kjøpsopsjonen blir</a:t>
            </a:r>
            <a:r>
              <a:rPr lang="nb-NO" sz="2400" dirty="0">
                <a:latin typeface="Calibri" panose="020F0502020204030204" pitchFamily="34" charset="0"/>
              </a:rPr>
              <a:t>:</a:t>
            </a:r>
            <a:br>
              <a:rPr lang="nb-NO" sz="2400" dirty="0">
                <a:latin typeface="Calibri" panose="020F0502020204030204" pitchFamily="34" charset="0"/>
              </a:rPr>
            </a:br>
            <a:endParaRPr lang="nb-NO" sz="2400" dirty="0">
              <a:latin typeface="Calibri" panose="020F0502020204030204" pitchFamily="34" charset="0"/>
            </a:endParaRPr>
          </a:p>
        </p:txBody>
      </p:sp>
      <p:graphicFrame>
        <p:nvGraphicFramePr>
          <p:cNvPr id="296964" name="Object 4"/>
          <p:cNvGraphicFramePr>
            <a:graphicFrameLocks noGrp="1" noChangeAspect="1"/>
          </p:cNvGraphicFramePr>
          <p:nvPr>
            <p:ph sz="half" idx="2"/>
          </p:nvPr>
        </p:nvGraphicFramePr>
        <p:xfrm>
          <a:off x="1547813" y="1628775"/>
          <a:ext cx="12385675" cy="2138363"/>
        </p:xfrm>
        <a:graphic>
          <a:graphicData uri="http://schemas.openxmlformats.org/presentationml/2006/ole">
            <mc:AlternateContent xmlns:mc="http://schemas.openxmlformats.org/markup-compatibility/2006">
              <mc:Choice xmlns:v="urn:schemas-microsoft-com:vml" Requires="v">
                <p:oleObj name="Dokument" r:id="rId2" imgW="5866898" imgH="1012279" progId="Word.Document.8">
                  <p:embed/>
                </p:oleObj>
              </mc:Choice>
              <mc:Fallback>
                <p:oleObj name="Dokument" r:id="rId2" imgW="5866898" imgH="1012279" progId="Word.Document.8">
                  <p:embed/>
                  <p:pic>
                    <p:nvPicPr>
                      <p:cNvPr id="296964"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628775"/>
                        <a:ext cx="12385675" cy="213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6967" name="Rectangle 7"/>
          <p:cNvSpPr>
            <a:spLocks noChangeArrowheads="1"/>
          </p:cNvSpPr>
          <p:nvPr/>
        </p:nvSpPr>
        <p:spPr bwMode="auto">
          <a:xfrm>
            <a:off x="0" y="2071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29697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140969"/>
            <a:ext cx="561662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a:latin typeface="Calibri" panose="020F0502020204030204" pitchFamily="34" charset="0"/>
              </a:rPr>
              <a:t>Giring med kjøpsopsjoner</a:t>
            </a:r>
          </a:p>
        </p:txBody>
      </p:sp>
      <p:sp>
        <p:nvSpPr>
          <p:cNvPr id="3" name="Plassholder for innhold 2"/>
          <p:cNvSpPr>
            <a:spLocks noGrp="1"/>
          </p:cNvSpPr>
          <p:nvPr>
            <p:ph idx="1"/>
          </p:nvPr>
        </p:nvSpPr>
        <p:spPr/>
        <p:txBody>
          <a:bodyPr/>
          <a:lstStyle/>
          <a:p>
            <a:r>
              <a:rPr lang="nb-NO" dirty="0">
                <a:latin typeface="Calibri" panose="020F0502020204030204" pitchFamily="34" charset="0"/>
              </a:rPr>
              <a:t>Anta at du kan spekulere for kr 38 000. Da kan du enten</a:t>
            </a:r>
          </a:p>
          <a:p>
            <a:pPr lvl="1"/>
            <a:r>
              <a:rPr lang="nb-NO" dirty="0">
                <a:latin typeface="Calibri" panose="020F0502020204030204" pitchFamily="34" charset="0"/>
              </a:rPr>
              <a:t>Kjøpe 38 000/380 = 100 aksjer</a:t>
            </a:r>
          </a:p>
          <a:p>
            <a:pPr lvl="1"/>
            <a:r>
              <a:rPr lang="nb-NO" dirty="0">
                <a:latin typeface="Calibri" panose="020F0502020204030204" pitchFamily="34" charset="0"/>
              </a:rPr>
              <a:t>Kjøpe 38 000/22 = 1 727,27 kjøpsopsjoner</a:t>
            </a:r>
          </a:p>
          <a:p>
            <a:r>
              <a:rPr lang="nb-NO" dirty="0">
                <a:latin typeface="Calibri" panose="020F0502020204030204" pitchFamily="34" charset="0"/>
              </a:rPr>
              <a:t>Hva blir gevinsten hvis aksjekursen faktisk blir 450 ved bortfall?</a:t>
            </a:r>
          </a:p>
          <a:p>
            <a:endParaRPr lang="nb-NO" dirty="0">
              <a:latin typeface="Calibri" panose="020F0502020204030204" pitchFamily="34" charset="0"/>
            </a:endParaRPr>
          </a:p>
          <a:p>
            <a:endParaRPr lang="nb-NO" dirty="0">
              <a:latin typeface="Calibri" panose="020F0502020204030204" pitchFamily="34" charset="0"/>
            </a:endParaRPr>
          </a:p>
          <a:p>
            <a:r>
              <a:rPr lang="nb-NO" dirty="0">
                <a:latin typeface="Calibri" panose="020F0502020204030204" pitchFamily="34" charset="0"/>
              </a:rPr>
              <a:t>Hva hvis aksjekursen blir 350 ved bortfall?</a:t>
            </a:r>
          </a:p>
          <a:p>
            <a:r>
              <a:rPr lang="nb-NO" dirty="0">
                <a:latin typeface="Calibri" panose="020F0502020204030204" pitchFamily="34" charset="0"/>
              </a:rPr>
              <a:t>Hva må aksjekursen være for at strategiene skal være likeverdige?</a:t>
            </a:r>
          </a:p>
        </p:txBody>
      </p:sp>
      <p:pic>
        <p:nvPicPr>
          <p:cNvPr id="3430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051696"/>
            <a:ext cx="6912768" cy="84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6363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nb-NO" b="0" dirty="0">
                <a:latin typeface="Calibri" panose="020F0502020204030204" pitchFamily="34" charset="0"/>
              </a:rPr>
              <a:t>Litt mer terminologi</a:t>
            </a:r>
          </a:p>
        </p:txBody>
      </p:sp>
      <p:sp>
        <p:nvSpPr>
          <p:cNvPr id="299011" name="Rectangle 3"/>
          <p:cNvSpPr>
            <a:spLocks noGrp="1" noChangeArrowheads="1"/>
          </p:cNvSpPr>
          <p:nvPr>
            <p:ph type="body" idx="1"/>
          </p:nvPr>
        </p:nvSpPr>
        <p:spPr/>
        <p:txBody>
          <a:bodyPr/>
          <a:lstStyle/>
          <a:p>
            <a:r>
              <a:rPr lang="nb-NO" dirty="0">
                <a:latin typeface="Calibri" panose="020F0502020204030204" pitchFamily="34" charset="0"/>
              </a:rPr>
              <a:t>Når en opsjon er lønnsom å utøve, er den In The Money, ITM</a:t>
            </a:r>
          </a:p>
          <a:p>
            <a:pPr lvl="1"/>
            <a:r>
              <a:rPr lang="nb-NO" dirty="0">
                <a:latin typeface="Calibri" panose="020F0502020204030204" pitchFamily="34" charset="0"/>
              </a:rPr>
              <a:t>Kjøpsopsjoner er ITM hvis aksjekursen er høyere enn innløsningskurs</a:t>
            </a:r>
          </a:p>
          <a:p>
            <a:pPr lvl="1"/>
            <a:r>
              <a:rPr lang="nb-NO" dirty="0">
                <a:latin typeface="Calibri" panose="020F0502020204030204" pitchFamily="34" charset="0"/>
              </a:rPr>
              <a:t>Salgsopsjoner er ITM hvis aksjekursen er lavere enn innløsningskursen</a:t>
            </a:r>
          </a:p>
          <a:p>
            <a:r>
              <a:rPr lang="nb-NO" dirty="0">
                <a:latin typeface="Calibri" panose="020F0502020204030204" pitchFamily="34" charset="0"/>
              </a:rPr>
              <a:t>Hvis en opsjon ikke er lønnsom å utøve, er den Out </a:t>
            </a:r>
            <a:r>
              <a:rPr lang="nb-NO" dirty="0" err="1">
                <a:latin typeface="Calibri" panose="020F0502020204030204" pitchFamily="34" charset="0"/>
              </a:rPr>
              <a:t>of</a:t>
            </a:r>
            <a:r>
              <a:rPr lang="nb-NO" dirty="0">
                <a:latin typeface="Calibri" panose="020F0502020204030204" pitchFamily="34" charset="0"/>
              </a:rPr>
              <a:t> The Money, OTM</a:t>
            </a:r>
          </a:p>
          <a:p>
            <a:r>
              <a:rPr lang="nb-NO" dirty="0">
                <a:latin typeface="Calibri" panose="020F0502020204030204" pitchFamily="34" charset="0"/>
              </a:rPr>
              <a:t>Hvis innløsningskurs og markedskurs er identisk, er opsjonen At </a:t>
            </a:r>
            <a:r>
              <a:rPr lang="nb-NO" dirty="0" err="1">
                <a:latin typeface="Calibri" panose="020F0502020204030204" pitchFamily="34" charset="0"/>
              </a:rPr>
              <a:t>the</a:t>
            </a:r>
            <a:r>
              <a:rPr lang="nb-NO" dirty="0">
                <a:latin typeface="Calibri" panose="020F0502020204030204" pitchFamily="34" charset="0"/>
              </a:rPr>
              <a:t> Money, ATM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9010"/>
                                        </p:tgtEl>
                                        <p:attrNameLst>
                                          <p:attrName>style.visibility</p:attrName>
                                        </p:attrNameLst>
                                      </p:cBhvr>
                                      <p:to>
                                        <p:strVal val="visible"/>
                                      </p:to>
                                    </p:set>
                                    <p:animEffect transition="in" filter="fade">
                                      <p:cBhvr>
                                        <p:cTn id="7" dur="2000"/>
                                        <p:tgtEl>
                                          <p:spTgt spid="299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9011">
                                            <p:txEl>
                                              <p:pRg st="0" end="0"/>
                                            </p:txEl>
                                          </p:spTgt>
                                        </p:tgtEl>
                                        <p:attrNameLst>
                                          <p:attrName>style.visibility</p:attrName>
                                        </p:attrNameLst>
                                      </p:cBhvr>
                                      <p:to>
                                        <p:strVal val="visible"/>
                                      </p:to>
                                    </p:set>
                                    <p:animEffect transition="in" filter="wipe(left)">
                                      <p:cBhvr>
                                        <p:cTn id="12" dur="500"/>
                                        <p:tgtEl>
                                          <p:spTgt spid="299011">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99011">
                                            <p:txEl>
                                              <p:pRg st="1" end="1"/>
                                            </p:txEl>
                                          </p:spTgt>
                                        </p:tgtEl>
                                        <p:attrNameLst>
                                          <p:attrName>style.visibility</p:attrName>
                                        </p:attrNameLst>
                                      </p:cBhvr>
                                      <p:to>
                                        <p:strVal val="visible"/>
                                      </p:to>
                                    </p:set>
                                    <p:animEffect transition="in" filter="wipe(left)">
                                      <p:cBhvr>
                                        <p:cTn id="15" dur="500"/>
                                        <p:tgtEl>
                                          <p:spTgt spid="299011">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99011">
                                            <p:txEl>
                                              <p:pRg st="2" end="2"/>
                                            </p:txEl>
                                          </p:spTgt>
                                        </p:tgtEl>
                                        <p:attrNameLst>
                                          <p:attrName>style.visibility</p:attrName>
                                        </p:attrNameLst>
                                      </p:cBhvr>
                                      <p:to>
                                        <p:strVal val="visible"/>
                                      </p:to>
                                    </p:set>
                                    <p:animEffect transition="in" filter="wipe(left)">
                                      <p:cBhvr>
                                        <p:cTn id="18" dur="500"/>
                                        <p:tgtEl>
                                          <p:spTgt spid="29901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99011">
                                            <p:txEl>
                                              <p:pRg st="3" end="3"/>
                                            </p:txEl>
                                          </p:spTgt>
                                        </p:tgtEl>
                                        <p:attrNameLst>
                                          <p:attrName>style.visibility</p:attrName>
                                        </p:attrNameLst>
                                      </p:cBhvr>
                                      <p:to>
                                        <p:strVal val="visible"/>
                                      </p:to>
                                    </p:set>
                                    <p:animEffect transition="in" filter="wipe(left)">
                                      <p:cBhvr>
                                        <p:cTn id="23" dur="500"/>
                                        <p:tgtEl>
                                          <p:spTgt spid="29901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99011">
                                            <p:txEl>
                                              <p:pRg st="4" end="4"/>
                                            </p:txEl>
                                          </p:spTgt>
                                        </p:tgtEl>
                                        <p:attrNameLst>
                                          <p:attrName>style.visibility</p:attrName>
                                        </p:attrNameLst>
                                      </p:cBhvr>
                                      <p:to>
                                        <p:strVal val="visible"/>
                                      </p:to>
                                    </p:set>
                                    <p:animEffect transition="in" filter="wipe(left)">
                                      <p:cBhvr>
                                        <p:cTn id="28" dur="500"/>
                                        <p:tgtEl>
                                          <p:spTgt spid="299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p:bldP spid="2990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nb-NO" b="0" dirty="0">
                <a:latin typeface="Calibri" panose="020F0502020204030204" pitchFamily="34" charset="0"/>
              </a:rPr>
              <a:t>Utstedelse (salg) av kjøpsopsjoner</a:t>
            </a:r>
          </a:p>
        </p:txBody>
      </p:sp>
      <p:sp>
        <p:nvSpPr>
          <p:cNvPr id="300035" name="Rectangle 3"/>
          <p:cNvSpPr>
            <a:spLocks noGrp="1" noChangeArrowheads="1"/>
          </p:cNvSpPr>
          <p:nvPr>
            <p:ph type="body" sz="half" idx="1"/>
          </p:nvPr>
        </p:nvSpPr>
        <p:spPr>
          <a:xfrm>
            <a:off x="1066800" y="1196975"/>
            <a:ext cx="7466013" cy="5500688"/>
          </a:xfrm>
        </p:spPr>
        <p:txBody>
          <a:bodyPr/>
          <a:lstStyle/>
          <a:p>
            <a:r>
              <a:rPr lang="nb-NO" sz="2700" dirty="0">
                <a:latin typeface="Calibri" panose="020F0502020204030204" pitchFamily="34" charset="0"/>
              </a:rPr>
              <a:t>Utstederen av en kjøpsopsjon kan forvente at aksjekursen vil falle eller holde seg stabil, slik at opsjonen blir OTM og opsjonspremien blir en gevinst</a:t>
            </a:r>
          </a:p>
          <a:p>
            <a:r>
              <a:rPr lang="nb-NO" sz="2700" dirty="0">
                <a:latin typeface="Calibri" panose="020F0502020204030204" pitchFamily="34" charset="0"/>
              </a:rPr>
              <a:t>Når vi ser bort fra transaksjonskostnader, er opsjoner et nullsum spill – den enes gevinst er lik den andres tap</a:t>
            </a:r>
          </a:p>
        </p:txBody>
      </p:sp>
      <p:graphicFrame>
        <p:nvGraphicFramePr>
          <p:cNvPr id="300064" name="Object 32"/>
          <p:cNvGraphicFramePr>
            <a:graphicFrameLocks noGrp="1" noChangeAspect="1"/>
          </p:cNvGraphicFramePr>
          <p:nvPr>
            <p:ph sz="half" idx="2"/>
          </p:nvPr>
        </p:nvGraphicFramePr>
        <p:xfrm>
          <a:off x="1331913" y="4508500"/>
          <a:ext cx="12096750" cy="1725613"/>
        </p:xfrm>
        <a:graphic>
          <a:graphicData uri="http://schemas.openxmlformats.org/presentationml/2006/ole">
            <mc:AlternateContent xmlns:mc="http://schemas.openxmlformats.org/markup-compatibility/2006">
              <mc:Choice xmlns:v="urn:schemas-microsoft-com:vml" Requires="v">
                <p:oleObj name="Dokument" r:id="rId2" imgW="5866898" imgH="836654" progId="Word.Document.8">
                  <p:embed/>
                </p:oleObj>
              </mc:Choice>
              <mc:Fallback>
                <p:oleObj name="Dokument" r:id="rId2" imgW="5866898" imgH="836654" progId="Word.Document.8">
                  <p:embed/>
                  <p:pic>
                    <p:nvPicPr>
                      <p:cNvPr id="300064" name="Object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4508500"/>
                        <a:ext cx="12096750"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nb-NO" b="0" dirty="0">
                <a:latin typeface="Calibri" panose="020F0502020204030204" pitchFamily="34" charset="0"/>
              </a:rPr>
              <a:t>Kjøpsopsjoner – avkastning selger</a:t>
            </a:r>
          </a:p>
        </p:txBody>
      </p:sp>
      <p:sp>
        <p:nvSpPr>
          <p:cNvPr id="303107" name="Rectangle 3"/>
          <p:cNvSpPr>
            <a:spLocks noGrp="1" noChangeArrowheads="1"/>
          </p:cNvSpPr>
          <p:nvPr>
            <p:ph type="body" idx="1"/>
          </p:nvPr>
        </p:nvSpPr>
        <p:spPr>
          <a:xfrm>
            <a:off x="1066800" y="1196752"/>
            <a:ext cx="8077200" cy="5500688"/>
          </a:xfrm>
        </p:spPr>
        <p:txBody>
          <a:bodyPr/>
          <a:lstStyle/>
          <a:p>
            <a:r>
              <a:rPr lang="nb-NO" sz="2600" dirty="0">
                <a:latin typeface="Calibri" panose="020F0502020204030204" pitchFamily="34" charset="0"/>
              </a:rPr>
              <a:t>Kjøperen av en kjøpsopsjon risikerer maksimalt å tape hva man har betalt for opsjonen – siden kjøperen ikke har noen plikt til innløsning. Gevinstmulighet for kjøper er i prinsippet uendelig, mens utstederen eller selgeren har en ubegrenset tapsmulighet:</a:t>
            </a:r>
          </a:p>
        </p:txBody>
      </p:sp>
      <p:sp>
        <p:nvSpPr>
          <p:cNvPr id="303109" name="Rectangle 5"/>
          <p:cNvSpPr>
            <a:spLocks noChangeArrowheads="1"/>
          </p:cNvSpPr>
          <p:nvPr/>
        </p:nvSpPr>
        <p:spPr bwMode="auto">
          <a:xfrm>
            <a:off x="0" y="2000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3031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284984"/>
            <a:ext cx="5797160"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nb-NO" dirty="0">
                <a:latin typeface="Calibri" panose="020F0502020204030204" pitchFamily="34" charset="0"/>
              </a:rPr>
              <a:t>Kjøp av salgsopsjoner</a:t>
            </a:r>
          </a:p>
        </p:txBody>
      </p:sp>
      <p:sp>
        <p:nvSpPr>
          <p:cNvPr id="305155" name="Rectangle 3"/>
          <p:cNvSpPr>
            <a:spLocks noGrp="1" noChangeArrowheads="1"/>
          </p:cNvSpPr>
          <p:nvPr>
            <p:ph type="body" idx="1"/>
          </p:nvPr>
        </p:nvSpPr>
        <p:spPr/>
        <p:txBody>
          <a:bodyPr/>
          <a:lstStyle/>
          <a:p>
            <a:r>
              <a:rPr lang="nb-NO" dirty="0">
                <a:latin typeface="Calibri" panose="020F0502020204030204" pitchFamily="34" charset="0"/>
              </a:rPr>
              <a:t>Hvis du forventer at kursen på en aksje vil falle, kan du kjøpe en salgsopsjon på aksjen</a:t>
            </a:r>
          </a:p>
          <a:p>
            <a:r>
              <a:rPr lang="nb-NO" dirty="0">
                <a:latin typeface="Calibri" panose="020F0502020204030204" pitchFamily="34" charset="0"/>
              </a:rPr>
              <a:t>Eier du aksjen, forsikrer du kursen</a:t>
            </a:r>
          </a:p>
          <a:p>
            <a:r>
              <a:rPr lang="nb-NO" dirty="0">
                <a:latin typeface="Calibri" panose="020F0502020204030204" pitchFamily="34" charset="0"/>
              </a:rPr>
              <a:t>Anta at en aksjekurs er kr 380, og du kjøper en salgsopsjon med innløsningskurs kr 400. Opsjons-premien er kr 44 og siden salgsopsjonen gjelder for 100 aksjer må du betale kr 4 400 i opsjonspremie</a:t>
            </a:r>
          </a:p>
          <a:p>
            <a:r>
              <a:rPr lang="nb-NO" dirty="0">
                <a:latin typeface="Calibri" panose="020F0502020204030204" pitchFamily="34" charset="0"/>
              </a:rPr>
              <a:t>Maksimalt tap er kr 4 400 og maksimal gevinst blir 400 • 100 = 40 000 – 4 400 = 35 600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5154"/>
                                        </p:tgtEl>
                                        <p:attrNameLst>
                                          <p:attrName>style.visibility</p:attrName>
                                        </p:attrNameLst>
                                      </p:cBhvr>
                                      <p:to>
                                        <p:strVal val="visible"/>
                                      </p:to>
                                    </p:set>
                                    <p:animEffect transition="in" filter="fade">
                                      <p:cBhvr>
                                        <p:cTn id="7" dur="2000"/>
                                        <p:tgtEl>
                                          <p:spTgt spid="305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5155">
                                            <p:txEl>
                                              <p:pRg st="0" end="0"/>
                                            </p:txEl>
                                          </p:spTgt>
                                        </p:tgtEl>
                                        <p:attrNameLst>
                                          <p:attrName>style.visibility</p:attrName>
                                        </p:attrNameLst>
                                      </p:cBhvr>
                                      <p:to>
                                        <p:strVal val="visible"/>
                                      </p:to>
                                    </p:set>
                                    <p:animEffect transition="in" filter="wipe(left)">
                                      <p:cBhvr>
                                        <p:cTn id="12" dur="500"/>
                                        <p:tgtEl>
                                          <p:spTgt spid="3051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5155">
                                            <p:txEl>
                                              <p:pRg st="1" end="1"/>
                                            </p:txEl>
                                          </p:spTgt>
                                        </p:tgtEl>
                                        <p:attrNameLst>
                                          <p:attrName>style.visibility</p:attrName>
                                        </p:attrNameLst>
                                      </p:cBhvr>
                                      <p:to>
                                        <p:strVal val="visible"/>
                                      </p:to>
                                    </p:set>
                                    <p:animEffect transition="in" filter="wipe(left)">
                                      <p:cBhvr>
                                        <p:cTn id="17" dur="500"/>
                                        <p:tgtEl>
                                          <p:spTgt spid="3051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5155">
                                            <p:txEl>
                                              <p:pRg st="2" end="2"/>
                                            </p:txEl>
                                          </p:spTgt>
                                        </p:tgtEl>
                                        <p:attrNameLst>
                                          <p:attrName>style.visibility</p:attrName>
                                        </p:attrNameLst>
                                      </p:cBhvr>
                                      <p:to>
                                        <p:strVal val="visible"/>
                                      </p:to>
                                    </p:set>
                                    <p:animEffect transition="in" filter="wipe(left)">
                                      <p:cBhvr>
                                        <p:cTn id="22" dur="500"/>
                                        <p:tgtEl>
                                          <p:spTgt spid="3051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5155">
                                            <p:txEl>
                                              <p:pRg st="3" end="3"/>
                                            </p:txEl>
                                          </p:spTgt>
                                        </p:tgtEl>
                                        <p:attrNameLst>
                                          <p:attrName>style.visibility</p:attrName>
                                        </p:attrNameLst>
                                      </p:cBhvr>
                                      <p:to>
                                        <p:strVal val="visible"/>
                                      </p:to>
                                    </p:set>
                                    <p:animEffect transition="in" filter="wipe(left)">
                                      <p:cBhvr>
                                        <p:cTn id="27" dur="500"/>
                                        <p:tgtEl>
                                          <p:spTgt spid="305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4" grpId="0"/>
      <p:bldP spid="30515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nb-NO" b="0" dirty="0">
                <a:latin typeface="Calibri" panose="020F0502020204030204" pitchFamily="34" charset="0"/>
              </a:rPr>
              <a:t>Kjøp av salgsopsjoner</a:t>
            </a:r>
          </a:p>
        </p:txBody>
      </p:sp>
      <p:sp>
        <p:nvSpPr>
          <p:cNvPr id="304131" name="Rectangle 3"/>
          <p:cNvSpPr>
            <a:spLocks noGrp="1" noChangeArrowheads="1"/>
          </p:cNvSpPr>
          <p:nvPr>
            <p:ph type="body" idx="1"/>
          </p:nvPr>
        </p:nvSpPr>
        <p:spPr>
          <a:xfrm>
            <a:off x="1066800" y="1170361"/>
            <a:ext cx="8077200" cy="5500688"/>
          </a:xfrm>
        </p:spPr>
        <p:txBody>
          <a:bodyPr/>
          <a:lstStyle/>
          <a:p>
            <a:r>
              <a:rPr lang="nb-NO" dirty="0">
                <a:latin typeface="Calibri" panose="020F0502020204030204" pitchFamily="34" charset="0"/>
              </a:rPr>
              <a:t>Avkastningskurven for kjøperen blir:</a:t>
            </a:r>
          </a:p>
        </p:txBody>
      </p:sp>
      <p:sp>
        <p:nvSpPr>
          <p:cNvPr id="304133" name="Rectangle 5"/>
          <p:cNvSpPr>
            <a:spLocks noChangeArrowheads="1"/>
          </p:cNvSpPr>
          <p:nvPr/>
        </p:nvSpPr>
        <p:spPr bwMode="auto">
          <a:xfrm>
            <a:off x="0" y="1657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30413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844824"/>
            <a:ext cx="6923682" cy="415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nb-NO" b="0" dirty="0">
                <a:latin typeface="Calibri" panose="020F0502020204030204" pitchFamily="34" charset="0"/>
              </a:rPr>
              <a:t>Salg (utstedelse) av salgsopsjoner</a:t>
            </a:r>
          </a:p>
        </p:txBody>
      </p:sp>
      <p:sp>
        <p:nvSpPr>
          <p:cNvPr id="306179" name="Rectangle 3"/>
          <p:cNvSpPr>
            <a:spLocks noGrp="1" noChangeArrowheads="1"/>
          </p:cNvSpPr>
          <p:nvPr>
            <p:ph type="body" idx="1"/>
          </p:nvPr>
        </p:nvSpPr>
        <p:spPr>
          <a:xfrm>
            <a:off x="1066800" y="1196974"/>
            <a:ext cx="8077200" cy="5582037"/>
          </a:xfrm>
        </p:spPr>
        <p:txBody>
          <a:bodyPr/>
          <a:lstStyle/>
          <a:p>
            <a:r>
              <a:rPr lang="nb-NO" sz="2600" dirty="0">
                <a:latin typeface="Calibri" panose="020F0502020204030204" pitchFamily="34" charset="0"/>
              </a:rPr>
              <a:t>Utstederen av salgsopsjonen kan forvente at </a:t>
            </a:r>
            <a:r>
              <a:rPr lang="nb-NO" sz="2600" dirty="0" err="1">
                <a:latin typeface="Calibri" panose="020F0502020204030204" pitchFamily="34" charset="0"/>
              </a:rPr>
              <a:t>aksekursen</a:t>
            </a:r>
            <a:r>
              <a:rPr lang="nb-NO" sz="2600" dirty="0">
                <a:latin typeface="Calibri" panose="020F0502020204030204" pitchFamily="34" charset="0"/>
              </a:rPr>
              <a:t> vil stige, slik at opsjonen blir ITM og opsjonspremien blir ren gevinst. Avkastningskurven blir:</a:t>
            </a:r>
            <a:br>
              <a:rPr lang="nb-NO" sz="2600" dirty="0">
                <a:latin typeface="Calibri" panose="020F0502020204030204" pitchFamily="34" charset="0"/>
              </a:rPr>
            </a:br>
            <a:endParaRPr lang="nb-NO" sz="2600" dirty="0">
              <a:latin typeface="Calibri" panose="020F0502020204030204" pitchFamily="34" charset="0"/>
            </a:endParaRPr>
          </a:p>
        </p:txBody>
      </p:sp>
      <p:sp>
        <p:nvSpPr>
          <p:cNvPr id="3061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30618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503808"/>
            <a:ext cx="5328592" cy="4275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nb-NO" b="0" dirty="0">
                <a:latin typeface="Calibri" panose="020F0502020204030204" pitchFamily="34" charset="0"/>
              </a:rPr>
              <a:t>Derivater</a:t>
            </a:r>
          </a:p>
        </p:txBody>
      </p:sp>
      <p:sp>
        <p:nvSpPr>
          <p:cNvPr id="282627" name="Rectangle 3"/>
          <p:cNvSpPr>
            <a:spLocks noGrp="1" noChangeArrowheads="1"/>
          </p:cNvSpPr>
          <p:nvPr>
            <p:ph type="body" idx="1"/>
          </p:nvPr>
        </p:nvSpPr>
        <p:spPr/>
        <p:txBody>
          <a:bodyPr/>
          <a:lstStyle/>
          <a:p>
            <a:r>
              <a:rPr lang="nb-NO" dirty="0">
                <a:latin typeface="Calibri" panose="020F0502020204030204" pitchFamily="34" charset="0"/>
              </a:rPr>
              <a:t>Derivater er verdipapirer hvor verdien avhenger av (</a:t>
            </a:r>
            <a:r>
              <a:rPr lang="nb-NO" dirty="0" err="1">
                <a:latin typeface="Calibri" panose="020F0502020204030204" pitchFamily="34" charset="0"/>
              </a:rPr>
              <a:t>derived</a:t>
            </a:r>
            <a:r>
              <a:rPr lang="nb-NO" dirty="0">
                <a:latin typeface="Calibri" panose="020F0502020204030204" pitchFamily="34" charset="0"/>
              </a:rPr>
              <a:t> from) et såkalt underliggende objekt</a:t>
            </a:r>
          </a:p>
          <a:p>
            <a:pPr lvl="1"/>
            <a:r>
              <a:rPr lang="nb-NO" dirty="0">
                <a:latin typeface="Calibri" panose="020F0502020204030204" pitchFamily="34" charset="0"/>
              </a:rPr>
              <a:t>Opsjoner</a:t>
            </a:r>
          </a:p>
          <a:p>
            <a:pPr lvl="1"/>
            <a:r>
              <a:rPr lang="nb-NO" dirty="0">
                <a:latin typeface="Calibri" panose="020F0502020204030204" pitchFamily="34" charset="0"/>
              </a:rPr>
              <a:t>Terminkontrakter</a:t>
            </a:r>
          </a:p>
          <a:p>
            <a:r>
              <a:rPr lang="nb-NO" dirty="0">
                <a:latin typeface="Calibri" panose="020F0502020204030204" pitchFamily="34" charset="0"/>
              </a:rPr>
              <a:t>Oslo Børs startet omsetning med standardiserte aksjeopsjoner i mai 1990</a:t>
            </a:r>
          </a:p>
          <a:p>
            <a:pPr lvl="1"/>
            <a:r>
              <a:rPr lang="nb-NO" dirty="0">
                <a:latin typeface="Calibri" panose="020F0502020204030204" pitchFamily="34" charset="0"/>
              </a:rPr>
              <a:t>Standardisering betyr at det er standard vilkår som gjelder for kontraktene. </a:t>
            </a:r>
          </a:p>
          <a:p>
            <a:pPr lvl="1"/>
            <a:r>
              <a:rPr lang="nb-NO" dirty="0">
                <a:latin typeface="Calibri" panose="020F0502020204030204" pitchFamily="34" charset="0"/>
              </a:rPr>
              <a:t>Dette gjør instrumentene lettere å omsette over børs</a:t>
            </a:r>
          </a:p>
          <a:p>
            <a:pPr lvl="1"/>
            <a:r>
              <a:rPr lang="nb-NO" dirty="0">
                <a:latin typeface="Calibri" panose="020F0502020204030204" pitchFamily="34" charset="0"/>
              </a:rPr>
              <a:t>Alternativet er skreddersydde instrumenter (Over The Counter – OTC) hvor kjøper og selger blir enige om vilkårene mv seg imellom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fade">
                                      <p:cBhvr>
                                        <p:cTn id="7" dur="2000"/>
                                        <p:tgtEl>
                                          <p:spTgt spid="282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2627">
                                            <p:txEl>
                                              <p:pRg st="0" end="0"/>
                                            </p:txEl>
                                          </p:spTgt>
                                        </p:tgtEl>
                                        <p:attrNameLst>
                                          <p:attrName>style.visibility</p:attrName>
                                        </p:attrNameLst>
                                      </p:cBhvr>
                                      <p:to>
                                        <p:strVal val="visible"/>
                                      </p:to>
                                    </p:set>
                                    <p:animEffect transition="in" filter="wipe(left)">
                                      <p:cBhvr>
                                        <p:cTn id="12" dur="500"/>
                                        <p:tgtEl>
                                          <p:spTgt spid="28262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82627">
                                            <p:txEl>
                                              <p:pRg st="1" end="1"/>
                                            </p:txEl>
                                          </p:spTgt>
                                        </p:tgtEl>
                                        <p:attrNameLst>
                                          <p:attrName>style.visibility</p:attrName>
                                        </p:attrNameLst>
                                      </p:cBhvr>
                                      <p:to>
                                        <p:strVal val="visible"/>
                                      </p:to>
                                    </p:set>
                                    <p:animEffect transition="in" filter="wipe(left)">
                                      <p:cBhvr>
                                        <p:cTn id="15" dur="500"/>
                                        <p:tgtEl>
                                          <p:spTgt spid="28262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82627">
                                            <p:txEl>
                                              <p:pRg st="2" end="2"/>
                                            </p:txEl>
                                          </p:spTgt>
                                        </p:tgtEl>
                                        <p:attrNameLst>
                                          <p:attrName>style.visibility</p:attrName>
                                        </p:attrNameLst>
                                      </p:cBhvr>
                                      <p:to>
                                        <p:strVal val="visible"/>
                                      </p:to>
                                    </p:set>
                                    <p:animEffect transition="in" filter="wipe(left)">
                                      <p:cBhvr>
                                        <p:cTn id="18" dur="500"/>
                                        <p:tgtEl>
                                          <p:spTgt spid="28262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82627">
                                            <p:txEl>
                                              <p:pRg st="3" end="3"/>
                                            </p:txEl>
                                          </p:spTgt>
                                        </p:tgtEl>
                                        <p:attrNameLst>
                                          <p:attrName>style.visibility</p:attrName>
                                        </p:attrNameLst>
                                      </p:cBhvr>
                                      <p:to>
                                        <p:strVal val="visible"/>
                                      </p:to>
                                    </p:set>
                                    <p:animEffect transition="in" filter="wipe(left)">
                                      <p:cBhvr>
                                        <p:cTn id="23" dur="500"/>
                                        <p:tgtEl>
                                          <p:spTgt spid="282627">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82627">
                                            <p:txEl>
                                              <p:pRg st="4" end="4"/>
                                            </p:txEl>
                                          </p:spTgt>
                                        </p:tgtEl>
                                        <p:attrNameLst>
                                          <p:attrName>style.visibility</p:attrName>
                                        </p:attrNameLst>
                                      </p:cBhvr>
                                      <p:to>
                                        <p:strVal val="visible"/>
                                      </p:to>
                                    </p:set>
                                    <p:animEffect transition="in" filter="wipe(left)">
                                      <p:cBhvr>
                                        <p:cTn id="26" dur="500"/>
                                        <p:tgtEl>
                                          <p:spTgt spid="282627">
                                            <p:txEl>
                                              <p:pRg st="4" end="4"/>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82627">
                                            <p:txEl>
                                              <p:pRg st="5" end="5"/>
                                            </p:txEl>
                                          </p:spTgt>
                                        </p:tgtEl>
                                        <p:attrNameLst>
                                          <p:attrName>style.visibility</p:attrName>
                                        </p:attrNameLst>
                                      </p:cBhvr>
                                      <p:to>
                                        <p:strVal val="visible"/>
                                      </p:to>
                                    </p:set>
                                    <p:animEffect transition="in" filter="wipe(left)">
                                      <p:cBhvr>
                                        <p:cTn id="29" dur="500"/>
                                        <p:tgtEl>
                                          <p:spTgt spid="282627">
                                            <p:txEl>
                                              <p:pRg st="5" end="5"/>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82627">
                                            <p:txEl>
                                              <p:pRg st="6" end="6"/>
                                            </p:txEl>
                                          </p:spTgt>
                                        </p:tgtEl>
                                        <p:attrNameLst>
                                          <p:attrName>style.visibility</p:attrName>
                                        </p:attrNameLst>
                                      </p:cBhvr>
                                      <p:to>
                                        <p:strVal val="visible"/>
                                      </p:to>
                                    </p:set>
                                    <p:animEffect transition="in" filter="wipe(left)">
                                      <p:cBhvr>
                                        <p:cTn id="32" dur="500"/>
                                        <p:tgtEl>
                                          <p:spTgt spid="282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p:bldP spid="28262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nb-NO" b="0" dirty="0">
                <a:latin typeface="Calibri" panose="020F0502020204030204" pitchFamily="34" charset="0"/>
              </a:rPr>
              <a:t>Hva er en opsjon verdt ?</a:t>
            </a:r>
          </a:p>
        </p:txBody>
      </p:sp>
      <p:sp>
        <p:nvSpPr>
          <p:cNvPr id="232451" name="Rectangle 3"/>
          <p:cNvSpPr>
            <a:spLocks noGrp="1" noChangeArrowheads="1"/>
          </p:cNvSpPr>
          <p:nvPr>
            <p:ph type="body" idx="1"/>
          </p:nvPr>
        </p:nvSpPr>
        <p:spPr/>
        <p:txBody>
          <a:bodyPr/>
          <a:lstStyle/>
          <a:p>
            <a:pPr>
              <a:lnSpc>
                <a:spcPct val="90000"/>
              </a:lnSpc>
              <a:spcBef>
                <a:spcPts val="500"/>
              </a:spcBef>
              <a:spcAft>
                <a:spcPts val="500"/>
              </a:spcAft>
            </a:pPr>
            <a:r>
              <a:rPr lang="nb-NO" sz="2500" b="1" dirty="0">
                <a:latin typeface="Calibri" panose="020F0502020204030204" pitchFamily="34" charset="0"/>
              </a:rPr>
              <a:t>Opsjonsverdi = realverdi + tidsverdi</a:t>
            </a:r>
          </a:p>
          <a:p>
            <a:pPr lvl="1">
              <a:lnSpc>
                <a:spcPct val="90000"/>
              </a:lnSpc>
              <a:spcBef>
                <a:spcPts val="500"/>
              </a:spcBef>
              <a:spcAft>
                <a:spcPts val="500"/>
              </a:spcAft>
            </a:pPr>
            <a:r>
              <a:rPr lang="nb-NO" sz="2300" b="1" dirty="0">
                <a:solidFill>
                  <a:srgbClr val="FF0000"/>
                </a:solidFill>
                <a:latin typeface="Calibri" panose="020F0502020204030204" pitchFamily="34" charset="0"/>
              </a:rPr>
              <a:t>Realverdi - </a:t>
            </a:r>
            <a:r>
              <a:rPr lang="nb-NO" sz="2300" dirty="0">
                <a:latin typeface="Calibri" panose="020F0502020204030204" pitchFamily="34" charset="0"/>
              </a:rPr>
              <a:t>forskjellen mellom innløsningskursen og aksjekursen. For en kjøpsopsjon er realverdien aksjekursen minus innløsningskursen, mens realverdien for en salgsopsjon er innløsningskursen minus aksjekursen. Da opsjonen enten har verdi eller er verdiløs, kan realverdien aldri bli negativ. </a:t>
            </a:r>
          </a:p>
          <a:p>
            <a:pPr lvl="1">
              <a:lnSpc>
                <a:spcPct val="90000"/>
              </a:lnSpc>
              <a:spcBef>
                <a:spcPts val="500"/>
              </a:spcBef>
              <a:spcAft>
                <a:spcPts val="500"/>
              </a:spcAft>
            </a:pPr>
            <a:r>
              <a:rPr lang="nb-NO" sz="2300" b="1" dirty="0">
                <a:solidFill>
                  <a:srgbClr val="FF0000"/>
                </a:solidFill>
                <a:latin typeface="Calibri" panose="020F0502020204030204" pitchFamily="34" charset="0"/>
              </a:rPr>
              <a:t>Tidsverdi - </a:t>
            </a:r>
            <a:r>
              <a:rPr lang="nb-NO" sz="2300" dirty="0">
                <a:latin typeface="Calibri" panose="020F0502020204030204" pitchFamily="34" charset="0"/>
              </a:rPr>
              <a:t>verdien en opsjon har utover realverdien, </a:t>
            </a:r>
            <a:r>
              <a:rPr lang="nb-NO" sz="2300" dirty="0" err="1">
                <a:latin typeface="Calibri" panose="020F0502020204030204" pitchFamily="34" charset="0"/>
              </a:rPr>
              <a:t>dvs</a:t>
            </a:r>
            <a:r>
              <a:rPr lang="nb-NO" sz="2300" dirty="0">
                <a:latin typeface="Calibri" panose="020F0502020204030204" pitchFamily="34" charset="0"/>
              </a:rPr>
              <a:t> forskjellen mellom realverdi og opsjonens markedskurs. Denne verdien reflekterer markedets prising av investorens sjanser til å tjene penger på opsjonen innen bortfallsdagen. Tidsverdien er størst i begynnelsen og reduseres mer og mer ettersom det nærmer seg bortfall. Fallet i tidsverdien akselererer når det kun er kort tid igjen av løpetiden, og på bortfall er den lik null. Hvis opsjonen da har verdi, er dette kun realverdi</a:t>
            </a:r>
            <a:r>
              <a:rPr lang="nb-NO" sz="2100" dirty="0">
                <a:latin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2450"/>
                                        </p:tgtEl>
                                        <p:attrNameLst>
                                          <p:attrName>style.visibility</p:attrName>
                                        </p:attrNameLst>
                                      </p:cBhvr>
                                      <p:to>
                                        <p:strVal val="visible"/>
                                      </p:to>
                                    </p:set>
                                    <p:animEffect transition="in" filter="fade">
                                      <p:cBhvr>
                                        <p:cTn id="7" dur="2000"/>
                                        <p:tgtEl>
                                          <p:spTgt spid="2324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2451">
                                            <p:txEl>
                                              <p:pRg st="0" end="0"/>
                                            </p:txEl>
                                          </p:spTgt>
                                        </p:tgtEl>
                                        <p:attrNameLst>
                                          <p:attrName>style.visibility</p:attrName>
                                        </p:attrNameLst>
                                      </p:cBhvr>
                                      <p:to>
                                        <p:strVal val="visible"/>
                                      </p:to>
                                    </p:set>
                                    <p:animEffect transition="in" filter="wipe(left)">
                                      <p:cBhvr>
                                        <p:cTn id="12" dur="500"/>
                                        <p:tgtEl>
                                          <p:spTgt spid="232451">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32451">
                                            <p:txEl>
                                              <p:pRg st="1" end="1"/>
                                            </p:txEl>
                                          </p:spTgt>
                                        </p:tgtEl>
                                        <p:attrNameLst>
                                          <p:attrName>style.visibility</p:attrName>
                                        </p:attrNameLst>
                                      </p:cBhvr>
                                      <p:to>
                                        <p:strVal val="visible"/>
                                      </p:to>
                                    </p:set>
                                    <p:animEffect transition="in" filter="wipe(left)">
                                      <p:cBhvr>
                                        <p:cTn id="15" dur="500"/>
                                        <p:tgtEl>
                                          <p:spTgt spid="232451">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32451">
                                            <p:txEl>
                                              <p:pRg st="2" end="2"/>
                                            </p:txEl>
                                          </p:spTgt>
                                        </p:tgtEl>
                                        <p:attrNameLst>
                                          <p:attrName>style.visibility</p:attrName>
                                        </p:attrNameLst>
                                      </p:cBhvr>
                                      <p:to>
                                        <p:strVal val="visible"/>
                                      </p:to>
                                    </p:set>
                                    <p:animEffect transition="in" filter="wipe(left)">
                                      <p:cBhvr>
                                        <p:cTn id="18" dur="500"/>
                                        <p:tgtEl>
                                          <p:spTgt spid="2324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p:bldP spid="2324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026"/>
          <p:cNvSpPr>
            <a:spLocks noGrp="1" noChangeArrowheads="1"/>
          </p:cNvSpPr>
          <p:nvPr>
            <p:ph type="title"/>
          </p:nvPr>
        </p:nvSpPr>
        <p:spPr/>
        <p:txBody>
          <a:bodyPr/>
          <a:lstStyle/>
          <a:p>
            <a:r>
              <a:rPr lang="nb-NO" b="0" dirty="0">
                <a:latin typeface="Calibri" panose="020F0502020204030204" pitchFamily="34" charset="0"/>
              </a:rPr>
              <a:t>Markedsverdi - kjøpsopsjon</a:t>
            </a:r>
          </a:p>
        </p:txBody>
      </p:sp>
      <p:sp>
        <p:nvSpPr>
          <p:cNvPr id="215052" name="Rectangle 1036"/>
          <p:cNvSpPr>
            <a:spLocks noChangeArrowheads="1"/>
          </p:cNvSpPr>
          <p:nvPr/>
        </p:nvSpPr>
        <p:spPr bwMode="auto">
          <a:xfrm>
            <a:off x="0" y="2181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215058" name="Picture 10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96752"/>
            <a:ext cx="7211144" cy="4908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nb-NO" sz="3400" b="0" dirty="0">
                <a:latin typeface="Calibri" panose="020F0502020204030204" pitchFamily="34" charset="0"/>
              </a:rPr>
              <a:t>Hva er opsjonen verdt - eller hva omsettes den for?</a:t>
            </a:r>
          </a:p>
        </p:txBody>
      </p:sp>
      <p:sp>
        <p:nvSpPr>
          <p:cNvPr id="178179" name="Rectangle 3"/>
          <p:cNvSpPr>
            <a:spLocks noGrp="1" noChangeArrowheads="1"/>
          </p:cNvSpPr>
          <p:nvPr>
            <p:ph type="body" idx="1"/>
          </p:nvPr>
        </p:nvSpPr>
        <p:spPr/>
        <p:txBody>
          <a:bodyPr/>
          <a:lstStyle/>
          <a:p>
            <a:r>
              <a:rPr lang="nb-NO" sz="3000" dirty="0">
                <a:latin typeface="Calibri" panose="020F0502020204030204" pitchFamily="34" charset="0"/>
              </a:rPr>
              <a:t>Viktig - opsjonen er </a:t>
            </a:r>
            <a:r>
              <a:rPr lang="nb-NO" sz="3000" b="1" dirty="0">
                <a:solidFill>
                  <a:srgbClr val="FF0000"/>
                </a:solidFill>
                <a:latin typeface="Calibri" panose="020F0502020204030204" pitchFamily="34" charset="0"/>
              </a:rPr>
              <a:t>minst</a:t>
            </a:r>
            <a:r>
              <a:rPr lang="nb-NO" sz="3000" dirty="0">
                <a:latin typeface="Calibri" panose="020F0502020204030204" pitchFamily="34" charset="0"/>
              </a:rPr>
              <a:t> verdt realverdien, men som regel </a:t>
            </a:r>
            <a:r>
              <a:rPr lang="nb-NO" sz="3000" b="1" dirty="0">
                <a:solidFill>
                  <a:srgbClr val="FF0000"/>
                </a:solidFill>
                <a:latin typeface="Calibri" panose="020F0502020204030204" pitchFamily="34" charset="0"/>
              </a:rPr>
              <a:t>mer</a:t>
            </a:r>
            <a:r>
              <a:rPr lang="nb-NO" sz="3000" dirty="0">
                <a:latin typeface="Calibri" panose="020F0502020204030204" pitchFamily="34" charset="0"/>
              </a:rPr>
              <a:t> </a:t>
            </a:r>
          </a:p>
          <a:p>
            <a:pPr lvl="1"/>
            <a:r>
              <a:rPr lang="nb-NO" sz="2600" dirty="0">
                <a:latin typeface="Calibri" panose="020F0502020204030204" pitchFamily="34" charset="0"/>
              </a:rPr>
              <a:t>Hvis opsjonen er ATM - </a:t>
            </a:r>
            <a:r>
              <a:rPr lang="nb-NO" sz="2600" b="1" dirty="0">
                <a:solidFill>
                  <a:srgbClr val="FF0000"/>
                </a:solidFill>
                <a:latin typeface="Calibri" panose="020F0502020204030204" pitchFamily="34" charset="0"/>
              </a:rPr>
              <a:t>kan</a:t>
            </a:r>
            <a:r>
              <a:rPr lang="nb-NO" sz="2600" dirty="0">
                <a:latin typeface="Calibri" panose="020F0502020204030204" pitchFamily="34" charset="0"/>
              </a:rPr>
              <a:t> den bli ITM før bortfallsdato</a:t>
            </a:r>
          </a:p>
          <a:p>
            <a:pPr lvl="1"/>
            <a:r>
              <a:rPr lang="nb-NO" sz="2600" dirty="0">
                <a:latin typeface="Calibri" panose="020F0502020204030204" pitchFamily="34" charset="0"/>
              </a:rPr>
              <a:t>Selv om opsjonen er OTM nå - </a:t>
            </a:r>
            <a:r>
              <a:rPr lang="nb-NO" sz="2600" b="1" dirty="0">
                <a:solidFill>
                  <a:srgbClr val="FF0000"/>
                </a:solidFill>
                <a:latin typeface="Calibri" panose="020F0502020204030204" pitchFamily="34" charset="0"/>
              </a:rPr>
              <a:t>kan</a:t>
            </a:r>
            <a:r>
              <a:rPr lang="nb-NO" sz="2600" dirty="0">
                <a:latin typeface="Calibri" panose="020F0502020204030204" pitchFamily="34" charset="0"/>
              </a:rPr>
              <a:t> den bli ITM</a:t>
            </a:r>
          </a:p>
          <a:p>
            <a:pPr lvl="1"/>
            <a:r>
              <a:rPr lang="nb-NO" sz="2600" dirty="0">
                <a:latin typeface="Calibri" panose="020F0502020204030204" pitchFamily="34" charset="0"/>
              </a:rPr>
              <a:t>Hvis opsjonen er ITM - </a:t>
            </a:r>
            <a:r>
              <a:rPr lang="nb-NO" sz="2600" b="1" dirty="0">
                <a:solidFill>
                  <a:srgbClr val="FF0000"/>
                </a:solidFill>
                <a:latin typeface="Calibri" panose="020F0502020204030204" pitchFamily="34" charset="0"/>
              </a:rPr>
              <a:t>kan</a:t>
            </a:r>
            <a:r>
              <a:rPr lang="nb-NO" sz="2600" dirty="0">
                <a:latin typeface="Calibri" panose="020F0502020204030204" pitchFamily="34" charset="0"/>
              </a:rPr>
              <a:t> den bli </a:t>
            </a:r>
            <a:r>
              <a:rPr lang="nb-NO" sz="2600" b="1" dirty="0">
                <a:solidFill>
                  <a:srgbClr val="FF0000"/>
                </a:solidFill>
                <a:latin typeface="Calibri" panose="020F0502020204030204" pitchFamily="34" charset="0"/>
              </a:rPr>
              <a:t>enda mer ITM</a:t>
            </a:r>
            <a:r>
              <a:rPr lang="nb-NO" sz="2600" dirty="0">
                <a:latin typeface="Calibri" panose="020F0502020204030204" pitchFamily="34" charset="0"/>
              </a:rPr>
              <a:t> før bortfallsdato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8178"/>
                                        </p:tgtEl>
                                        <p:attrNameLst>
                                          <p:attrName>style.visibility</p:attrName>
                                        </p:attrNameLst>
                                      </p:cBhvr>
                                      <p:to>
                                        <p:strVal val="visible"/>
                                      </p:to>
                                    </p:set>
                                    <p:animEffect transition="in" filter="fade">
                                      <p:cBhvr>
                                        <p:cTn id="7" dur="2000"/>
                                        <p:tgtEl>
                                          <p:spTgt spid="178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8179">
                                            <p:txEl>
                                              <p:pRg st="0" end="0"/>
                                            </p:txEl>
                                          </p:spTgt>
                                        </p:tgtEl>
                                        <p:attrNameLst>
                                          <p:attrName>style.visibility</p:attrName>
                                        </p:attrNameLst>
                                      </p:cBhvr>
                                      <p:to>
                                        <p:strVal val="visible"/>
                                      </p:to>
                                    </p:set>
                                    <p:animEffect transition="in" filter="wipe(left)">
                                      <p:cBhvr>
                                        <p:cTn id="12" dur="500"/>
                                        <p:tgtEl>
                                          <p:spTgt spid="17817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78179">
                                            <p:txEl>
                                              <p:pRg st="1" end="1"/>
                                            </p:txEl>
                                          </p:spTgt>
                                        </p:tgtEl>
                                        <p:attrNameLst>
                                          <p:attrName>style.visibility</p:attrName>
                                        </p:attrNameLst>
                                      </p:cBhvr>
                                      <p:to>
                                        <p:strVal val="visible"/>
                                      </p:to>
                                    </p:set>
                                    <p:animEffect transition="in" filter="wipe(left)">
                                      <p:cBhvr>
                                        <p:cTn id="15" dur="500"/>
                                        <p:tgtEl>
                                          <p:spTgt spid="17817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78179">
                                            <p:txEl>
                                              <p:pRg st="2" end="2"/>
                                            </p:txEl>
                                          </p:spTgt>
                                        </p:tgtEl>
                                        <p:attrNameLst>
                                          <p:attrName>style.visibility</p:attrName>
                                        </p:attrNameLst>
                                      </p:cBhvr>
                                      <p:to>
                                        <p:strVal val="visible"/>
                                      </p:to>
                                    </p:set>
                                    <p:animEffect transition="in" filter="wipe(left)">
                                      <p:cBhvr>
                                        <p:cTn id="18" dur="500"/>
                                        <p:tgtEl>
                                          <p:spTgt spid="17817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78179">
                                            <p:txEl>
                                              <p:pRg st="3" end="3"/>
                                            </p:txEl>
                                          </p:spTgt>
                                        </p:tgtEl>
                                        <p:attrNameLst>
                                          <p:attrName>style.visibility</p:attrName>
                                        </p:attrNameLst>
                                      </p:cBhvr>
                                      <p:to>
                                        <p:strVal val="visible"/>
                                      </p:to>
                                    </p:set>
                                    <p:animEffect transition="in" filter="wipe(left)">
                                      <p:cBhvr>
                                        <p:cTn id="21" dur="500"/>
                                        <p:tgtEl>
                                          <p:spTgt spid="178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p:bldP spid="17817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1026"/>
          <p:cNvSpPr>
            <a:spLocks noGrp="1" noChangeArrowheads="1"/>
          </p:cNvSpPr>
          <p:nvPr>
            <p:ph type="title"/>
          </p:nvPr>
        </p:nvSpPr>
        <p:spPr/>
        <p:txBody>
          <a:bodyPr/>
          <a:lstStyle/>
          <a:p>
            <a:r>
              <a:rPr lang="nb-NO" b="0" dirty="0">
                <a:latin typeface="Calibri" panose="020F0502020204030204" pitchFamily="34" charset="0"/>
              </a:rPr>
              <a:t>Hva påvirker opsjonsverdien?</a:t>
            </a:r>
          </a:p>
        </p:txBody>
      </p:sp>
      <p:graphicFrame>
        <p:nvGraphicFramePr>
          <p:cNvPr id="203779" name="Object 1027"/>
          <p:cNvGraphicFramePr>
            <a:graphicFrameLocks noGrp="1" noChangeAspect="1"/>
          </p:cNvGraphicFramePr>
          <p:nvPr>
            <p:ph type="tbl" idx="1"/>
          </p:nvPr>
        </p:nvGraphicFramePr>
        <p:xfrm>
          <a:off x="1400175" y="1193800"/>
          <a:ext cx="7461250" cy="4216400"/>
        </p:xfrm>
        <a:graphic>
          <a:graphicData uri="http://schemas.openxmlformats.org/presentationml/2006/ole">
            <mc:AlternateContent xmlns:mc="http://schemas.openxmlformats.org/markup-compatibility/2006">
              <mc:Choice xmlns:v="urn:schemas-microsoft-com:vml" Requires="v">
                <p:oleObj name="Regneark" r:id="rId2" imgW="4314825" imgH="2438400" progId="Excel.Sheet.8">
                  <p:embed/>
                </p:oleObj>
              </mc:Choice>
              <mc:Fallback>
                <p:oleObj name="Regneark" r:id="rId2" imgW="4314825" imgH="2438400" progId="Excel.Sheet.8">
                  <p:embed/>
                  <p:pic>
                    <p:nvPicPr>
                      <p:cNvPr id="203779" name="Object 10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175" y="1193800"/>
                        <a:ext cx="7461250" cy="42164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3779"/>
                                        </p:tgtEl>
                                        <p:attrNameLst>
                                          <p:attrName>style.visibility</p:attrName>
                                        </p:attrNameLst>
                                      </p:cBhvr>
                                      <p:to>
                                        <p:strVal val="visible"/>
                                      </p:to>
                                    </p:set>
                                    <p:animEffect transition="in" filter="dissolve">
                                      <p:cBhvr>
                                        <p:cTn id="7" dur="500"/>
                                        <p:tgtEl>
                                          <p:spTgt spid="203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nb-NO" b="0" dirty="0">
                <a:latin typeface="Calibri" panose="020F0502020204030204" pitchFamily="34" charset="0"/>
              </a:rPr>
              <a:t>Opsjonsprisingsmodeller</a:t>
            </a:r>
          </a:p>
        </p:txBody>
      </p:sp>
      <p:sp>
        <p:nvSpPr>
          <p:cNvPr id="307203" name="Rectangle 3"/>
          <p:cNvSpPr>
            <a:spLocks noGrp="1" noChangeArrowheads="1"/>
          </p:cNvSpPr>
          <p:nvPr>
            <p:ph type="body" idx="1"/>
          </p:nvPr>
        </p:nvSpPr>
        <p:spPr/>
        <p:txBody>
          <a:bodyPr/>
          <a:lstStyle/>
          <a:p>
            <a:r>
              <a:rPr lang="nb-NO" dirty="0">
                <a:latin typeface="Calibri" panose="020F0502020204030204" pitchFamily="34" charset="0"/>
              </a:rPr>
              <a:t>Utledning av modeller for prissetting av opsjoner hører til de mest kompliserte modeller innen finansfaget, men bruk av modellene er ikke like komplisert</a:t>
            </a:r>
          </a:p>
          <a:p>
            <a:r>
              <a:rPr lang="nb-NO" dirty="0">
                <a:latin typeface="Calibri" panose="020F0502020204030204" pitchFamily="34" charset="0"/>
              </a:rPr>
              <a:t>Vi skal se på to modeller</a:t>
            </a:r>
          </a:p>
          <a:p>
            <a:pPr lvl="1"/>
            <a:r>
              <a:rPr lang="nb-NO" dirty="0">
                <a:latin typeface="Calibri" panose="020F0502020204030204" pitchFamily="34" charset="0"/>
              </a:rPr>
              <a:t>Den binomiske opsjonsprismodellen</a:t>
            </a:r>
          </a:p>
          <a:p>
            <a:pPr lvl="1"/>
            <a:r>
              <a:rPr lang="nb-NO" dirty="0">
                <a:latin typeface="Calibri" panose="020F0502020204030204" pitchFamily="34" charset="0"/>
              </a:rPr>
              <a:t>Black-Scholes modellen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02"/>
                                        </p:tgtEl>
                                        <p:attrNameLst>
                                          <p:attrName>style.visibility</p:attrName>
                                        </p:attrNameLst>
                                      </p:cBhvr>
                                      <p:to>
                                        <p:strVal val="visible"/>
                                      </p:to>
                                    </p:set>
                                    <p:animEffect transition="in" filter="fade">
                                      <p:cBhvr>
                                        <p:cTn id="7" dur="2000"/>
                                        <p:tgtEl>
                                          <p:spTgt spid="307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03">
                                            <p:txEl>
                                              <p:pRg st="0" end="0"/>
                                            </p:txEl>
                                          </p:spTgt>
                                        </p:tgtEl>
                                        <p:attrNameLst>
                                          <p:attrName>style.visibility</p:attrName>
                                        </p:attrNameLst>
                                      </p:cBhvr>
                                      <p:to>
                                        <p:strVal val="visible"/>
                                      </p:to>
                                    </p:set>
                                    <p:animEffect transition="in" filter="wipe(left)">
                                      <p:cBhvr>
                                        <p:cTn id="12" dur="500"/>
                                        <p:tgtEl>
                                          <p:spTgt spid="307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03">
                                            <p:txEl>
                                              <p:pRg st="1" end="1"/>
                                            </p:txEl>
                                          </p:spTgt>
                                        </p:tgtEl>
                                        <p:attrNameLst>
                                          <p:attrName>style.visibility</p:attrName>
                                        </p:attrNameLst>
                                      </p:cBhvr>
                                      <p:to>
                                        <p:strVal val="visible"/>
                                      </p:to>
                                    </p:set>
                                    <p:animEffect transition="in" filter="wipe(left)">
                                      <p:cBhvr>
                                        <p:cTn id="17" dur="500"/>
                                        <p:tgtEl>
                                          <p:spTgt spid="307203">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07203">
                                            <p:txEl>
                                              <p:pRg st="2" end="2"/>
                                            </p:txEl>
                                          </p:spTgt>
                                        </p:tgtEl>
                                        <p:attrNameLst>
                                          <p:attrName>style.visibility</p:attrName>
                                        </p:attrNameLst>
                                      </p:cBhvr>
                                      <p:to>
                                        <p:strVal val="visible"/>
                                      </p:to>
                                    </p:set>
                                    <p:animEffect transition="in" filter="wipe(left)">
                                      <p:cBhvr>
                                        <p:cTn id="20" dur="500"/>
                                        <p:tgtEl>
                                          <p:spTgt spid="307203">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7203">
                                            <p:txEl>
                                              <p:pRg st="3" end="3"/>
                                            </p:txEl>
                                          </p:spTgt>
                                        </p:tgtEl>
                                        <p:attrNameLst>
                                          <p:attrName>style.visibility</p:attrName>
                                        </p:attrNameLst>
                                      </p:cBhvr>
                                      <p:to>
                                        <p:strVal val="visible"/>
                                      </p:to>
                                    </p:set>
                                    <p:animEffect transition="in" filter="wipe(left)">
                                      <p:cBhvr>
                                        <p:cTn id="23" dur="500"/>
                                        <p:tgtEl>
                                          <p:spTgt spid="307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p:bldP spid="30720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nb-NO" b="0" dirty="0">
                <a:latin typeface="Calibri" panose="020F0502020204030204" pitchFamily="34" charset="0"/>
              </a:rPr>
              <a:t>Binomialmodellen - 1</a:t>
            </a:r>
          </a:p>
        </p:txBody>
      </p:sp>
      <p:sp>
        <p:nvSpPr>
          <p:cNvPr id="204803" name="Rectangle 3"/>
          <p:cNvSpPr>
            <a:spLocks noGrp="1" noChangeArrowheads="1"/>
          </p:cNvSpPr>
          <p:nvPr>
            <p:ph type="body" idx="1"/>
          </p:nvPr>
        </p:nvSpPr>
        <p:spPr/>
        <p:txBody>
          <a:bodyPr/>
          <a:lstStyle/>
          <a:p>
            <a:r>
              <a:rPr lang="nb-NO" dirty="0">
                <a:latin typeface="Calibri" panose="020F0502020204030204" pitchFamily="34" charset="0"/>
              </a:rPr>
              <a:t>Anta at kursen på en aksje i dag er 150. I løpet av neste periode antar vi at kun følgende kan skje:</a:t>
            </a:r>
          </a:p>
          <a:p>
            <a:pPr lvl="1"/>
            <a:r>
              <a:rPr lang="nb-NO" sz="2500" dirty="0">
                <a:latin typeface="Calibri" panose="020F0502020204030204" pitchFamily="34" charset="0"/>
              </a:rPr>
              <a:t>Kursen øker med 100 % til 300 med sannsynlighet 0,6</a:t>
            </a:r>
          </a:p>
          <a:p>
            <a:pPr lvl="1"/>
            <a:r>
              <a:rPr lang="nb-NO" sz="2500" dirty="0">
                <a:latin typeface="Calibri" panose="020F0502020204030204" pitchFamily="34" charset="0"/>
              </a:rPr>
              <a:t>Kursen faller med 50 % til 75 med sannsynlighet 0,4</a:t>
            </a:r>
          </a:p>
          <a:p>
            <a:r>
              <a:rPr lang="nb-NO" dirty="0">
                <a:latin typeface="Calibri" panose="020F0502020204030204" pitchFamily="34" charset="0"/>
              </a:rPr>
              <a:t>Det eksisterer en kjøpsopsjon for aksjen med  innløsningskurs 125, det vil si at opsjonen nå er ITM </a:t>
            </a:r>
          </a:p>
          <a:p>
            <a:r>
              <a:rPr lang="nb-NO" dirty="0">
                <a:latin typeface="Calibri" panose="020F0502020204030204" pitchFamily="34" charset="0"/>
              </a:rPr>
              <a:t>Hvilken </a:t>
            </a:r>
            <a:r>
              <a:rPr lang="nb-NO" dirty="0" err="1">
                <a:latin typeface="Calibri" panose="020F0502020204030204" pitchFamily="34" charset="0"/>
              </a:rPr>
              <a:t>pay-off</a:t>
            </a:r>
            <a:r>
              <a:rPr lang="nb-NO" dirty="0">
                <a:latin typeface="Calibri" panose="020F0502020204030204" pitchFamily="34" charset="0"/>
              </a:rPr>
              <a:t> gir kjøpsopsjonen ved bortfall?</a:t>
            </a:r>
          </a:p>
          <a:p>
            <a:pPr lvl="1"/>
            <a:r>
              <a:rPr lang="nb-NO" sz="2500" dirty="0">
                <a:latin typeface="Calibri" panose="020F0502020204030204" pitchFamily="34" charset="0"/>
              </a:rPr>
              <a:t>Dersom kursen øker til 300, gir opsjonen en gevinst på 175</a:t>
            </a:r>
          </a:p>
          <a:p>
            <a:pPr lvl="1"/>
            <a:r>
              <a:rPr lang="nb-NO" sz="2500" dirty="0">
                <a:latin typeface="Calibri" panose="020F0502020204030204" pitchFamily="34" charset="0"/>
              </a:rPr>
              <a:t>Dersom kursen faller til 75, er opsjonen verdiløs fordi man kan kjøpe aksjen </a:t>
            </a:r>
            <a:r>
              <a:rPr lang="nb-NO" sz="2500" dirty="0" err="1">
                <a:latin typeface="Calibri" panose="020F0502020204030204" pitchFamily="34" charset="0"/>
              </a:rPr>
              <a:t>billiggere</a:t>
            </a:r>
            <a:r>
              <a:rPr lang="nb-NO" sz="2500" dirty="0">
                <a:latin typeface="Calibri" panose="020F0502020204030204" pitchFamily="34" charset="0"/>
              </a:rPr>
              <a:t> i markedet om man ønsker</a:t>
            </a:r>
            <a:endParaRPr lang="nb-NO" sz="21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02"/>
                                        </p:tgtEl>
                                        <p:attrNameLst>
                                          <p:attrName>style.visibility</p:attrName>
                                        </p:attrNameLst>
                                      </p:cBhvr>
                                      <p:to>
                                        <p:strVal val="visible"/>
                                      </p:to>
                                    </p:set>
                                    <p:animEffect transition="in" filter="fade">
                                      <p:cBhvr>
                                        <p:cTn id="7" dur="2000"/>
                                        <p:tgtEl>
                                          <p:spTgt spid="204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03">
                                            <p:txEl>
                                              <p:pRg st="0" end="0"/>
                                            </p:txEl>
                                          </p:spTgt>
                                        </p:tgtEl>
                                        <p:attrNameLst>
                                          <p:attrName>style.visibility</p:attrName>
                                        </p:attrNameLst>
                                      </p:cBhvr>
                                      <p:to>
                                        <p:strVal val="visible"/>
                                      </p:to>
                                    </p:set>
                                    <p:animEffect transition="in" filter="wipe(left)">
                                      <p:cBhvr>
                                        <p:cTn id="12" dur="500"/>
                                        <p:tgtEl>
                                          <p:spTgt spid="20480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04803">
                                            <p:txEl>
                                              <p:pRg st="1" end="1"/>
                                            </p:txEl>
                                          </p:spTgt>
                                        </p:tgtEl>
                                        <p:attrNameLst>
                                          <p:attrName>style.visibility</p:attrName>
                                        </p:attrNameLst>
                                      </p:cBhvr>
                                      <p:to>
                                        <p:strVal val="visible"/>
                                      </p:to>
                                    </p:set>
                                    <p:animEffect transition="in" filter="wipe(left)">
                                      <p:cBhvr>
                                        <p:cTn id="15" dur="500"/>
                                        <p:tgtEl>
                                          <p:spTgt spid="20480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04803">
                                            <p:txEl>
                                              <p:pRg st="2" end="2"/>
                                            </p:txEl>
                                          </p:spTgt>
                                        </p:tgtEl>
                                        <p:attrNameLst>
                                          <p:attrName>style.visibility</p:attrName>
                                        </p:attrNameLst>
                                      </p:cBhvr>
                                      <p:to>
                                        <p:strVal val="visible"/>
                                      </p:to>
                                    </p:set>
                                    <p:animEffect transition="in" filter="wipe(left)">
                                      <p:cBhvr>
                                        <p:cTn id="18" dur="500"/>
                                        <p:tgtEl>
                                          <p:spTgt spid="20480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04803">
                                            <p:txEl>
                                              <p:pRg st="3" end="3"/>
                                            </p:txEl>
                                          </p:spTgt>
                                        </p:tgtEl>
                                        <p:attrNameLst>
                                          <p:attrName>style.visibility</p:attrName>
                                        </p:attrNameLst>
                                      </p:cBhvr>
                                      <p:to>
                                        <p:strVal val="visible"/>
                                      </p:to>
                                    </p:set>
                                    <p:animEffect transition="in" filter="wipe(left)">
                                      <p:cBhvr>
                                        <p:cTn id="23" dur="500"/>
                                        <p:tgtEl>
                                          <p:spTgt spid="20480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04803">
                                            <p:txEl>
                                              <p:pRg st="4" end="4"/>
                                            </p:txEl>
                                          </p:spTgt>
                                        </p:tgtEl>
                                        <p:attrNameLst>
                                          <p:attrName>style.visibility</p:attrName>
                                        </p:attrNameLst>
                                      </p:cBhvr>
                                      <p:to>
                                        <p:strVal val="visible"/>
                                      </p:to>
                                    </p:set>
                                    <p:animEffect transition="in" filter="wipe(left)">
                                      <p:cBhvr>
                                        <p:cTn id="28" dur="500"/>
                                        <p:tgtEl>
                                          <p:spTgt spid="204803">
                                            <p:txEl>
                                              <p:pRg st="4" end="4"/>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04803">
                                            <p:txEl>
                                              <p:pRg st="5" end="5"/>
                                            </p:txEl>
                                          </p:spTgt>
                                        </p:tgtEl>
                                        <p:attrNameLst>
                                          <p:attrName>style.visibility</p:attrName>
                                        </p:attrNameLst>
                                      </p:cBhvr>
                                      <p:to>
                                        <p:strVal val="visible"/>
                                      </p:to>
                                    </p:set>
                                    <p:animEffect transition="in" filter="wipe(left)">
                                      <p:cBhvr>
                                        <p:cTn id="31" dur="500"/>
                                        <p:tgtEl>
                                          <p:spTgt spid="204803">
                                            <p:txEl>
                                              <p:pRg st="5" end="5"/>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04803">
                                            <p:txEl>
                                              <p:pRg st="6" end="6"/>
                                            </p:txEl>
                                          </p:spTgt>
                                        </p:tgtEl>
                                        <p:attrNameLst>
                                          <p:attrName>style.visibility</p:attrName>
                                        </p:attrNameLst>
                                      </p:cBhvr>
                                      <p:to>
                                        <p:strVal val="visible"/>
                                      </p:to>
                                    </p:set>
                                    <p:animEffect transition="in" filter="wipe(left)">
                                      <p:cBhvr>
                                        <p:cTn id="34" dur="500"/>
                                        <p:tgtEl>
                                          <p:spTgt spid="2048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p:bldP spid="20480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nb-NO" b="0" dirty="0">
                <a:latin typeface="Calibri" panose="020F0502020204030204" pitchFamily="34" charset="0"/>
              </a:rPr>
              <a:t>Binomialmodellen - 2</a:t>
            </a:r>
          </a:p>
        </p:txBody>
      </p:sp>
      <p:sp>
        <p:nvSpPr>
          <p:cNvPr id="308227" name="Rectangle 3"/>
          <p:cNvSpPr>
            <a:spLocks noGrp="1" noChangeArrowheads="1"/>
          </p:cNvSpPr>
          <p:nvPr>
            <p:ph type="body" idx="1"/>
          </p:nvPr>
        </p:nvSpPr>
        <p:spPr/>
        <p:txBody>
          <a:bodyPr/>
          <a:lstStyle/>
          <a:p>
            <a:r>
              <a:rPr lang="nb-NO" dirty="0">
                <a:latin typeface="Calibri" panose="020F0502020204030204" pitchFamily="34" charset="0"/>
              </a:rPr>
              <a:t>Hva er opsjonen verdt i dag?</a:t>
            </a:r>
          </a:p>
          <a:p>
            <a:r>
              <a:rPr lang="nb-NO" dirty="0">
                <a:latin typeface="Calibri" panose="020F0502020204030204" pitchFamily="34" charset="0"/>
              </a:rPr>
              <a:t>Nøkkelen til å forstå opsjonsprising er at man kan sette sammen en kunstig portefølje (</a:t>
            </a:r>
            <a:r>
              <a:rPr lang="nb-NO" b="1" dirty="0">
                <a:solidFill>
                  <a:srgbClr val="FF0000"/>
                </a:solidFill>
                <a:latin typeface="Calibri" panose="020F0502020204030204" pitchFamily="34" charset="0"/>
              </a:rPr>
              <a:t>opsjonsekvivalenten</a:t>
            </a:r>
            <a:r>
              <a:rPr lang="nb-NO" dirty="0">
                <a:latin typeface="Calibri" panose="020F0502020204030204" pitchFamily="34" charset="0"/>
              </a:rPr>
              <a:t>), som bare består av elementer som er kjent i dag og som gir samme avkastning som opsjonen:</a:t>
            </a:r>
          </a:p>
          <a:p>
            <a:pPr lvl="1"/>
            <a:r>
              <a:rPr lang="nb-NO" dirty="0">
                <a:latin typeface="Calibri" panose="020F0502020204030204" pitchFamily="34" charset="0"/>
              </a:rPr>
              <a:t>Kjøpe en andel av den underliggende aksjen</a:t>
            </a:r>
          </a:p>
          <a:p>
            <a:pPr lvl="1"/>
            <a:r>
              <a:rPr lang="nb-NO" dirty="0">
                <a:latin typeface="Calibri" panose="020F0502020204030204" pitchFamily="34" charset="0"/>
              </a:rPr>
              <a:t>Ta opp et lån </a:t>
            </a:r>
          </a:p>
          <a:p>
            <a:r>
              <a:rPr lang="nb-NO" dirty="0">
                <a:latin typeface="Calibri" panose="020F0502020204030204" pitchFamily="34" charset="0"/>
              </a:rPr>
              <a:t>Hvis avkastningen er den samme, må prisen eller verdien også være den samme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8226"/>
                                        </p:tgtEl>
                                        <p:attrNameLst>
                                          <p:attrName>style.visibility</p:attrName>
                                        </p:attrNameLst>
                                      </p:cBhvr>
                                      <p:to>
                                        <p:strVal val="visible"/>
                                      </p:to>
                                    </p:set>
                                    <p:animEffect transition="in" filter="fade">
                                      <p:cBhvr>
                                        <p:cTn id="7" dur="2000"/>
                                        <p:tgtEl>
                                          <p:spTgt spid="308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8227">
                                            <p:txEl>
                                              <p:pRg st="0" end="0"/>
                                            </p:txEl>
                                          </p:spTgt>
                                        </p:tgtEl>
                                        <p:attrNameLst>
                                          <p:attrName>style.visibility</p:attrName>
                                        </p:attrNameLst>
                                      </p:cBhvr>
                                      <p:to>
                                        <p:strVal val="visible"/>
                                      </p:to>
                                    </p:set>
                                    <p:animEffect transition="in" filter="wipe(left)">
                                      <p:cBhvr>
                                        <p:cTn id="12" dur="500"/>
                                        <p:tgtEl>
                                          <p:spTgt spid="3082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8227">
                                            <p:txEl>
                                              <p:pRg st="1" end="1"/>
                                            </p:txEl>
                                          </p:spTgt>
                                        </p:tgtEl>
                                        <p:attrNameLst>
                                          <p:attrName>style.visibility</p:attrName>
                                        </p:attrNameLst>
                                      </p:cBhvr>
                                      <p:to>
                                        <p:strVal val="visible"/>
                                      </p:to>
                                    </p:set>
                                    <p:animEffect transition="in" filter="wipe(left)">
                                      <p:cBhvr>
                                        <p:cTn id="17" dur="500"/>
                                        <p:tgtEl>
                                          <p:spTgt spid="308227">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08227">
                                            <p:txEl>
                                              <p:pRg st="2" end="2"/>
                                            </p:txEl>
                                          </p:spTgt>
                                        </p:tgtEl>
                                        <p:attrNameLst>
                                          <p:attrName>style.visibility</p:attrName>
                                        </p:attrNameLst>
                                      </p:cBhvr>
                                      <p:to>
                                        <p:strVal val="visible"/>
                                      </p:to>
                                    </p:set>
                                    <p:animEffect transition="in" filter="wipe(left)">
                                      <p:cBhvr>
                                        <p:cTn id="20" dur="500"/>
                                        <p:tgtEl>
                                          <p:spTgt spid="308227">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8227">
                                            <p:txEl>
                                              <p:pRg st="3" end="3"/>
                                            </p:txEl>
                                          </p:spTgt>
                                        </p:tgtEl>
                                        <p:attrNameLst>
                                          <p:attrName>style.visibility</p:attrName>
                                        </p:attrNameLst>
                                      </p:cBhvr>
                                      <p:to>
                                        <p:strVal val="visible"/>
                                      </p:to>
                                    </p:set>
                                    <p:animEffect transition="in" filter="wipe(left)">
                                      <p:cBhvr>
                                        <p:cTn id="23" dur="500"/>
                                        <p:tgtEl>
                                          <p:spTgt spid="30822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08227">
                                            <p:txEl>
                                              <p:pRg st="4" end="4"/>
                                            </p:txEl>
                                          </p:spTgt>
                                        </p:tgtEl>
                                        <p:attrNameLst>
                                          <p:attrName>style.visibility</p:attrName>
                                        </p:attrNameLst>
                                      </p:cBhvr>
                                      <p:to>
                                        <p:strVal val="visible"/>
                                      </p:to>
                                    </p:set>
                                    <p:animEffect transition="in" filter="wipe(left)">
                                      <p:cBhvr>
                                        <p:cTn id="28" dur="500"/>
                                        <p:tgtEl>
                                          <p:spTgt spid="308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p:bldP spid="30822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nb-NO" b="0" dirty="0">
                <a:latin typeface="Calibri" panose="020F0502020204030204" pitchFamily="34" charset="0"/>
              </a:rPr>
              <a:t>Binomialmodellen - 3</a:t>
            </a:r>
          </a:p>
        </p:txBody>
      </p:sp>
      <p:sp>
        <p:nvSpPr>
          <p:cNvPr id="309251" name="Rectangle 3"/>
          <p:cNvSpPr>
            <a:spLocks noGrp="1" noChangeArrowheads="1"/>
          </p:cNvSpPr>
          <p:nvPr>
            <p:ph idx="1"/>
          </p:nvPr>
        </p:nvSpPr>
        <p:spPr/>
        <p:txBody>
          <a:bodyPr/>
          <a:lstStyle/>
          <a:p>
            <a:r>
              <a:rPr lang="nb-NO" dirty="0">
                <a:latin typeface="Calibri" panose="020F0502020204030204" pitchFamily="34" charset="0"/>
              </a:rPr>
              <a:t>Anta at vi kjøper 77,78 % av den underliggende aksjen og låner 55,56 til risikofri rente på 5 %</a:t>
            </a:r>
          </a:p>
          <a:p>
            <a:r>
              <a:rPr lang="nb-NO" dirty="0">
                <a:latin typeface="Calibri" panose="020F0502020204030204" pitchFamily="34" charset="0"/>
              </a:rPr>
              <a:t>Kontantstrømmen blir 150 • 0,7778 – 55,56 = 61,11</a:t>
            </a:r>
          </a:p>
          <a:p>
            <a:r>
              <a:rPr lang="nb-NO" dirty="0">
                <a:latin typeface="Calibri" panose="020F0502020204030204" pitchFamily="34" charset="0"/>
              </a:rPr>
              <a:t>Hvilken avkastning gir opsjonsekvivalenten ved bortfall:</a:t>
            </a:r>
            <a:br>
              <a:rPr lang="nb-NO" dirty="0"/>
            </a:br>
            <a:endParaRPr lang="nb-NO" dirty="0"/>
          </a:p>
        </p:txBody>
      </p:sp>
      <p:pic>
        <p:nvPicPr>
          <p:cNvPr id="309265"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717032"/>
            <a:ext cx="6129684" cy="2577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nb-NO" b="0" dirty="0">
                <a:latin typeface="Calibri" panose="020F0502020204030204" pitchFamily="34" charset="0"/>
              </a:rPr>
              <a:t>Binomialmodellen - 4</a:t>
            </a:r>
          </a:p>
        </p:txBody>
      </p:sp>
      <p:sp>
        <p:nvSpPr>
          <p:cNvPr id="311299" name="Rectangle 3"/>
          <p:cNvSpPr>
            <a:spLocks noGrp="1" noChangeArrowheads="1"/>
          </p:cNvSpPr>
          <p:nvPr>
            <p:ph type="body" idx="1"/>
          </p:nvPr>
        </p:nvSpPr>
        <p:spPr/>
        <p:txBody>
          <a:bodyPr/>
          <a:lstStyle/>
          <a:p>
            <a:r>
              <a:rPr lang="nb-NO" b="1" dirty="0">
                <a:latin typeface="Calibri" panose="020F0502020204030204" pitchFamily="34" charset="0"/>
              </a:rPr>
              <a:t>Hvordan fant jeg andelen vi kjøper av underliggende aksje og </a:t>
            </a:r>
            <a:r>
              <a:rPr lang="nb-NO" b="1" dirty="0" err="1">
                <a:latin typeface="Calibri" panose="020F0502020204030204" pitchFamily="34" charset="0"/>
              </a:rPr>
              <a:t>lånet</a:t>
            </a:r>
            <a:r>
              <a:rPr lang="nb-NO" b="1" dirty="0">
                <a:latin typeface="Calibri" panose="020F0502020204030204" pitchFamily="34" charset="0"/>
              </a:rPr>
              <a:t>?</a:t>
            </a:r>
          </a:p>
          <a:p>
            <a:r>
              <a:rPr lang="nb-NO" b="1" dirty="0">
                <a:latin typeface="Calibri" panose="020F0502020204030204" pitchFamily="34" charset="0"/>
              </a:rPr>
              <a:t>Vi innfører noen symboler</a:t>
            </a:r>
            <a:r>
              <a:rPr lang="nb-NO" dirty="0">
                <a:latin typeface="Calibri" panose="020F0502020204030204" pitchFamily="34" charset="0"/>
              </a:rPr>
              <a:t>:</a:t>
            </a:r>
          </a:p>
          <a:p>
            <a:r>
              <a:rPr lang="nb-NO" dirty="0">
                <a:latin typeface="Calibri" panose="020F0502020204030204" pitchFamily="34" charset="0"/>
              </a:rPr>
              <a:t>P</a:t>
            </a:r>
            <a:r>
              <a:rPr lang="nb-NO" baseline="-25000" dirty="0">
                <a:latin typeface="Calibri" panose="020F0502020204030204" pitchFamily="34" charset="0"/>
              </a:rPr>
              <a:t>0</a:t>
            </a:r>
            <a:r>
              <a:rPr lang="nb-NO" dirty="0">
                <a:latin typeface="Calibri" panose="020F0502020204030204" pitchFamily="34" charset="0"/>
              </a:rPr>
              <a:t> = kurs på underliggende aksje nå = kr 150</a:t>
            </a:r>
          </a:p>
          <a:p>
            <a:r>
              <a:rPr lang="nb-NO" dirty="0">
                <a:latin typeface="Calibri" panose="020F0502020204030204" pitchFamily="34" charset="0"/>
              </a:rPr>
              <a:t>p = sannsynlighet for at kursen på underliggende aksje øker = 0,6  </a:t>
            </a:r>
          </a:p>
          <a:p>
            <a:r>
              <a:rPr lang="nb-NO" dirty="0">
                <a:latin typeface="Calibri" panose="020F0502020204030204" pitchFamily="34" charset="0"/>
              </a:rPr>
              <a:t>u = multiplikator for aksjeprisøkning = 2</a:t>
            </a:r>
          </a:p>
          <a:p>
            <a:r>
              <a:rPr lang="nb-NO" dirty="0">
                <a:latin typeface="Calibri" panose="020F0502020204030204" pitchFamily="34" charset="0"/>
              </a:rPr>
              <a:t>d = multiplikator for aksjeprisnedgang = 0,5</a:t>
            </a:r>
          </a:p>
          <a:p>
            <a:r>
              <a:rPr lang="nb-NO" dirty="0">
                <a:latin typeface="Calibri" panose="020F0502020204030204" pitchFamily="34" charset="0"/>
              </a:rPr>
              <a:t>u • P</a:t>
            </a:r>
            <a:r>
              <a:rPr lang="nb-NO" baseline="-25000" dirty="0">
                <a:latin typeface="Calibri" panose="020F0502020204030204" pitchFamily="34" charset="0"/>
              </a:rPr>
              <a:t>0</a:t>
            </a:r>
            <a:r>
              <a:rPr lang="nb-NO" dirty="0">
                <a:latin typeface="Calibri" panose="020F0502020204030204" pitchFamily="34" charset="0"/>
              </a:rPr>
              <a:t> = aksjekurs ved </a:t>
            </a:r>
            <a:r>
              <a:rPr lang="nb-NO" dirty="0" err="1">
                <a:latin typeface="Calibri" panose="020F0502020204030204" pitchFamily="34" charset="0"/>
              </a:rPr>
              <a:t>kursøkning</a:t>
            </a:r>
            <a:r>
              <a:rPr lang="nb-NO" dirty="0">
                <a:latin typeface="Calibri" panose="020F0502020204030204" pitchFamily="34" charset="0"/>
              </a:rPr>
              <a:t> = 2 • 150 = 300</a:t>
            </a:r>
          </a:p>
          <a:p>
            <a:r>
              <a:rPr lang="nb-NO" dirty="0">
                <a:latin typeface="Calibri" panose="020F0502020204030204" pitchFamily="34" charset="0"/>
              </a:rPr>
              <a:t>d • P</a:t>
            </a:r>
            <a:r>
              <a:rPr lang="nb-NO" baseline="-25000" dirty="0">
                <a:latin typeface="Calibri" panose="020F0502020204030204" pitchFamily="34" charset="0"/>
              </a:rPr>
              <a:t>0</a:t>
            </a:r>
            <a:r>
              <a:rPr lang="nb-NO" dirty="0">
                <a:latin typeface="Calibri" panose="020F0502020204030204" pitchFamily="34" charset="0"/>
              </a:rPr>
              <a:t> = aksjekurs ved kursnedgang = 0,5 • 150 = 75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nb-NO" b="0" dirty="0">
                <a:latin typeface="Calibri" panose="020F0502020204030204" pitchFamily="34" charset="0"/>
              </a:rPr>
              <a:t>Binomiske utfall</a:t>
            </a:r>
          </a:p>
        </p:txBody>
      </p:sp>
      <p:sp>
        <p:nvSpPr>
          <p:cNvPr id="215043" name="Rectangle 3"/>
          <p:cNvSpPr>
            <a:spLocks noChangeArrowheads="1"/>
          </p:cNvSpPr>
          <p:nvPr/>
        </p:nvSpPr>
        <p:spPr bwMode="auto">
          <a:xfrm>
            <a:off x="1258888" y="1628775"/>
            <a:ext cx="7456487" cy="3529013"/>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15044" name="Text Box 4"/>
          <p:cNvSpPr txBox="1">
            <a:spLocks noChangeArrowheads="1"/>
          </p:cNvSpPr>
          <p:nvPr/>
        </p:nvSpPr>
        <p:spPr bwMode="auto">
          <a:xfrm>
            <a:off x="2232025" y="3213100"/>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800" b="1" i="0">
                <a:latin typeface="Tahoma" pitchFamily="34" charset="0"/>
              </a:rPr>
              <a:t>P</a:t>
            </a:r>
            <a:r>
              <a:rPr lang="nb-NO" sz="1800" b="1" i="0" baseline="-10000">
                <a:latin typeface="Tahoma" pitchFamily="34" charset="0"/>
              </a:rPr>
              <a:t>o</a:t>
            </a:r>
            <a:r>
              <a:rPr lang="nb-NO" sz="1800" b="1" i="0">
                <a:latin typeface="Tahoma" pitchFamily="34" charset="0"/>
              </a:rPr>
              <a:t> = 150</a:t>
            </a:r>
            <a:endParaRPr lang="nb-NO" sz="3200" i="0">
              <a:latin typeface="Tahoma" pitchFamily="34" charset="0"/>
            </a:endParaRPr>
          </a:p>
        </p:txBody>
      </p:sp>
      <p:sp>
        <p:nvSpPr>
          <p:cNvPr id="215045" name="Line 5"/>
          <p:cNvSpPr>
            <a:spLocks noChangeShapeType="1"/>
          </p:cNvSpPr>
          <p:nvPr/>
        </p:nvSpPr>
        <p:spPr bwMode="auto">
          <a:xfrm flipV="1">
            <a:off x="3492500" y="2349500"/>
            <a:ext cx="1752600" cy="1066800"/>
          </a:xfrm>
          <a:prstGeom prst="line">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15046" name="Line 6"/>
          <p:cNvSpPr>
            <a:spLocks noChangeShapeType="1"/>
          </p:cNvSpPr>
          <p:nvPr/>
        </p:nvSpPr>
        <p:spPr bwMode="auto">
          <a:xfrm>
            <a:off x="3492500" y="3429000"/>
            <a:ext cx="1981200" cy="914400"/>
          </a:xfrm>
          <a:prstGeom prst="line">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15047" name="Text Box 7"/>
          <p:cNvSpPr txBox="1">
            <a:spLocks noChangeArrowheads="1"/>
          </p:cNvSpPr>
          <p:nvPr/>
        </p:nvSpPr>
        <p:spPr bwMode="auto">
          <a:xfrm>
            <a:off x="5362575" y="21336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800" b="1" i="0">
                <a:latin typeface="Tahoma" pitchFamily="34" charset="0"/>
              </a:rPr>
              <a:t>u</a:t>
            </a:r>
            <a:r>
              <a:rPr lang="en-US" sz="1800" b="1" i="0">
                <a:latin typeface="Tahoma" pitchFamily="34" charset="0"/>
              </a:rPr>
              <a:t>· </a:t>
            </a:r>
            <a:r>
              <a:rPr lang="nb-NO" sz="1800" b="1" i="0">
                <a:latin typeface="Tahoma" pitchFamily="34" charset="0"/>
              </a:rPr>
              <a:t>P</a:t>
            </a:r>
            <a:r>
              <a:rPr lang="nb-NO" sz="1800" b="1" i="0" baseline="-10000">
                <a:latin typeface="Tahoma" pitchFamily="34" charset="0"/>
              </a:rPr>
              <a:t>o</a:t>
            </a:r>
            <a:r>
              <a:rPr lang="nb-NO" sz="1800" b="1" i="0">
                <a:latin typeface="Tahoma" pitchFamily="34" charset="0"/>
              </a:rPr>
              <a:t> = 2 • 150 = 300</a:t>
            </a:r>
            <a:endParaRPr lang="nb-NO" sz="3200" i="0">
              <a:latin typeface="Tahoma" pitchFamily="34" charset="0"/>
            </a:endParaRPr>
          </a:p>
        </p:txBody>
      </p:sp>
      <p:sp>
        <p:nvSpPr>
          <p:cNvPr id="215048" name="Text Box 8"/>
          <p:cNvSpPr txBox="1">
            <a:spLocks noChangeArrowheads="1"/>
          </p:cNvSpPr>
          <p:nvPr/>
        </p:nvSpPr>
        <p:spPr bwMode="auto">
          <a:xfrm>
            <a:off x="5508625" y="4221163"/>
            <a:ext cx="2803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800" b="1" i="0">
                <a:latin typeface="Tahoma" pitchFamily="34" charset="0"/>
              </a:rPr>
              <a:t>d </a:t>
            </a:r>
            <a:r>
              <a:rPr lang="en-US" sz="1800" b="1" i="0">
                <a:latin typeface="Tahoma" pitchFamily="34" charset="0"/>
              </a:rPr>
              <a:t>· </a:t>
            </a:r>
            <a:r>
              <a:rPr lang="nb-NO" sz="1800" b="1" i="0">
                <a:latin typeface="Tahoma" pitchFamily="34" charset="0"/>
              </a:rPr>
              <a:t>P</a:t>
            </a:r>
            <a:r>
              <a:rPr lang="nb-NO" sz="1800" b="1" i="0" baseline="-10000">
                <a:latin typeface="Tahoma" pitchFamily="34" charset="0"/>
              </a:rPr>
              <a:t>o</a:t>
            </a:r>
            <a:r>
              <a:rPr lang="nb-NO" sz="1800" b="1" i="0">
                <a:latin typeface="Tahoma" pitchFamily="34" charset="0"/>
              </a:rPr>
              <a:t> = 0.5 • 150 = 75</a:t>
            </a:r>
          </a:p>
        </p:txBody>
      </p:sp>
      <p:sp>
        <p:nvSpPr>
          <p:cNvPr id="215049" name="Text Box 9"/>
          <p:cNvSpPr txBox="1">
            <a:spLocks noChangeArrowheads="1"/>
          </p:cNvSpPr>
          <p:nvPr/>
        </p:nvSpPr>
        <p:spPr bwMode="auto">
          <a:xfrm>
            <a:off x="3563938" y="2565400"/>
            <a:ext cx="923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600" b="1" i="0">
                <a:latin typeface="Tahoma" pitchFamily="34" charset="0"/>
              </a:rPr>
              <a:t>p = 0,6</a:t>
            </a:r>
          </a:p>
        </p:txBody>
      </p:sp>
      <p:sp>
        <p:nvSpPr>
          <p:cNvPr id="215050" name="Text Box 10"/>
          <p:cNvSpPr txBox="1">
            <a:spLocks noChangeArrowheads="1"/>
          </p:cNvSpPr>
          <p:nvPr/>
        </p:nvSpPr>
        <p:spPr bwMode="auto">
          <a:xfrm>
            <a:off x="3511550" y="3956050"/>
            <a:ext cx="1304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600" b="1" i="0">
                <a:latin typeface="Tahoma" pitchFamily="34" charset="0"/>
              </a:rPr>
              <a:t>1 – p = 0,4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anim calcmode="lin" valueType="num">
                                      <p:cBhvr additive="base">
                                        <p:cTn id="7" dur="500" fill="hold"/>
                                        <p:tgtEl>
                                          <p:spTgt spid="215044"/>
                                        </p:tgtEl>
                                        <p:attrNameLst>
                                          <p:attrName>ppt_x</p:attrName>
                                        </p:attrNameLst>
                                      </p:cBhvr>
                                      <p:tavLst>
                                        <p:tav tm="0">
                                          <p:val>
                                            <p:strVal val="0-#ppt_w/2"/>
                                          </p:val>
                                        </p:tav>
                                        <p:tav tm="100000">
                                          <p:val>
                                            <p:strVal val="#ppt_x"/>
                                          </p:val>
                                        </p:tav>
                                      </p:tavLst>
                                    </p:anim>
                                    <p:anim calcmode="lin" valueType="num">
                                      <p:cBhvr additive="base">
                                        <p:cTn id="8" dur="500" fill="hold"/>
                                        <p:tgtEl>
                                          <p:spTgt spid="2150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45"/>
                                        </p:tgtEl>
                                        <p:attrNameLst>
                                          <p:attrName>style.visibility</p:attrName>
                                        </p:attrNameLst>
                                      </p:cBhvr>
                                      <p:to>
                                        <p:strVal val="visible"/>
                                      </p:to>
                                    </p:set>
                                    <p:anim calcmode="lin" valueType="num">
                                      <p:cBhvr additive="base">
                                        <p:cTn id="13" dur="500" fill="hold"/>
                                        <p:tgtEl>
                                          <p:spTgt spid="215045"/>
                                        </p:tgtEl>
                                        <p:attrNameLst>
                                          <p:attrName>ppt_x</p:attrName>
                                        </p:attrNameLst>
                                      </p:cBhvr>
                                      <p:tavLst>
                                        <p:tav tm="0">
                                          <p:val>
                                            <p:strVal val="0-#ppt_w/2"/>
                                          </p:val>
                                        </p:tav>
                                        <p:tav tm="100000">
                                          <p:val>
                                            <p:strVal val="#ppt_x"/>
                                          </p:val>
                                        </p:tav>
                                      </p:tavLst>
                                    </p:anim>
                                    <p:anim calcmode="lin" valueType="num">
                                      <p:cBhvr additive="base">
                                        <p:cTn id="14" dur="500" fill="hold"/>
                                        <p:tgtEl>
                                          <p:spTgt spid="215045"/>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215049"/>
                                        </p:tgtEl>
                                        <p:attrNameLst>
                                          <p:attrName>style.visibility</p:attrName>
                                        </p:attrNameLst>
                                      </p:cBhvr>
                                      <p:to>
                                        <p:strVal val="visible"/>
                                      </p:to>
                                    </p:set>
                                    <p:anim calcmode="lin" valueType="num">
                                      <p:cBhvr additive="base">
                                        <p:cTn id="18" dur="500" fill="hold"/>
                                        <p:tgtEl>
                                          <p:spTgt spid="215049"/>
                                        </p:tgtEl>
                                        <p:attrNameLst>
                                          <p:attrName>ppt_x</p:attrName>
                                        </p:attrNameLst>
                                      </p:cBhvr>
                                      <p:tavLst>
                                        <p:tav tm="0">
                                          <p:val>
                                            <p:strVal val="0-#ppt_w/2"/>
                                          </p:val>
                                        </p:tav>
                                        <p:tav tm="100000">
                                          <p:val>
                                            <p:strVal val="#ppt_x"/>
                                          </p:val>
                                        </p:tav>
                                      </p:tavLst>
                                    </p:anim>
                                    <p:anim calcmode="lin" valueType="num">
                                      <p:cBhvr additive="base">
                                        <p:cTn id="19" dur="500" fill="hold"/>
                                        <p:tgtEl>
                                          <p:spTgt spid="215049"/>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215047"/>
                                        </p:tgtEl>
                                        <p:attrNameLst>
                                          <p:attrName>style.visibility</p:attrName>
                                        </p:attrNameLst>
                                      </p:cBhvr>
                                      <p:to>
                                        <p:strVal val="visible"/>
                                      </p:to>
                                    </p:set>
                                    <p:anim calcmode="lin" valueType="num">
                                      <p:cBhvr additive="base">
                                        <p:cTn id="23" dur="500" fill="hold"/>
                                        <p:tgtEl>
                                          <p:spTgt spid="215047"/>
                                        </p:tgtEl>
                                        <p:attrNameLst>
                                          <p:attrName>ppt_x</p:attrName>
                                        </p:attrNameLst>
                                      </p:cBhvr>
                                      <p:tavLst>
                                        <p:tav tm="0">
                                          <p:val>
                                            <p:strVal val="0-#ppt_w/2"/>
                                          </p:val>
                                        </p:tav>
                                        <p:tav tm="100000">
                                          <p:val>
                                            <p:strVal val="#ppt_x"/>
                                          </p:val>
                                        </p:tav>
                                      </p:tavLst>
                                    </p:anim>
                                    <p:anim calcmode="lin" valueType="num">
                                      <p:cBhvr additive="base">
                                        <p:cTn id="24" dur="500" fill="hold"/>
                                        <p:tgtEl>
                                          <p:spTgt spid="215047"/>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15046"/>
                                        </p:tgtEl>
                                        <p:attrNameLst>
                                          <p:attrName>style.visibility</p:attrName>
                                        </p:attrNameLst>
                                      </p:cBhvr>
                                      <p:to>
                                        <p:strVal val="visible"/>
                                      </p:to>
                                    </p:set>
                                    <p:anim calcmode="lin" valueType="num">
                                      <p:cBhvr additive="base">
                                        <p:cTn id="29" dur="500" fill="hold"/>
                                        <p:tgtEl>
                                          <p:spTgt spid="215046"/>
                                        </p:tgtEl>
                                        <p:attrNameLst>
                                          <p:attrName>ppt_x</p:attrName>
                                        </p:attrNameLst>
                                      </p:cBhvr>
                                      <p:tavLst>
                                        <p:tav tm="0">
                                          <p:val>
                                            <p:strVal val="0-#ppt_w/2"/>
                                          </p:val>
                                        </p:tav>
                                        <p:tav tm="100000">
                                          <p:val>
                                            <p:strVal val="#ppt_x"/>
                                          </p:val>
                                        </p:tav>
                                      </p:tavLst>
                                    </p:anim>
                                    <p:anim calcmode="lin" valueType="num">
                                      <p:cBhvr additive="base">
                                        <p:cTn id="30" dur="500" fill="hold"/>
                                        <p:tgtEl>
                                          <p:spTgt spid="215046"/>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8" fill="hold" grpId="0" nodeType="afterEffect">
                                  <p:stCondLst>
                                    <p:cond delay="0"/>
                                  </p:stCondLst>
                                  <p:childTnLst>
                                    <p:set>
                                      <p:cBhvr>
                                        <p:cTn id="33" dur="1" fill="hold">
                                          <p:stCondLst>
                                            <p:cond delay="0"/>
                                          </p:stCondLst>
                                        </p:cTn>
                                        <p:tgtEl>
                                          <p:spTgt spid="215050"/>
                                        </p:tgtEl>
                                        <p:attrNameLst>
                                          <p:attrName>style.visibility</p:attrName>
                                        </p:attrNameLst>
                                      </p:cBhvr>
                                      <p:to>
                                        <p:strVal val="visible"/>
                                      </p:to>
                                    </p:set>
                                    <p:anim calcmode="lin" valueType="num">
                                      <p:cBhvr additive="base">
                                        <p:cTn id="34" dur="500" fill="hold"/>
                                        <p:tgtEl>
                                          <p:spTgt spid="215050"/>
                                        </p:tgtEl>
                                        <p:attrNameLst>
                                          <p:attrName>ppt_x</p:attrName>
                                        </p:attrNameLst>
                                      </p:cBhvr>
                                      <p:tavLst>
                                        <p:tav tm="0">
                                          <p:val>
                                            <p:strVal val="0-#ppt_w/2"/>
                                          </p:val>
                                        </p:tav>
                                        <p:tav tm="100000">
                                          <p:val>
                                            <p:strVal val="#ppt_x"/>
                                          </p:val>
                                        </p:tav>
                                      </p:tavLst>
                                    </p:anim>
                                    <p:anim calcmode="lin" valueType="num">
                                      <p:cBhvr additive="base">
                                        <p:cTn id="35" dur="500" fill="hold"/>
                                        <p:tgtEl>
                                          <p:spTgt spid="215050"/>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1000"/>
                            </p:stCondLst>
                            <p:childTnLst>
                              <p:par>
                                <p:cTn id="37" presetID="2" presetClass="entr" presetSubtype="8" fill="hold" grpId="0" nodeType="afterEffect">
                                  <p:stCondLst>
                                    <p:cond delay="0"/>
                                  </p:stCondLst>
                                  <p:childTnLst>
                                    <p:set>
                                      <p:cBhvr>
                                        <p:cTn id="38" dur="1" fill="hold">
                                          <p:stCondLst>
                                            <p:cond delay="0"/>
                                          </p:stCondLst>
                                        </p:cTn>
                                        <p:tgtEl>
                                          <p:spTgt spid="215048"/>
                                        </p:tgtEl>
                                        <p:attrNameLst>
                                          <p:attrName>style.visibility</p:attrName>
                                        </p:attrNameLst>
                                      </p:cBhvr>
                                      <p:to>
                                        <p:strVal val="visible"/>
                                      </p:to>
                                    </p:set>
                                    <p:anim calcmode="lin" valueType="num">
                                      <p:cBhvr additive="base">
                                        <p:cTn id="39" dur="500" fill="hold"/>
                                        <p:tgtEl>
                                          <p:spTgt spid="215048"/>
                                        </p:tgtEl>
                                        <p:attrNameLst>
                                          <p:attrName>ppt_x</p:attrName>
                                        </p:attrNameLst>
                                      </p:cBhvr>
                                      <p:tavLst>
                                        <p:tav tm="0">
                                          <p:val>
                                            <p:strVal val="0-#ppt_w/2"/>
                                          </p:val>
                                        </p:tav>
                                        <p:tav tm="100000">
                                          <p:val>
                                            <p:strVal val="#ppt_x"/>
                                          </p:val>
                                        </p:tav>
                                      </p:tavLst>
                                    </p:anim>
                                    <p:anim calcmode="lin" valueType="num">
                                      <p:cBhvr additive="base">
                                        <p:cTn id="40" dur="500" fill="hold"/>
                                        <p:tgtEl>
                                          <p:spTgt spid="2150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autoUpdateAnimBg="0"/>
      <p:bldP spid="215045" grpId="0" animBg="1"/>
      <p:bldP spid="215046" grpId="0" animBg="1"/>
      <p:bldP spid="215047" grpId="0" autoUpdateAnimBg="0"/>
      <p:bldP spid="215048" grpId="0" autoUpdateAnimBg="0"/>
      <p:bldP spid="215049" grpId="0" autoUpdateAnimBg="0"/>
      <p:bldP spid="21505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nb-NO" sz="3200" b="0" dirty="0">
                <a:latin typeface="Calibri" panose="020F0502020204030204" pitchFamily="34" charset="0"/>
              </a:rPr>
              <a:t>Opsjoner</a:t>
            </a:r>
          </a:p>
        </p:txBody>
      </p:sp>
      <p:sp>
        <p:nvSpPr>
          <p:cNvPr id="174083" name="Rectangle 3"/>
          <p:cNvSpPr>
            <a:spLocks noGrp="1" noChangeArrowheads="1"/>
          </p:cNvSpPr>
          <p:nvPr>
            <p:ph type="body" idx="1"/>
          </p:nvPr>
        </p:nvSpPr>
        <p:spPr/>
        <p:txBody>
          <a:bodyPr/>
          <a:lstStyle/>
          <a:p>
            <a:r>
              <a:rPr lang="nb-NO" dirty="0">
                <a:latin typeface="Calibri" panose="020F0502020204030204" pitchFamily="34" charset="0"/>
              </a:rPr>
              <a:t>En opsjon gir eieren </a:t>
            </a:r>
            <a:r>
              <a:rPr lang="nb-NO" b="1" dirty="0">
                <a:solidFill>
                  <a:srgbClr val="FF0000"/>
                </a:solidFill>
                <a:latin typeface="Calibri" panose="020F0502020204030204" pitchFamily="34" charset="0"/>
              </a:rPr>
              <a:t>rett, men ikke plikt</a:t>
            </a:r>
            <a:r>
              <a:rPr lang="nb-NO" dirty="0">
                <a:latin typeface="Calibri" panose="020F0502020204030204" pitchFamily="34" charset="0"/>
              </a:rPr>
              <a:t>, til å selge eller kjøpe det underliggende objekt til en </a:t>
            </a:r>
            <a:r>
              <a:rPr lang="nb-NO" b="1" dirty="0">
                <a:solidFill>
                  <a:srgbClr val="FF0000"/>
                </a:solidFill>
                <a:latin typeface="Calibri" panose="020F0502020204030204" pitchFamily="34" charset="0"/>
              </a:rPr>
              <a:t>på forhånd avtalt pris</a:t>
            </a:r>
            <a:r>
              <a:rPr lang="nb-NO" dirty="0">
                <a:latin typeface="Calibri" panose="020F0502020204030204" pitchFamily="34" charset="0"/>
              </a:rPr>
              <a:t>, </a:t>
            </a:r>
            <a:r>
              <a:rPr lang="nb-NO" b="1" dirty="0">
                <a:solidFill>
                  <a:srgbClr val="FF0000"/>
                </a:solidFill>
                <a:latin typeface="Calibri" panose="020F0502020204030204" pitchFamily="34" charset="0"/>
              </a:rPr>
              <a:t>på (European) eller innen (American) en bestemt dato</a:t>
            </a:r>
          </a:p>
          <a:p>
            <a:r>
              <a:rPr lang="nb-NO" dirty="0">
                <a:latin typeface="Calibri" panose="020F0502020204030204" pitchFamily="34" charset="0"/>
              </a:rPr>
              <a:t>Betegnelsen har ingenting med geografi å gjøre, begge typer selges i begge markeder</a:t>
            </a:r>
          </a:p>
          <a:p>
            <a:r>
              <a:rPr lang="nb-NO" dirty="0">
                <a:latin typeface="Calibri" panose="020F0502020204030204" pitchFamily="34" charset="0"/>
              </a:rPr>
              <a:t>Aksjeopsjoner på Oslo Børs er av amerikansk type, unntatt indeksopsjoner som er Europeisk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083">
                                            <p:txEl>
                                              <p:pRg st="1" end="1"/>
                                            </p:txEl>
                                          </p:spTgt>
                                        </p:tgtEl>
                                        <p:attrNameLst>
                                          <p:attrName>style.visibility</p:attrName>
                                        </p:attrNameLst>
                                      </p:cBhvr>
                                      <p:to>
                                        <p:strVal val="visible"/>
                                      </p:to>
                                    </p:set>
                                    <p:anim calcmode="lin" valueType="num">
                                      <p:cBhvr additive="base">
                                        <p:cTn id="13" dur="500" fill="hold"/>
                                        <p:tgtEl>
                                          <p:spTgt spid="174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083">
                                            <p:txEl>
                                              <p:pRg st="2" end="2"/>
                                            </p:txEl>
                                          </p:spTgt>
                                        </p:tgtEl>
                                        <p:attrNameLst>
                                          <p:attrName>style.visibility</p:attrName>
                                        </p:attrNameLst>
                                      </p:cBhvr>
                                      <p:to>
                                        <p:strVal val="visible"/>
                                      </p:to>
                                    </p:set>
                                    <p:anim calcmode="lin" valueType="num">
                                      <p:cBhvr additive="base">
                                        <p:cTn id="19" dur="500" fill="hold"/>
                                        <p:tgtEl>
                                          <p:spTgt spid="1740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0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nb-NO" dirty="0">
                <a:latin typeface="Calibri" panose="020F0502020204030204" pitchFamily="34" charset="0"/>
              </a:rPr>
              <a:t>Binomialmodellen - 5</a:t>
            </a:r>
          </a:p>
        </p:txBody>
      </p:sp>
      <p:sp>
        <p:nvSpPr>
          <p:cNvPr id="312323" name="Rectangle 3"/>
          <p:cNvSpPr>
            <a:spLocks noGrp="1" noChangeArrowheads="1"/>
          </p:cNvSpPr>
          <p:nvPr>
            <p:ph type="body" idx="1"/>
          </p:nvPr>
        </p:nvSpPr>
        <p:spPr/>
        <p:txBody>
          <a:bodyPr/>
          <a:lstStyle/>
          <a:p>
            <a:r>
              <a:rPr lang="nb-NO" b="1" dirty="0">
                <a:latin typeface="Calibri" panose="020F0502020204030204" pitchFamily="34" charset="0"/>
              </a:rPr>
              <a:t>Enda flere symboler</a:t>
            </a:r>
            <a:r>
              <a:rPr lang="nb-NO" dirty="0">
                <a:latin typeface="Calibri" panose="020F0502020204030204" pitchFamily="34" charset="0"/>
              </a:rPr>
              <a:t>:</a:t>
            </a:r>
          </a:p>
          <a:p>
            <a:r>
              <a:rPr lang="nb-NO" dirty="0">
                <a:latin typeface="Calibri" panose="020F0502020204030204" pitchFamily="34" charset="0"/>
              </a:rPr>
              <a:t>K</a:t>
            </a:r>
            <a:r>
              <a:rPr lang="nb-NO" baseline="-25000" dirty="0">
                <a:latin typeface="Calibri" panose="020F0502020204030204" pitchFamily="34" charset="0"/>
              </a:rPr>
              <a:t>0</a:t>
            </a:r>
            <a:r>
              <a:rPr lang="nb-NO" dirty="0">
                <a:latin typeface="Calibri" panose="020F0502020204030204" pitchFamily="34" charset="0"/>
              </a:rPr>
              <a:t> = nåværende markedskurs på kjøpsopsjonen</a:t>
            </a:r>
          </a:p>
          <a:p>
            <a:r>
              <a:rPr lang="nb-NO" dirty="0">
                <a:latin typeface="Calibri" panose="020F0502020204030204" pitchFamily="34" charset="0"/>
              </a:rPr>
              <a:t>K</a:t>
            </a:r>
            <a:r>
              <a:rPr lang="nb-NO" baseline="-25000" dirty="0">
                <a:latin typeface="Calibri" panose="020F0502020204030204" pitchFamily="34" charset="0"/>
              </a:rPr>
              <a:t>u</a:t>
            </a:r>
            <a:r>
              <a:rPr lang="nb-NO" dirty="0">
                <a:latin typeface="Calibri" panose="020F0502020204030204" pitchFamily="34" charset="0"/>
              </a:rPr>
              <a:t> = kontantstrøm fra opsjonen hvis kursen på den underliggende aksjen øker</a:t>
            </a:r>
          </a:p>
          <a:p>
            <a:r>
              <a:rPr lang="nb-NO" dirty="0" err="1">
                <a:latin typeface="Calibri" panose="020F0502020204030204" pitchFamily="34" charset="0"/>
              </a:rPr>
              <a:t>K</a:t>
            </a:r>
            <a:r>
              <a:rPr lang="nb-NO" baseline="-25000" dirty="0" err="1">
                <a:latin typeface="Calibri" panose="020F0502020204030204" pitchFamily="34" charset="0"/>
              </a:rPr>
              <a:t>d</a:t>
            </a:r>
            <a:r>
              <a:rPr lang="nb-NO" dirty="0">
                <a:latin typeface="Calibri" panose="020F0502020204030204" pitchFamily="34" charset="0"/>
              </a:rPr>
              <a:t> = kontantstrøm fra opsjonen hvis kursen på den underliggende aksjen faller</a:t>
            </a:r>
          </a:p>
          <a:p>
            <a:r>
              <a:rPr lang="nb-NO" dirty="0">
                <a:latin typeface="Calibri" panose="020F0502020204030204" pitchFamily="34" charset="0"/>
              </a:rPr>
              <a:t>I = innløsningskurs for opsjonen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2322"/>
                                        </p:tgtEl>
                                        <p:attrNameLst>
                                          <p:attrName>style.visibility</p:attrName>
                                        </p:attrNameLst>
                                      </p:cBhvr>
                                      <p:to>
                                        <p:strVal val="visible"/>
                                      </p:to>
                                    </p:set>
                                    <p:animEffect transition="in" filter="fade">
                                      <p:cBhvr>
                                        <p:cTn id="7" dur="2000"/>
                                        <p:tgtEl>
                                          <p:spTgt spid="312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2323">
                                            <p:txEl>
                                              <p:pRg st="0" end="0"/>
                                            </p:txEl>
                                          </p:spTgt>
                                        </p:tgtEl>
                                        <p:attrNameLst>
                                          <p:attrName>style.visibility</p:attrName>
                                        </p:attrNameLst>
                                      </p:cBhvr>
                                      <p:to>
                                        <p:strVal val="visible"/>
                                      </p:to>
                                    </p:set>
                                    <p:animEffect transition="in" filter="wipe(left)">
                                      <p:cBhvr>
                                        <p:cTn id="12" dur="500"/>
                                        <p:tgtEl>
                                          <p:spTgt spid="3123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2323">
                                            <p:txEl>
                                              <p:pRg st="1" end="1"/>
                                            </p:txEl>
                                          </p:spTgt>
                                        </p:tgtEl>
                                        <p:attrNameLst>
                                          <p:attrName>style.visibility</p:attrName>
                                        </p:attrNameLst>
                                      </p:cBhvr>
                                      <p:to>
                                        <p:strVal val="visible"/>
                                      </p:to>
                                    </p:set>
                                    <p:animEffect transition="in" filter="wipe(left)">
                                      <p:cBhvr>
                                        <p:cTn id="17" dur="500"/>
                                        <p:tgtEl>
                                          <p:spTgt spid="3123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2323">
                                            <p:txEl>
                                              <p:pRg st="2" end="2"/>
                                            </p:txEl>
                                          </p:spTgt>
                                        </p:tgtEl>
                                        <p:attrNameLst>
                                          <p:attrName>style.visibility</p:attrName>
                                        </p:attrNameLst>
                                      </p:cBhvr>
                                      <p:to>
                                        <p:strVal val="visible"/>
                                      </p:to>
                                    </p:set>
                                    <p:animEffect transition="in" filter="wipe(left)">
                                      <p:cBhvr>
                                        <p:cTn id="22" dur="500"/>
                                        <p:tgtEl>
                                          <p:spTgt spid="3123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2323">
                                            <p:txEl>
                                              <p:pRg st="3" end="3"/>
                                            </p:txEl>
                                          </p:spTgt>
                                        </p:tgtEl>
                                        <p:attrNameLst>
                                          <p:attrName>style.visibility</p:attrName>
                                        </p:attrNameLst>
                                      </p:cBhvr>
                                      <p:to>
                                        <p:strVal val="visible"/>
                                      </p:to>
                                    </p:set>
                                    <p:animEffect transition="in" filter="wipe(left)">
                                      <p:cBhvr>
                                        <p:cTn id="27" dur="500"/>
                                        <p:tgtEl>
                                          <p:spTgt spid="3123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2323">
                                            <p:txEl>
                                              <p:pRg st="4" end="4"/>
                                            </p:txEl>
                                          </p:spTgt>
                                        </p:tgtEl>
                                        <p:attrNameLst>
                                          <p:attrName>style.visibility</p:attrName>
                                        </p:attrNameLst>
                                      </p:cBhvr>
                                      <p:to>
                                        <p:strVal val="visible"/>
                                      </p:to>
                                    </p:set>
                                    <p:animEffect transition="in" filter="wipe(left)">
                                      <p:cBhvr>
                                        <p:cTn id="32" dur="500"/>
                                        <p:tgtEl>
                                          <p:spTgt spid="312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p:bldP spid="31232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nb-NO" b="0" dirty="0" err="1">
                <a:latin typeface="Calibri" panose="020F0502020204030204" pitchFamily="34" charset="0"/>
              </a:rPr>
              <a:t>Payoff</a:t>
            </a:r>
            <a:r>
              <a:rPr lang="nb-NO" b="0" dirty="0">
                <a:latin typeface="Calibri" panose="020F0502020204030204" pitchFamily="34" charset="0"/>
              </a:rPr>
              <a:t> for kjøpsopsjon</a:t>
            </a:r>
          </a:p>
        </p:txBody>
      </p:sp>
      <p:sp>
        <p:nvSpPr>
          <p:cNvPr id="217091" name="Rectangle 3"/>
          <p:cNvSpPr>
            <a:spLocks noChangeArrowheads="1"/>
          </p:cNvSpPr>
          <p:nvPr/>
        </p:nvSpPr>
        <p:spPr bwMode="auto">
          <a:xfrm>
            <a:off x="1187450" y="1700213"/>
            <a:ext cx="7162800" cy="4608512"/>
          </a:xfrm>
          <a:prstGeom prst="rect">
            <a:avLst/>
          </a:prstGeom>
          <a:solidFill>
            <a:srgbClr val="00FF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17092" name="Text Box 4"/>
          <p:cNvSpPr txBox="1">
            <a:spLocks noChangeArrowheads="1"/>
          </p:cNvSpPr>
          <p:nvPr/>
        </p:nvSpPr>
        <p:spPr bwMode="auto">
          <a:xfrm>
            <a:off x="1547813" y="3933825"/>
            <a:ext cx="611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2400" b="1" i="0">
                <a:latin typeface="Tahoma" pitchFamily="34" charset="0"/>
              </a:rPr>
              <a:t>K</a:t>
            </a:r>
            <a:r>
              <a:rPr lang="nb-NO" sz="2400" b="1" i="0" baseline="-10000">
                <a:latin typeface="Tahoma" pitchFamily="34" charset="0"/>
              </a:rPr>
              <a:t>o</a:t>
            </a:r>
            <a:r>
              <a:rPr lang="nb-NO" sz="2400" b="1" i="0">
                <a:latin typeface="Tahoma" pitchFamily="34" charset="0"/>
              </a:rPr>
              <a:t> </a:t>
            </a:r>
            <a:endParaRPr lang="nb-NO" sz="2400" i="0">
              <a:latin typeface="Tahoma" pitchFamily="34" charset="0"/>
            </a:endParaRPr>
          </a:p>
        </p:txBody>
      </p:sp>
      <p:sp>
        <p:nvSpPr>
          <p:cNvPr id="217093" name="Line 5"/>
          <p:cNvSpPr>
            <a:spLocks noChangeShapeType="1"/>
          </p:cNvSpPr>
          <p:nvPr/>
        </p:nvSpPr>
        <p:spPr bwMode="auto">
          <a:xfrm flipV="1">
            <a:off x="2268538" y="3200400"/>
            <a:ext cx="2608262" cy="1020763"/>
          </a:xfrm>
          <a:prstGeom prst="line">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17094" name="Line 6"/>
          <p:cNvSpPr>
            <a:spLocks noChangeShapeType="1"/>
          </p:cNvSpPr>
          <p:nvPr/>
        </p:nvSpPr>
        <p:spPr bwMode="auto">
          <a:xfrm>
            <a:off x="2268538" y="4221163"/>
            <a:ext cx="2663825" cy="1008062"/>
          </a:xfrm>
          <a:prstGeom prst="line">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17095" name="Text Box 7"/>
          <p:cNvSpPr txBox="1">
            <a:spLocks noChangeArrowheads="1"/>
          </p:cNvSpPr>
          <p:nvPr/>
        </p:nvSpPr>
        <p:spPr bwMode="auto">
          <a:xfrm>
            <a:off x="5076825" y="2728913"/>
            <a:ext cx="267811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800" b="1" i="0">
                <a:latin typeface="Tahoma" pitchFamily="34" charset="0"/>
              </a:rPr>
              <a:t>Ku = max(0, u</a:t>
            </a:r>
            <a:r>
              <a:rPr lang="en-US" sz="1800" b="1" i="0">
                <a:latin typeface="Tahoma" pitchFamily="34" charset="0"/>
              </a:rPr>
              <a:t>· </a:t>
            </a:r>
            <a:r>
              <a:rPr lang="nb-NO" sz="1800" b="1" i="0">
                <a:latin typeface="Tahoma" pitchFamily="34" charset="0"/>
              </a:rPr>
              <a:t>P</a:t>
            </a:r>
            <a:r>
              <a:rPr lang="nb-NO" sz="1800" b="1" i="0" baseline="-10000">
                <a:latin typeface="Tahoma" pitchFamily="34" charset="0"/>
              </a:rPr>
              <a:t>0</a:t>
            </a:r>
            <a:r>
              <a:rPr lang="nb-NO" sz="1800" b="1" i="0">
                <a:latin typeface="Tahoma" pitchFamily="34" charset="0"/>
              </a:rPr>
              <a:t> - I)</a:t>
            </a:r>
            <a:br>
              <a:rPr lang="nb-NO" sz="1800" b="1" i="0">
                <a:latin typeface="Tahoma" pitchFamily="34" charset="0"/>
              </a:rPr>
            </a:br>
            <a:r>
              <a:rPr lang="nb-NO" sz="1800" b="1" i="0">
                <a:latin typeface="Tahoma" pitchFamily="34" charset="0"/>
              </a:rPr>
              <a:t>= max (0, 300 - 125) </a:t>
            </a:r>
            <a:br>
              <a:rPr lang="nb-NO" sz="1800" b="1" i="0">
                <a:latin typeface="Tahoma" pitchFamily="34" charset="0"/>
              </a:rPr>
            </a:br>
            <a:r>
              <a:rPr lang="nb-NO" sz="1800" b="1" i="0">
                <a:latin typeface="Tahoma" pitchFamily="34" charset="0"/>
              </a:rPr>
              <a:t>= 175 </a:t>
            </a:r>
            <a:endParaRPr lang="nb-NO" sz="3200" i="0">
              <a:latin typeface="Tahoma" pitchFamily="34" charset="0"/>
            </a:endParaRPr>
          </a:p>
        </p:txBody>
      </p:sp>
      <p:sp>
        <p:nvSpPr>
          <p:cNvPr id="217097" name="Text Box 9"/>
          <p:cNvSpPr txBox="1">
            <a:spLocks noChangeArrowheads="1"/>
          </p:cNvSpPr>
          <p:nvPr/>
        </p:nvSpPr>
        <p:spPr bwMode="auto">
          <a:xfrm>
            <a:off x="3132138" y="3213100"/>
            <a:ext cx="923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600" b="1" i="0">
                <a:latin typeface="Tahoma" pitchFamily="34" charset="0"/>
              </a:rPr>
              <a:t>p = 0,6</a:t>
            </a:r>
          </a:p>
        </p:txBody>
      </p:sp>
      <p:sp>
        <p:nvSpPr>
          <p:cNvPr id="217098" name="Text Box 10"/>
          <p:cNvSpPr txBox="1">
            <a:spLocks noChangeArrowheads="1"/>
          </p:cNvSpPr>
          <p:nvPr/>
        </p:nvSpPr>
        <p:spPr bwMode="auto">
          <a:xfrm>
            <a:off x="3132138" y="5013325"/>
            <a:ext cx="1262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600" b="1" i="0">
                <a:latin typeface="Tahoma" pitchFamily="34" charset="0"/>
              </a:rPr>
              <a:t>1 - p = 0,4</a:t>
            </a:r>
          </a:p>
        </p:txBody>
      </p:sp>
      <p:sp>
        <p:nvSpPr>
          <p:cNvPr id="217099" name="Text Box 11"/>
          <p:cNvSpPr txBox="1">
            <a:spLocks noChangeArrowheads="1"/>
          </p:cNvSpPr>
          <p:nvPr/>
        </p:nvSpPr>
        <p:spPr bwMode="auto">
          <a:xfrm>
            <a:off x="5105400" y="4800600"/>
            <a:ext cx="26749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800" b="1" i="0">
                <a:latin typeface="Tahoma" pitchFamily="34" charset="0"/>
              </a:rPr>
              <a:t>Kd = max(0, d</a:t>
            </a:r>
            <a:r>
              <a:rPr lang="en-US" sz="1800" b="1" i="0">
                <a:latin typeface="Tahoma" pitchFamily="34" charset="0"/>
              </a:rPr>
              <a:t>· </a:t>
            </a:r>
            <a:r>
              <a:rPr lang="nb-NO" sz="1800" b="1" i="0">
                <a:latin typeface="Tahoma" pitchFamily="34" charset="0"/>
              </a:rPr>
              <a:t>P</a:t>
            </a:r>
            <a:r>
              <a:rPr lang="nb-NO" sz="1800" b="1" i="0" baseline="-10000">
                <a:latin typeface="Tahoma" pitchFamily="34" charset="0"/>
              </a:rPr>
              <a:t>0</a:t>
            </a:r>
            <a:r>
              <a:rPr lang="nb-NO" sz="1800" b="1" i="0">
                <a:latin typeface="Tahoma" pitchFamily="34" charset="0"/>
              </a:rPr>
              <a:t> - I)</a:t>
            </a:r>
            <a:br>
              <a:rPr lang="nb-NO" sz="1800" b="1" i="0">
                <a:latin typeface="Tahoma" pitchFamily="34" charset="0"/>
              </a:rPr>
            </a:br>
            <a:r>
              <a:rPr lang="nb-NO" sz="1800" b="1" i="0">
                <a:latin typeface="Tahoma" pitchFamily="34" charset="0"/>
              </a:rPr>
              <a:t>= max (0, 75 - 125) </a:t>
            </a:r>
            <a:br>
              <a:rPr lang="nb-NO" sz="1800" b="1" i="0">
                <a:latin typeface="Tahoma" pitchFamily="34" charset="0"/>
              </a:rPr>
            </a:br>
            <a:r>
              <a:rPr lang="nb-NO" sz="1800" b="1" i="0">
                <a:latin typeface="Tahoma" pitchFamily="34" charset="0"/>
              </a:rPr>
              <a:t>= 0 </a:t>
            </a:r>
            <a:endParaRPr lang="nb-NO" sz="3200" i="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7092"/>
                                        </p:tgtEl>
                                        <p:attrNameLst>
                                          <p:attrName>style.visibility</p:attrName>
                                        </p:attrNameLst>
                                      </p:cBhvr>
                                      <p:to>
                                        <p:strVal val="visible"/>
                                      </p:to>
                                    </p:set>
                                    <p:anim calcmode="lin" valueType="num">
                                      <p:cBhvr additive="base">
                                        <p:cTn id="7" dur="500" fill="hold"/>
                                        <p:tgtEl>
                                          <p:spTgt spid="217092"/>
                                        </p:tgtEl>
                                        <p:attrNameLst>
                                          <p:attrName>ppt_x</p:attrName>
                                        </p:attrNameLst>
                                      </p:cBhvr>
                                      <p:tavLst>
                                        <p:tav tm="0">
                                          <p:val>
                                            <p:strVal val="0-#ppt_w/2"/>
                                          </p:val>
                                        </p:tav>
                                        <p:tav tm="100000">
                                          <p:val>
                                            <p:strVal val="#ppt_x"/>
                                          </p:val>
                                        </p:tav>
                                      </p:tavLst>
                                    </p:anim>
                                    <p:anim calcmode="lin" valueType="num">
                                      <p:cBhvr additive="base">
                                        <p:cTn id="8" dur="500" fill="hold"/>
                                        <p:tgtEl>
                                          <p:spTgt spid="2170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7093"/>
                                        </p:tgtEl>
                                        <p:attrNameLst>
                                          <p:attrName>style.visibility</p:attrName>
                                        </p:attrNameLst>
                                      </p:cBhvr>
                                      <p:to>
                                        <p:strVal val="visible"/>
                                      </p:to>
                                    </p:set>
                                    <p:anim calcmode="lin" valueType="num">
                                      <p:cBhvr additive="base">
                                        <p:cTn id="13" dur="500" fill="hold"/>
                                        <p:tgtEl>
                                          <p:spTgt spid="217093"/>
                                        </p:tgtEl>
                                        <p:attrNameLst>
                                          <p:attrName>ppt_x</p:attrName>
                                        </p:attrNameLst>
                                      </p:cBhvr>
                                      <p:tavLst>
                                        <p:tav tm="0">
                                          <p:val>
                                            <p:strVal val="0-#ppt_w/2"/>
                                          </p:val>
                                        </p:tav>
                                        <p:tav tm="100000">
                                          <p:val>
                                            <p:strVal val="#ppt_x"/>
                                          </p:val>
                                        </p:tav>
                                      </p:tavLst>
                                    </p:anim>
                                    <p:anim calcmode="lin" valueType="num">
                                      <p:cBhvr additive="base">
                                        <p:cTn id="14" dur="500" fill="hold"/>
                                        <p:tgtEl>
                                          <p:spTgt spid="217093"/>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217097"/>
                                        </p:tgtEl>
                                        <p:attrNameLst>
                                          <p:attrName>style.visibility</p:attrName>
                                        </p:attrNameLst>
                                      </p:cBhvr>
                                      <p:to>
                                        <p:strVal val="visible"/>
                                      </p:to>
                                    </p:set>
                                    <p:anim calcmode="lin" valueType="num">
                                      <p:cBhvr additive="base">
                                        <p:cTn id="18" dur="500" fill="hold"/>
                                        <p:tgtEl>
                                          <p:spTgt spid="217097"/>
                                        </p:tgtEl>
                                        <p:attrNameLst>
                                          <p:attrName>ppt_x</p:attrName>
                                        </p:attrNameLst>
                                      </p:cBhvr>
                                      <p:tavLst>
                                        <p:tav tm="0">
                                          <p:val>
                                            <p:strVal val="0-#ppt_w/2"/>
                                          </p:val>
                                        </p:tav>
                                        <p:tav tm="100000">
                                          <p:val>
                                            <p:strVal val="#ppt_x"/>
                                          </p:val>
                                        </p:tav>
                                      </p:tavLst>
                                    </p:anim>
                                    <p:anim calcmode="lin" valueType="num">
                                      <p:cBhvr additive="base">
                                        <p:cTn id="19" dur="500" fill="hold"/>
                                        <p:tgtEl>
                                          <p:spTgt spid="217097"/>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217095"/>
                                        </p:tgtEl>
                                        <p:attrNameLst>
                                          <p:attrName>style.visibility</p:attrName>
                                        </p:attrNameLst>
                                      </p:cBhvr>
                                      <p:to>
                                        <p:strVal val="visible"/>
                                      </p:to>
                                    </p:set>
                                    <p:anim calcmode="lin" valueType="num">
                                      <p:cBhvr additive="base">
                                        <p:cTn id="23" dur="500" fill="hold"/>
                                        <p:tgtEl>
                                          <p:spTgt spid="217095"/>
                                        </p:tgtEl>
                                        <p:attrNameLst>
                                          <p:attrName>ppt_x</p:attrName>
                                        </p:attrNameLst>
                                      </p:cBhvr>
                                      <p:tavLst>
                                        <p:tav tm="0">
                                          <p:val>
                                            <p:strVal val="0-#ppt_w/2"/>
                                          </p:val>
                                        </p:tav>
                                        <p:tav tm="100000">
                                          <p:val>
                                            <p:strVal val="#ppt_x"/>
                                          </p:val>
                                        </p:tav>
                                      </p:tavLst>
                                    </p:anim>
                                    <p:anim calcmode="lin" valueType="num">
                                      <p:cBhvr additive="base">
                                        <p:cTn id="24" dur="500" fill="hold"/>
                                        <p:tgtEl>
                                          <p:spTgt spid="21709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17094"/>
                                        </p:tgtEl>
                                        <p:attrNameLst>
                                          <p:attrName>style.visibility</p:attrName>
                                        </p:attrNameLst>
                                      </p:cBhvr>
                                      <p:to>
                                        <p:strVal val="visible"/>
                                      </p:to>
                                    </p:set>
                                    <p:anim calcmode="lin" valueType="num">
                                      <p:cBhvr additive="base">
                                        <p:cTn id="29" dur="500" fill="hold"/>
                                        <p:tgtEl>
                                          <p:spTgt spid="217094"/>
                                        </p:tgtEl>
                                        <p:attrNameLst>
                                          <p:attrName>ppt_x</p:attrName>
                                        </p:attrNameLst>
                                      </p:cBhvr>
                                      <p:tavLst>
                                        <p:tav tm="0">
                                          <p:val>
                                            <p:strVal val="0-#ppt_w/2"/>
                                          </p:val>
                                        </p:tav>
                                        <p:tav tm="100000">
                                          <p:val>
                                            <p:strVal val="#ppt_x"/>
                                          </p:val>
                                        </p:tav>
                                      </p:tavLst>
                                    </p:anim>
                                    <p:anim calcmode="lin" valueType="num">
                                      <p:cBhvr additive="base">
                                        <p:cTn id="30" dur="500" fill="hold"/>
                                        <p:tgtEl>
                                          <p:spTgt spid="217094"/>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8" fill="hold" grpId="0" nodeType="afterEffect">
                                  <p:stCondLst>
                                    <p:cond delay="0"/>
                                  </p:stCondLst>
                                  <p:childTnLst>
                                    <p:set>
                                      <p:cBhvr>
                                        <p:cTn id="33" dur="1" fill="hold">
                                          <p:stCondLst>
                                            <p:cond delay="0"/>
                                          </p:stCondLst>
                                        </p:cTn>
                                        <p:tgtEl>
                                          <p:spTgt spid="217098"/>
                                        </p:tgtEl>
                                        <p:attrNameLst>
                                          <p:attrName>style.visibility</p:attrName>
                                        </p:attrNameLst>
                                      </p:cBhvr>
                                      <p:to>
                                        <p:strVal val="visible"/>
                                      </p:to>
                                    </p:set>
                                    <p:anim calcmode="lin" valueType="num">
                                      <p:cBhvr additive="base">
                                        <p:cTn id="34" dur="500" fill="hold"/>
                                        <p:tgtEl>
                                          <p:spTgt spid="217098"/>
                                        </p:tgtEl>
                                        <p:attrNameLst>
                                          <p:attrName>ppt_x</p:attrName>
                                        </p:attrNameLst>
                                      </p:cBhvr>
                                      <p:tavLst>
                                        <p:tav tm="0">
                                          <p:val>
                                            <p:strVal val="0-#ppt_w/2"/>
                                          </p:val>
                                        </p:tav>
                                        <p:tav tm="100000">
                                          <p:val>
                                            <p:strVal val="#ppt_x"/>
                                          </p:val>
                                        </p:tav>
                                      </p:tavLst>
                                    </p:anim>
                                    <p:anim calcmode="lin" valueType="num">
                                      <p:cBhvr additive="base">
                                        <p:cTn id="35" dur="500" fill="hold"/>
                                        <p:tgtEl>
                                          <p:spTgt spid="217098"/>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1000"/>
                            </p:stCondLst>
                            <p:childTnLst>
                              <p:par>
                                <p:cTn id="37" presetID="2" presetClass="entr" presetSubtype="8" fill="hold" grpId="0" nodeType="afterEffect">
                                  <p:stCondLst>
                                    <p:cond delay="0"/>
                                  </p:stCondLst>
                                  <p:childTnLst>
                                    <p:set>
                                      <p:cBhvr>
                                        <p:cTn id="38" dur="1" fill="hold">
                                          <p:stCondLst>
                                            <p:cond delay="0"/>
                                          </p:stCondLst>
                                        </p:cTn>
                                        <p:tgtEl>
                                          <p:spTgt spid="217099"/>
                                        </p:tgtEl>
                                        <p:attrNameLst>
                                          <p:attrName>style.visibility</p:attrName>
                                        </p:attrNameLst>
                                      </p:cBhvr>
                                      <p:to>
                                        <p:strVal val="visible"/>
                                      </p:to>
                                    </p:set>
                                    <p:anim calcmode="lin" valueType="num">
                                      <p:cBhvr additive="base">
                                        <p:cTn id="39" dur="500" fill="hold"/>
                                        <p:tgtEl>
                                          <p:spTgt spid="217099"/>
                                        </p:tgtEl>
                                        <p:attrNameLst>
                                          <p:attrName>ppt_x</p:attrName>
                                        </p:attrNameLst>
                                      </p:cBhvr>
                                      <p:tavLst>
                                        <p:tav tm="0">
                                          <p:val>
                                            <p:strVal val="0-#ppt_w/2"/>
                                          </p:val>
                                        </p:tav>
                                        <p:tav tm="100000">
                                          <p:val>
                                            <p:strVal val="#ppt_x"/>
                                          </p:val>
                                        </p:tav>
                                      </p:tavLst>
                                    </p:anim>
                                    <p:anim calcmode="lin" valueType="num">
                                      <p:cBhvr additive="base">
                                        <p:cTn id="40" dur="500" fill="hold"/>
                                        <p:tgtEl>
                                          <p:spTgt spid="2170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autoUpdateAnimBg="0"/>
      <p:bldP spid="217093" grpId="0" animBg="1"/>
      <p:bldP spid="217094" grpId="0" animBg="1"/>
      <p:bldP spid="217095" grpId="0" autoUpdateAnimBg="0"/>
      <p:bldP spid="217097" grpId="0" autoUpdateAnimBg="0"/>
      <p:bldP spid="217098" grpId="0" autoUpdateAnimBg="0"/>
      <p:bldP spid="217099"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nb-NO" b="0" dirty="0">
                <a:latin typeface="Calibri" panose="020F0502020204030204" pitchFamily="34" charset="0"/>
              </a:rPr>
              <a:t>Binomialmodellen - 6</a:t>
            </a:r>
          </a:p>
        </p:txBody>
      </p:sp>
      <p:sp>
        <p:nvSpPr>
          <p:cNvPr id="316419" name="Rectangle 3"/>
          <p:cNvSpPr>
            <a:spLocks noGrp="1" noChangeArrowheads="1"/>
          </p:cNvSpPr>
          <p:nvPr>
            <p:ph type="body" idx="1"/>
          </p:nvPr>
        </p:nvSpPr>
        <p:spPr/>
        <p:txBody>
          <a:bodyPr/>
          <a:lstStyle/>
          <a:p>
            <a:r>
              <a:rPr lang="nb-NO" dirty="0">
                <a:latin typeface="Calibri" panose="020F0502020204030204" pitchFamily="34" charset="0"/>
              </a:rPr>
              <a:t>Hvordan finne opsjonsekvivalenten, dvs. andel av underliggende aksje og </a:t>
            </a:r>
            <a:r>
              <a:rPr lang="nb-NO" dirty="0" err="1">
                <a:latin typeface="Calibri" panose="020F0502020204030204" pitchFamily="34" charset="0"/>
              </a:rPr>
              <a:t>lånet</a:t>
            </a:r>
            <a:r>
              <a:rPr lang="nb-NO" dirty="0">
                <a:latin typeface="Calibri" panose="020F0502020204030204" pitchFamily="34" charset="0"/>
              </a:rPr>
              <a:t>?</a:t>
            </a:r>
          </a:p>
          <a:p>
            <a:r>
              <a:rPr lang="nb-NO" dirty="0">
                <a:latin typeface="Calibri" panose="020F0502020204030204" pitchFamily="34" charset="0"/>
              </a:rPr>
              <a:t>Vi innfører noen symboler til:</a:t>
            </a:r>
          </a:p>
          <a:p>
            <a:pPr lvl="1"/>
            <a:r>
              <a:rPr lang="nb-NO" dirty="0" err="1">
                <a:latin typeface="Calibri" panose="020F0502020204030204" pitchFamily="34" charset="0"/>
              </a:rPr>
              <a:t>r</a:t>
            </a:r>
            <a:r>
              <a:rPr lang="nb-NO" baseline="-25000" dirty="0" err="1">
                <a:latin typeface="Calibri" panose="020F0502020204030204" pitchFamily="34" charset="0"/>
              </a:rPr>
              <a:t>f</a:t>
            </a:r>
            <a:r>
              <a:rPr lang="nb-NO" dirty="0">
                <a:latin typeface="Calibri" panose="020F0502020204030204" pitchFamily="34" charset="0"/>
              </a:rPr>
              <a:t> = risikofri rente = 5 %</a:t>
            </a:r>
          </a:p>
          <a:p>
            <a:pPr lvl="1"/>
            <a:r>
              <a:rPr lang="nb-NO" dirty="0">
                <a:latin typeface="Calibri" panose="020F0502020204030204" pitchFamily="34" charset="0"/>
              </a:rPr>
              <a:t>m = andel av den underliggende aksjen som må kjøpes (hvis m &gt; 0, eller selges </a:t>
            </a:r>
            <a:r>
              <a:rPr lang="nb-NO" dirty="0" err="1">
                <a:latin typeface="Calibri" panose="020F0502020204030204" pitchFamily="34" charset="0"/>
              </a:rPr>
              <a:t>short</a:t>
            </a:r>
            <a:r>
              <a:rPr lang="nb-NO" dirty="0">
                <a:latin typeface="Calibri" panose="020F0502020204030204" pitchFamily="34" charset="0"/>
              </a:rPr>
              <a:t> hvis m &lt; 0)</a:t>
            </a:r>
          </a:p>
          <a:p>
            <a:pPr lvl="1"/>
            <a:r>
              <a:rPr lang="nb-NO" dirty="0">
                <a:latin typeface="Calibri" panose="020F0502020204030204" pitchFamily="34" charset="0"/>
              </a:rPr>
              <a:t>L = lån (hvis L &lt; 0, plassering hvis L &gt; 0)</a:t>
            </a:r>
          </a:p>
          <a:p>
            <a:r>
              <a:rPr lang="nb-NO" dirty="0">
                <a:latin typeface="Calibri" panose="020F0502020204030204" pitchFamily="34" charset="0"/>
              </a:rPr>
              <a:t>Vi får følgende kontantstrømmer:</a:t>
            </a:r>
          </a:p>
          <a:p>
            <a:pPr lvl="1"/>
            <a:r>
              <a:rPr lang="nb-NO" dirty="0">
                <a:latin typeface="Calibri" panose="020F0502020204030204" pitchFamily="34" charset="0"/>
              </a:rPr>
              <a:t>Aksjekursen øker	m • u • P</a:t>
            </a:r>
            <a:r>
              <a:rPr lang="nb-NO" baseline="-25000" dirty="0">
                <a:latin typeface="Calibri" panose="020F0502020204030204" pitchFamily="34" charset="0"/>
              </a:rPr>
              <a:t>0</a:t>
            </a:r>
            <a:r>
              <a:rPr lang="nb-NO" dirty="0">
                <a:latin typeface="Calibri" panose="020F0502020204030204" pitchFamily="34" charset="0"/>
              </a:rPr>
              <a:t> + L(1 + </a:t>
            </a:r>
            <a:r>
              <a:rPr lang="nb-NO" dirty="0" err="1">
                <a:latin typeface="Calibri" panose="020F0502020204030204" pitchFamily="34" charset="0"/>
              </a:rPr>
              <a:t>r</a:t>
            </a:r>
            <a:r>
              <a:rPr lang="nb-NO" baseline="-25000" dirty="0" err="1">
                <a:latin typeface="Calibri" panose="020F0502020204030204" pitchFamily="34" charset="0"/>
              </a:rPr>
              <a:t>f</a:t>
            </a:r>
            <a:r>
              <a:rPr lang="nb-NO" dirty="0">
                <a:latin typeface="Calibri" panose="020F0502020204030204" pitchFamily="34" charset="0"/>
              </a:rPr>
              <a:t>) = K</a:t>
            </a:r>
            <a:r>
              <a:rPr lang="nb-NO" baseline="-25000" dirty="0">
                <a:latin typeface="Calibri" panose="020F0502020204030204" pitchFamily="34" charset="0"/>
              </a:rPr>
              <a:t>u</a:t>
            </a:r>
          </a:p>
          <a:p>
            <a:pPr lvl="1"/>
            <a:r>
              <a:rPr lang="nb-NO" dirty="0">
                <a:latin typeface="Calibri" panose="020F0502020204030204" pitchFamily="34" charset="0"/>
              </a:rPr>
              <a:t>Aksjekursen faller	m • d • P</a:t>
            </a:r>
            <a:r>
              <a:rPr lang="nb-NO" baseline="-25000" dirty="0">
                <a:latin typeface="Calibri" panose="020F0502020204030204" pitchFamily="34" charset="0"/>
              </a:rPr>
              <a:t>0</a:t>
            </a:r>
            <a:r>
              <a:rPr lang="nb-NO" dirty="0">
                <a:latin typeface="Calibri" panose="020F0502020204030204" pitchFamily="34" charset="0"/>
              </a:rPr>
              <a:t> + L(1 + </a:t>
            </a:r>
            <a:r>
              <a:rPr lang="nb-NO" dirty="0" err="1">
                <a:latin typeface="Calibri" panose="020F0502020204030204" pitchFamily="34" charset="0"/>
              </a:rPr>
              <a:t>rf</a:t>
            </a:r>
            <a:r>
              <a:rPr lang="nb-NO" dirty="0">
                <a:latin typeface="Calibri" panose="020F0502020204030204" pitchFamily="34" charset="0"/>
              </a:rPr>
              <a:t>) = </a:t>
            </a:r>
            <a:r>
              <a:rPr lang="nb-NO" dirty="0" err="1">
                <a:latin typeface="Calibri" panose="020F0502020204030204" pitchFamily="34" charset="0"/>
              </a:rPr>
              <a:t>K</a:t>
            </a:r>
            <a:r>
              <a:rPr lang="nb-NO" baseline="-25000" dirty="0" err="1">
                <a:latin typeface="Calibri" panose="020F0502020204030204" pitchFamily="34" charset="0"/>
              </a:rPr>
              <a:t>d</a:t>
            </a:r>
            <a:endParaRPr lang="nb-NO" baseline="-250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6418"/>
                                        </p:tgtEl>
                                        <p:attrNameLst>
                                          <p:attrName>style.visibility</p:attrName>
                                        </p:attrNameLst>
                                      </p:cBhvr>
                                      <p:to>
                                        <p:strVal val="visible"/>
                                      </p:to>
                                    </p:set>
                                    <p:animEffect transition="in" filter="fade">
                                      <p:cBhvr>
                                        <p:cTn id="7" dur="2000"/>
                                        <p:tgtEl>
                                          <p:spTgt spid="316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6419">
                                            <p:txEl>
                                              <p:pRg st="0" end="0"/>
                                            </p:txEl>
                                          </p:spTgt>
                                        </p:tgtEl>
                                        <p:attrNameLst>
                                          <p:attrName>style.visibility</p:attrName>
                                        </p:attrNameLst>
                                      </p:cBhvr>
                                      <p:to>
                                        <p:strVal val="visible"/>
                                      </p:to>
                                    </p:set>
                                    <p:animEffect transition="in" filter="wipe(left)">
                                      <p:cBhvr>
                                        <p:cTn id="12" dur="500"/>
                                        <p:tgtEl>
                                          <p:spTgt spid="3164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6419">
                                            <p:txEl>
                                              <p:pRg st="1" end="1"/>
                                            </p:txEl>
                                          </p:spTgt>
                                        </p:tgtEl>
                                        <p:attrNameLst>
                                          <p:attrName>style.visibility</p:attrName>
                                        </p:attrNameLst>
                                      </p:cBhvr>
                                      <p:to>
                                        <p:strVal val="visible"/>
                                      </p:to>
                                    </p:set>
                                    <p:animEffect transition="in" filter="wipe(left)">
                                      <p:cBhvr>
                                        <p:cTn id="17" dur="500"/>
                                        <p:tgtEl>
                                          <p:spTgt spid="316419">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16419">
                                            <p:txEl>
                                              <p:pRg st="2" end="2"/>
                                            </p:txEl>
                                          </p:spTgt>
                                        </p:tgtEl>
                                        <p:attrNameLst>
                                          <p:attrName>style.visibility</p:attrName>
                                        </p:attrNameLst>
                                      </p:cBhvr>
                                      <p:to>
                                        <p:strVal val="visible"/>
                                      </p:to>
                                    </p:set>
                                    <p:animEffect transition="in" filter="wipe(left)">
                                      <p:cBhvr>
                                        <p:cTn id="20" dur="500"/>
                                        <p:tgtEl>
                                          <p:spTgt spid="316419">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16419">
                                            <p:txEl>
                                              <p:pRg st="3" end="3"/>
                                            </p:txEl>
                                          </p:spTgt>
                                        </p:tgtEl>
                                        <p:attrNameLst>
                                          <p:attrName>style.visibility</p:attrName>
                                        </p:attrNameLst>
                                      </p:cBhvr>
                                      <p:to>
                                        <p:strVal val="visible"/>
                                      </p:to>
                                    </p:set>
                                    <p:animEffect transition="in" filter="wipe(left)">
                                      <p:cBhvr>
                                        <p:cTn id="23" dur="500"/>
                                        <p:tgtEl>
                                          <p:spTgt spid="316419">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16419">
                                            <p:txEl>
                                              <p:pRg st="4" end="4"/>
                                            </p:txEl>
                                          </p:spTgt>
                                        </p:tgtEl>
                                        <p:attrNameLst>
                                          <p:attrName>style.visibility</p:attrName>
                                        </p:attrNameLst>
                                      </p:cBhvr>
                                      <p:to>
                                        <p:strVal val="visible"/>
                                      </p:to>
                                    </p:set>
                                    <p:animEffect transition="in" filter="wipe(left)">
                                      <p:cBhvr>
                                        <p:cTn id="26" dur="500"/>
                                        <p:tgtEl>
                                          <p:spTgt spid="316419">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16419">
                                            <p:txEl>
                                              <p:pRg st="5" end="5"/>
                                            </p:txEl>
                                          </p:spTgt>
                                        </p:tgtEl>
                                        <p:attrNameLst>
                                          <p:attrName>style.visibility</p:attrName>
                                        </p:attrNameLst>
                                      </p:cBhvr>
                                      <p:to>
                                        <p:strVal val="visible"/>
                                      </p:to>
                                    </p:set>
                                    <p:animEffect transition="in" filter="wipe(left)">
                                      <p:cBhvr>
                                        <p:cTn id="31" dur="500"/>
                                        <p:tgtEl>
                                          <p:spTgt spid="316419">
                                            <p:txEl>
                                              <p:pRg st="5" end="5"/>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16419">
                                            <p:txEl>
                                              <p:pRg st="6" end="6"/>
                                            </p:txEl>
                                          </p:spTgt>
                                        </p:tgtEl>
                                        <p:attrNameLst>
                                          <p:attrName>style.visibility</p:attrName>
                                        </p:attrNameLst>
                                      </p:cBhvr>
                                      <p:to>
                                        <p:strVal val="visible"/>
                                      </p:to>
                                    </p:set>
                                    <p:animEffect transition="in" filter="wipe(left)">
                                      <p:cBhvr>
                                        <p:cTn id="34" dur="500"/>
                                        <p:tgtEl>
                                          <p:spTgt spid="316419">
                                            <p:txEl>
                                              <p:pRg st="6" end="6"/>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16419">
                                            <p:txEl>
                                              <p:pRg st="7" end="7"/>
                                            </p:txEl>
                                          </p:spTgt>
                                        </p:tgtEl>
                                        <p:attrNameLst>
                                          <p:attrName>style.visibility</p:attrName>
                                        </p:attrNameLst>
                                      </p:cBhvr>
                                      <p:to>
                                        <p:strVal val="visible"/>
                                      </p:to>
                                    </p:set>
                                    <p:animEffect transition="in" filter="wipe(left)">
                                      <p:cBhvr>
                                        <p:cTn id="37" dur="500"/>
                                        <p:tgtEl>
                                          <p:spTgt spid="3164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8" grpId="0"/>
      <p:bldP spid="31641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nb-NO" b="0" dirty="0">
                <a:latin typeface="Calibri" panose="020F0502020204030204" pitchFamily="34" charset="0"/>
              </a:rPr>
              <a:t>Binomialmodellen - 7</a:t>
            </a:r>
          </a:p>
        </p:txBody>
      </p:sp>
      <p:sp>
        <p:nvSpPr>
          <p:cNvPr id="317443" name="Rectangle 3"/>
          <p:cNvSpPr>
            <a:spLocks noGrp="1" noChangeArrowheads="1"/>
          </p:cNvSpPr>
          <p:nvPr>
            <p:ph type="body" idx="1"/>
          </p:nvPr>
        </p:nvSpPr>
        <p:spPr/>
        <p:txBody>
          <a:bodyPr/>
          <a:lstStyle/>
          <a:p>
            <a:r>
              <a:rPr lang="nb-NO" dirty="0">
                <a:latin typeface="Calibri" panose="020F0502020204030204" pitchFamily="34" charset="0"/>
              </a:rPr>
              <a:t>Løser vi disse to ligningene for m og L, får vi at:</a:t>
            </a:r>
          </a:p>
        </p:txBody>
      </p:sp>
      <p:sp>
        <p:nvSpPr>
          <p:cNvPr id="317446" name="Rectangle 6"/>
          <p:cNvSpPr>
            <a:spLocks noChangeArrowheads="1"/>
          </p:cNvSpPr>
          <p:nvPr/>
        </p:nvSpPr>
        <p:spPr bwMode="auto">
          <a:xfrm>
            <a:off x="0" y="2976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graphicFrame>
        <p:nvGraphicFramePr>
          <p:cNvPr id="317445" name="Object 5"/>
          <p:cNvGraphicFramePr>
            <a:graphicFrameLocks noChangeAspect="1"/>
          </p:cNvGraphicFramePr>
          <p:nvPr/>
        </p:nvGraphicFramePr>
        <p:xfrm>
          <a:off x="1476375" y="2133600"/>
          <a:ext cx="7343775" cy="1123950"/>
        </p:xfrm>
        <a:graphic>
          <a:graphicData uri="http://schemas.openxmlformats.org/presentationml/2006/ole">
            <mc:AlternateContent xmlns:mc="http://schemas.openxmlformats.org/markup-compatibility/2006">
              <mc:Choice xmlns:v="urn:schemas-microsoft-com:vml" Requires="v">
                <p:oleObj name="Formel" r:id="rId2" imgW="2921000" imgH="444500" progId="Equation.3">
                  <p:embed/>
                </p:oleObj>
              </mc:Choice>
              <mc:Fallback>
                <p:oleObj name="Formel" r:id="rId2" imgW="2921000" imgH="444500" progId="Equation.3">
                  <p:embed/>
                  <p:pic>
                    <p:nvPicPr>
                      <p:cNvPr id="317445"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2133600"/>
                        <a:ext cx="7343775"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447" name="Rectangle 7"/>
          <p:cNvSpPr>
            <a:spLocks noChangeArrowheads="1"/>
          </p:cNvSpPr>
          <p:nvPr/>
        </p:nvSpPr>
        <p:spPr bwMode="auto">
          <a:xfrm>
            <a:off x="0" y="3424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spcBef>
                <a:spcPct val="0"/>
              </a:spcBef>
              <a:buFontTx/>
              <a:buNone/>
            </a:pPr>
            <a:endParaRPr lang="nb-NO" sz="2400" i="0"/>
          </a:p>
        </p:txBody>
      </p:sp>
      <p:graphicFrame>
        <p:nvGraphicFramePr>
          <p:cNvPr id="317444" name="Object 4"/>
          <p:cNvGraphicFramePr>
            <a:graphicFrameLocks noChangeAspect="1"/>
          </p:cNvGraphicFramePr>
          <p:nvPr/>
        </p:nvGraphicFramePr>
        <p:xfrm>
          <a:off x="1403350" y="3644900"/>
          <a:ext cx="7345363" cy="1174750"/>
        </p:xfrm>
        <a:graphic>
          <a:graphicData uri="http://schemas.openxmlformats.org/presentationml/2006/ole">
            <mc:AlternateContent xmlns:mc="http://schemas.openxmlformats.org/markup-compatibility/2006">
              <mc:Choice xmlns:v="urn:schemas-microsoft-com:vml" Requires="v">
                <p:oleObj name="Formel" r:id="rId4" imgW="2857500" imgH="457200" progId="Equation.3">
                  <p:embed/>
                </p:oleObj>
              </mc:Choice>
              <mc:Fallback>
                <p:oleObj name="Formel" r:id="rId4" imgW="2857500" imgH="457200" progId="Equation.3">
                  <p:embed/>
                  <p:pic>
                    <p:nvPicPr>
                      <p:cNvPr id="31744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644900"/>
                        <a:ext cx="7345363" cy="1174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nb-NO" b="0" dirty="0" err="1">
                <a:latin typeface="Calibri" panose="020F0502020204030204" pitchFamily="34" charset="0"/>
              </a:rPr>
              <a:t>Payoff</a:t>
            </a:r>
            <a:r>
              <a:rPr lang="nb-NO" b="0" dirty="0">
                <a:latin typeface="Calibri" panose="020F0502020204030204" pitchFamily="34" charset="0"/>
              </a:rPr>
              <a:t> for porteføljen</a:t>
            </a:r>
          </a:p>
        </p:txBody>
      </p:sp>
      <p:sp>
        <p:nvSpPr>
          <p:cNvPr id="220163" name="Rectangle 3"/>
          <p:cNvSpPr>
            <a:spLocks noChangeArrowheads="1"/>
          </p:cNvSpPr>
          <p:nvPr/>
        </p:nvSpPr>
        <p:spPr bwMode="auto">
          <a:xfrm>
            <a:off x="1116013" y="1916113"/>
            <a:ext cx="7896225" cy="4594225"/>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20164" name="Text Box 4"/>
          <p:cNvSpPr txBox="1">
            <a:spLocks noChangeArrowheads="1"/>
          </p:cNvSpPr>
          <p:nvPr/>
        </p:nvSpPr>
        <p:spPr bwMode="auto">
          <a:xfrm>
            <a:off x="1187450" y="4005263"/>
            <a:ext cx="13223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800" b="1" i="0">
                <a:latin typeface="Tahoma" pitchFamily="34" charset="0"/>
              </a:rPr>
              <a:t>Portefølje</a:t>
            </a:r>
            <a:br>
              <a:rPr lang="nb-NO" sz="1800" b="1" i="0">
                <a:latin typeface="Tahoma" pitchFamily="34" charset="0"/>
              </a:rPr>
            </a:br>
            <a:r>
              <a:rPr lang="nb-NO" sz="1800" b="1" i="0">
                <a:latin typeface="Tahoma" pitchFamily="34" charset="0"/>
              </a:rPr>
              <a:t>m</a:t>
            </a:r>
            <a:r>
              <a:rPr lang="en-US" sz="1800" b="1" i="0">
                <a:latin typeface="Tahoma" pitchFamily="34" charset="0"/>
              </a:rPr>
              <a:t>· </a:t>
            </a:r>
            <a:r>
              <a:rPr lang="nb-NO" sz="1800" b="1" i="0">
                <a:latin typeface="Tahoma" pitchFamily="34" charset="0"/>
              </a:rPr>
              <a:t>P</a:t>
            </a:r>
            <a:r>
              <a:rPr lang="nb-NO" sz="1800" b="1" i="0" baseline="-10000">
                <a:latin typeface="Tahoma" pitchFamily="34" charset="0"/>
              </a:rPr>
              <a:t>0</a:t>
            </a:r>
            <a:r>
              <a:rPr lang="nb-NO" sz="1800" b="1" i="0">
                <a:latin typeface="Tahoma" pitchFamily="34" charset="0"/>
              </a:rPr>
              <a:t> + L</a:t>
            </a:r>
            <a:endParaRPr lang="nb-NO" sz="1600" i="0">
              <a:latin typeface="Tahoma" pitchFamily="34" charset="0"/>
            </a:endParaRPr>
          </a:p>
        </p:txBody>
      </p:sp>
      <p:sp>
        <p:nvSpPr>
          <p:cNvPr id="220165" name="Line 5"/>
          <p:cNvSpPr>
            <a:spLocks noChangeShapeType="1"/>
          </p:cNvSpPr>
          <p:nvPr/>
        </p:nvSpPr>
        <p:spPr bwMode="auto">
          <a:xfrm flipV="1">
            <a:off x="2700338" y="3284538"/>
            <a:ext cx="2087562" cy="1081087"/>
          </a:xfrm>
          <a:prstGeom prst="line">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20166" name="Line 6"/>
          <p:cNvSpPr>
            <a:spLocks noChangeShapeType="1"/>
          </p:cNvSpPr>
          <p:nvPr/>
        </p:nvSpPr>
        <p:spPr bwMode="auto">
          <a:xfrm>
            <a:off x="2627313" y="4365625"/>
            <a:ext cx="2016125" cy="647700"/>
          </a:xfrm>
          <a:prstGeom prst="line">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20167" name="Text Box 7"/>
          <p:cNvSpPr txBox="1">
            <a:spLocks noChangeArrowheads="1"/>
          </p:cNvSpPr>
          <p:nvPr/>
        </p:nvSpPr>
        <p:spPr bwMode="auto">
          <a:xfrm>
            <a:off x="4787900" y="2971800"/>
            <a:ext cx="42100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800" b="1" i="0">
                <a:latin typeface="Tahoma" pitchFamily="34" charset="0"/>
              </a:rPr>
              <a:t>m </a:t>
            </a:r>
            <a:r>
              <a:rPr lang="en-US" sz="1800" b="1" i="0">
                <a:latin typeface="Tahoma" pitchFamily="34" charset="0"/>
              </a:rPr>
              <a:t>· </a:t>
            </a:r>
            <a:r>
              <a:rPr lang="nb-NO" sz="1800" b="1" i="0">
                <a:latin typeface="Tahoma" pitchFamily="34" charset="0"/>
              </a:rPr>
              <a:t>u </a:t>
            </a:r>
            <a:r>
              <a:rPr lang="en-US" sz="1800" b="1" i="0">
                <a:latin typeface="Tahoma" pitchFamily="34" charset="0"/>
              </a:rPr>
              <a:t>· </a:t>
            </a:r>
            <a:r>
              <a:rPr lang="nb-NO" sz="1800" b="1" i="0">
                <a:latin typeface="Tahoma" pitchFamily="34" charset="0"/>
              </a:rPr>
              <a:t>P</a:t>
            </a:r>
            <a:r>
              <a:rPr lang="nb-NO" sz="1800" b="1" i="0" baseline="-10000">
                <a:latin typeface="Tahoma" pitchFamily="34" charset="0"/>
              </a:rPr>
              <a:t>0</a:t>
            </a:r>
            <a:r>
              <a:rPr lang="nb-NO" sz="1800" b="1" i="0">
                <a:latin typeface="Tahoma" pitchFamily="34" charset="0"/>
              </a:rPr>
              <a:t> + L(1+ r</a:t>
            </a:r>
            <a:r>
              <a:rPr lang="nb-NO" sz="1800" b="1" i="0" baseline="-25000">
                <a:latin typeface="Tahoma" pitchFamily="34" charset="0"/>
              </a:rPr>
              <a:t>f</a:t>
            </a:r>
            <a:r>
              <a:rPr lang="nb-NO" sz="1800" b="1" i="0">
                <a:latin typeface="Tahoma" pitchFamily="34" charset="0"/>
              </a:rPr>
              <a:t>)</a:t>
            </a:r>
            <a:br>
              <a:rPr lang="nb-NO" sz="1800" b="1" i="0">
                <a:latin typeface="Tahoma" pitchFamily="34" charset="0"/>
              </a:rPr>
            </a:br>
            <a:r>
              <a:rPr lang="nb-NO" sz="1800" b="1" i="0">
                <a:latin typeface="Tahoma" pitchFamily="34" charset="0"/>
              </a:rPr>
              <a:t>= 0,7778 • 2,0 • 150 -55,56 • 1,05</a:t>
            </a:r>
            <a:br>
              <a:rPr lang="nb-NO" sz="1800" b="1" i="0">
                <a:latin typeface="Tahoma" pitchFamily="34" charset="0"/>
              </a:rPr>
            </a:br>
            <a:r>
              <a:rPr lang="nb-NO" sz="1800" b="1" i="0">
                <a:latin typeface="Tahoma" pitchFamily="34" charset="0"/>
              </a:rPr>
              <a:t>= 175 </a:t>
            </a:r>
          </a:p>
        </p:txBody>
      </p:sp>
      <p:sp>
        <p:nvSpPr>
          <p:cNvPr id="220168" name="Text Box 8"/>
          <p:cNvSpPr txBox="1">
            <a:spLocks noChangeArrowheads="1"/>
          </p:cNvSpPr>
          <p:nvPr/>
        </p:nvSpPr>
        <p:spPr bwMode="auto">
          <a:xfrm>
            <a:off x="3276600" y="3141663"/>
            <a:ext cx="923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600" b="1" i="0">
                <a:latin typeface="Tahoma" pitchFamily="34" charset="0"/>
              </a:rPr>
              <a:t>p = 0,6</a:t>
            </a:r>
          </a:p>
        </p:txBody>
      </p:sp>
      <p:sp>
        <p:nvSpPr>
          <p:cNvPr id="220169" name="Text Box 9"/>
          <p:cNvSpPr txBox="1">
            <a:spLocks noChangeArrowheads="1"/>
          </p:cNvSpPr>
          <p:nvPr/>
        </p:nvSpPr>
        <p:spPr bwMode="auto">
          <a:xfrm>
            <a:off x="3132138" y="5013325"/>
            <a:ext cx="1304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600" b="1" i="0">
                <a:latin typeface="Tahoma" pitchFamily="34" charset="0"/>
              </a:rPr>
              <a:t>1 – p = 0,4</a:t>
            </a:r>
          </a:p>
        </p:txBody>
      </p:sp>
      <p:sp>
        <p:nvSpPr>
          <p:cNvPr id="220172" name="Text Box 12"/>
          <p:cNvSpPr txBox="1">
            <a:spLocks noChangeArrowheads="1"/>
          </p:cNvSpPr>
          <p:nvPr/>
        </p:nvSpPr>
        <p:spPr bwMode="auto">
          <a:xfrm>
            <a:off x="4716463" y="4648200"/>
            <a:ext cx="42100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None/>
            </a:pPr>
            <a:r>
              <a:rPr lang="nb-NO" sz="1800" b="1" i="0">
                <a:latin typeface="Tahoma" pitchFamily="34" charset="0"/>
              </a:rPr>
              <a:t>m</a:t>
            </a:r>
            <a:r>
              <a:rPr lang="en-US" sz="1800" b="1" i="0">
                <a:latin typeface="Tahoma" pitchFamily="34" charset="0"/>
              </a:rPr>
              <a:t>· </a:t>
            </a:r>
            <a:r>
              <a:rPr lang="nb-NO" sz="1800" b="1" i="0">
                <a:latin typeface="Tahoma" pitchFamily="34" charset="0"/>
              </a:rPr>
              <a:t>d </a:t>
            </a:r>
            <a:r>
              <a:rPr lang="en-US" sz="1800" b="1" i="0">
                <a:latin typeface="Tahoma" pitchFamily="34" charset="0"/>
              </a:rPr>
              <a:t>· </a:t>
            </a:r>
            <a:r>
              <a:rPr lang="nb-NO" sz="1800" b="1" i="0">
                <a:latin typeface="Tahoma" pitchFamily="34" charset="0"/>
              </a:rPr>
              <a:t>S</a:t>
            </a:r>
            <a:r>
              <a:rPr lang="nb-NO" sz="1800" b="1" i="0" baseline="-10000">
                <a:latin typeface="Tahoma" pitchFamily="34" charset="0"/>
              </a:rPr>
              <a:t>0</a:t>
            </a:r>
            <a:r>
              <a:rPr lang="nb-NO" sz="1800" b="1" i="0">
                <a:latin typeface="Tahoma" pitchFamily="34" charset="0"/>
              </a:rPr>
              <a:t> + L(1+r</a:t>
            </a:r>
            <a:r>
              <a:rPr lang="nb-NO" sz="1800" b="1" i="0" baseline="-25000">
                <a:latin typeface="Tahoma" pitchFamily="34" charset="0"/>
              </a:rPr>
              <a:t>f</a:t>
            </a:r>
            <a:r>
              <a:rPr lang="nb-NO" sz="1800" b="1" i="0">
                <a:latin typeface="Tahoma" pitchFamily="34" charset="0"/>
              </a:rPr>
              <a:t>)</a:t>
            </a:r>
            <a:br>
              <a:rPr lang="nb-NO" sz="1800" b="1" i="0">
                <a:latin typeface="Tahoma" pitchFamily="34" charset="0"/>
              </a:rPr>
            </a:br>
            <a:r>
              <a:rPr lang="nb-NO" sz="1800" b="1" i="0">
                <a:latin typeface="Tahoma" pitchFamily="34" charset="0"/>
              </a:rPr>
              <a:t>= 0,7778 • 0,5 • 150 -55,56 • 1,05</a:t>
            </a:r>
            <a:br>
              <a:rPr lang="nb-NO" sz="1800" b="1" i="0">
                <a:latin typeface="Tahoma" pitchFamily="34" charset="0"/>
              </a:rPr>
            </a:br>
            <a:r>
              <a:rPr lang="nb-NO" sz="1800" b="1" i="0">
                <a:latin typeface="Tahoma" pitchFamily="34" charset="0"/>
              </a:rPr>
              <a:t>= 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164"/>
                                        </p:tgtEl>
                                        <p:attrNameLst>
                                          <p:attrName>style.visibility</p:attrName>
                                        </p:attrNameLst>
                                      </p:cBhvr>
                                      <p:to>
                                        <p:strVal val="visible"/>
                                      </p:to>
                                    </p:set>
                                    <p:anim calcmode="lin" valueType="num">
                                      <p:cBhvr additive="base">
                                        <p:cTn id="7" dur="500" fill="hold"/>
                                        <p:tgtEl>
                                          <p:spTgt spid="220164"/>
                                        </p:tgtEl>
                                        <p:attrNameLst>
                                          <p:attrName>ppt_x</p:attrName>
                                        </p:attrNameLst>
                                      </p:cBhvr>
                                      <p:tavLst>
                                        <p:tav tm="0">
                                          <p:val>
                                            <p:strVal val="0-#ppt_w/2"/>
                                          </p:val>
                                        </p:tav>
                                        <p:tav tm="100000">
                                          <p:val>
                                            <p:strVal val="#ppt_x"/>
                                          </p:val>
                                        </p:tav>
                                      </p:tavLst>
                                    </p:anim>
                                    <p:anim calcmode="lin" valueType="num">
                                      <p:cBhvr additive="base">
                                        <p:cTn id="8" dur="500" fill="hold"/>
                                        <p:tgtEl>
                                          <p:spTgt spid="2201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0165"/>
                                        </p:tgtEl>
                                        <p:attrNameLst>
                                          <p:attrName>style.visibility</p:attrName>
                                        </p:attrNameLst>
                                      </p:cBhvr>
                                      <p:to>
                                        <p:strVal val="visible"/>
                                      </p:to>
                                    </p:set>
                                    <p:anim calcmode="lin" valueType="num">
                                      <p:cBhvr additive="base">
                                        <p:cTn id="13" dur="500" fill="hold"/>
                                        <p:tgtEl>
                                          <p:spTgt spid="220165"/>
                                        </p:tgtEl>
                                        <p:attrNameLst>
                                          <p:attrName>ppt_x</p:attrName>
                                        </p:attrNameLst>
                                      </p:cBhvr>
                                      <p:tavLst>
                                        <p:tav tm="0">
                                          <p:val>
                                            <p:strVal val="0-#ppt_w/2"/>
                                          </p:val>
                                        </p:tav>
                                        <p:tav tm="100000">
                                          <p:val>
                                            <p:strVal val="#ppt_x"/>
                                          </p:val>
                                        </p:tav>
                                      </p:tavLst>
                                    </p:anim>
                                    <p:anim calcmode="lin" valueType="num">
                                      <p:cBhvr additive="base">
                                        <p:cTn id="14" dur="500" fill="hold"/>
                                        <p:tgtEl>
                                          <p:spTgt spid="220165"/>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220168"/>
                                        </p:tgtEl>
                                        <p:attrNameLst>
                                          <p:attrName>style.visibility</p:attrName>
                                        </p:attrNameLst>
                                      </p:cBhvr>
                                      <p:to>
                                        <p:strVal val="visible"/>
                                      </p:to>
                                    </p:set>
                                    <p:anim calcmode="lin" valueType="num">
                                      <p:cBhvr additive="base">
                                        <p:cTn id="18" dur="500" fill="hold"/>
                                        <p:tgtEl>
                                          <p:spTgt spid="220168"/>
                                        </p:tgtEl>
                                        <p:attrNameLst>
                                          <p:attrName>ppt_x</p:attrName>
                                        </p:attrNameLst>
                                      </p:cBhvr>
                                      <p:tavLst>
                                        <p:tav tm="0">
                                          <p:val>
                                            <p:strVal val="0-#ppt_w/2"/>
                                          </p:val>
                                        </p:tav>
                                        <p:tav tm="100000">
                                          <p:val>
                                            <p:strVal val="#ppt_x"/>
                                          </p:val>
                                        </p:tav>
                                      </p:tavLst>
                                    </p:anim>
                                    <p:anim calcmode="lin" valueType="num">
                                      <p:cBhvr additive="base">
                                        <p:cTn id="19" dur="500" fill="hold"/>
                                        <p:tgtEl>
                                          <p:spTgt spid="220168"/>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220167"/>
                                        </p:tgtEl>
                                        <p:attrNameLst>
                                          <p:attrName>style.visibility</p:attrName>
                                        </p:attrNameLst>
                                      </p:cBhvr>
                                      <p:to>
                                        <p:strVal val="visible"/>
                                      </p:to>
                                    </p:set>
                                    <p:anim calcmode="lin" valueType="num">
                                      <p:cBhvr additive="base">
                                        <p:cTn id="23" dur="500" fill="hold"/>
                                        <p:tgtEl>
                                          <p:spTgt spid="220167"/>
                                        </p:tgtEl>
                                        <p:attrNameLst>
                                          <p:attrName>ppt_x</p:attrName>
                                        </p:attrNameLst>
                                      </p:cBhvr>
                                      <p:tavLst>
                                        <p:tav tm="0">
                                          <p:val>
                                            <p:strVal val="0-#ppt_w/2"/>
                                          </p:val>
                                        </p:tav>
                                        <p:tav tm="100000">
                                          <p:val>
                                            <p:strVal val="#ppt_x"/>
                                          </p:val>
                                        </p:tav>
                                      </p:tavLst>
                                    </p:anim>
                                    <p:anim calcmode="lin" valueType="num">
                                      <p:cBhvr additive="base">
                                        <p:cTn id="24" dur="500" fill="hold"/>
                                        <p:tgtEl>
                                          <p:spTgt spid="220167"/>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20166"/>
                                        </p:tgtEl>
                                        <p:attrNameLst>
                                          <p:attrName>style.visibility</p:attrName>
                                        </p:attrNameLst>
                                      </p:cBhvr>
                                      <p:to>
                                        <p:strVal val="visible"/>
                                      </p:to>
                                    </p:set>
                                    <p:anim calcmode="lin" valueType="num">
                                      <p:cBhvr additive="base">
                                        <p:cTn id="29" dur="500" fill="hold"/>
                                        <p:tgtEl>
                                          <p:spTgt spid="220166"/>
                                        </p:tgtEl>
                                        <p:attrNameLst>
                                          <p:attrName>ppt_x</p:attrName>
                                        </p:attrNameLst>
                                      </p:cBhvr>
                                      <p:tavLst>
                                        <p:tav tm="0">
                                          <p:val>
                                            <p:strVal val="0-#ppt_w/2"/>
                                          </p:val>
                                        </p:tav>
                                        <p:tav tm="100000">
                                          <p:val>
                                            <p:strVal val="#ppt_x"/>
                                          </p:val>
                                        </p:tav>
                                      </p:tavLst>
                                    </p:anim>
                                    <p:anim calcmode="lin" valueType="num">
                                      <p:cBhvr additive="base">
                                        <p:cTn id="30" dur="500" fill="hold"/>
                                        <p:tgtEl>
                                          <p:spTgt spid="220166"/>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8" fill="hold" grpId="0" nodeType="afterEffect">
                                  <p:stCondLst>
                                    <p:cond delay="0"/>
                                  </p:stCondLst>
                                  <p:childTnLst>
                                    <p:set>
                                      <p:cBhvr>
                                        <p:cTn id="33" dur="1" fill="hold">
                                          <p:stCondLst>
                                            <p:cond delay="0"/>
                                          </p:stCondLst>
                                        </p:cTn>
                                        <p:tgtEl>
                                          <p:spTgt spid="220169"/>
                                        </p:tgtEl>
                                        <p:attrNameLst>
                                          <p:attrName>style.visibility</p:attrName>
                                        </p:attrNameLst>
                                      </p:cBhvr>
                                      <p:to>
                                        <p:strVal val="visible"/>
                                      </p:to>
                                    </p:set>
                                    <p:anim calcmode="lin" valueType="num">
                                      <p:cBhvr additive="base">
                                        <p:cTn id="34" dur="500" fill="hold"/>
                                        <p:tgtEl>
                                          <p:spTgt spid="220169"/>
                                        </p:tgtEl>
                                        <p:attrNameLst>
                                          <p:attrName>ppt_x</p:attrName>
                                        </p:attrNameLst>
                                      </p:cBhvr>
                                      <p:tavLst>
                                        <p:tav tm="0">
                                          <p:val>
                                            <p:strVal val="0-#ppt_w/2"/>
                                          </p:val>
                                        </p:tav>
                                        <p:tav tm="100000">
                                          <p:val>
                                            <p:strVal val="#ppt_x"/>
                                          </p:val>
                                        </p:tav>
                                      </p:tavLst>
                                    </p:anim>
                                    <p:anim calcmode="lin" valueType="num">
                                      <p:cBhvr additive="base">
                                        <p:cTn id="35" dur="500" fill="hold"/>
                                        <p:tgtEl>
                                          <p:spTgt spid="220169"/>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1000"/>
                            </p:stCondLst>
                            <p:childTnLst>
                              <p:par>
                                <p:cTn id="37" presetID="2" presetClass="entr" presetSubtype="8" fill="hold" grpId="0" nodeType="afterEffect">
                                  <p:stCondLst>
                                    <p:cond delay="0"/>
                                  </p:stCondLst>
                                  <p:childTnLst>
                                    <p:set>
                                      <p:cBhvr>
                                        <p:cTn id="38" dur="1" fill="hold">
                                          <p:stCondLst>
                                            <p:cond delay="0"/>
                                          </p:stCondLst>
                                        </p:cTn>
                                        <p:tgtEl>
                                          <p:spTgt spid="220172"/>
                                        </p:tgtEl>
                                        <p:attrNameLst>
                                          <p:attrName>style.visibility</p:attrName>
                                        </p:attrNameLst>
                                      </p:cBhvr>
                                      <p:to>
                                        <p:strVal val="visible"/>
                                      </p:to>
                                    </p:set>
                                    <p:anim calcmode="lin" valueType="num">
                                      <p:cBhvr additive="base">
                                        <p:cTn id="39" dur="500" fill="hold"/>
                                        <p:tgtEl>
                                          <p:spTgt spid="220172"/>
                                        </p:tgtEl>
                                        <p:attrNameLst>
                                          <p:attrName>ppt_x</p:attrName>
                                        </p:attrNameLst>
                                      </p:cBhvr>
                                      <p:tavLst>
                                        <p:tav tm="0">
                                          <p:val>
                                            <p:strVal val="0-#ppt_w/2"/>
                                          </p:val>
                                        </p:tav>
                                        <p:tav tm="100000">
                                          <p:val>
                                            <p:strVal val="#ppt_x"/>
                                          </p:val>
                                        </p:tav>
                                      </p:tavLst>
                                    </p:anim>
                                    <p:anim calcmode="lin" valueType="num">
                                      <p:cBhvr additive="base">
                                        <p:cTn id="40" dur="500" fill="hold"/>
                                        <p:tgtEl>
                                          <p:spTgt spid="2201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autoUpdateAnimBg="0"/>
      <p:bldP spid="220165" grpId="0" animBg="1"/>
      <p:bldP spid="220166" grpId="0" animBg="1"/>
      <p:bldP spid="220167" grpId="0" autoUpdateAnimBg="0"/>
      <p:bldP spid="220168" grpId="0" autoUpdateAnimBg="0"/>
      <p:bldP spid="220169" grpId="0" autoUpdateAnimBg="0"/>
      <p:bldP spid="220172"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41" name="Rectangle 5"/>
          <p:cNvSpPr>
            <a:spLocks noGrp="1" noChangeArrowheads="1"/>
          </p:cNvSpPr>
          <p:nvPr>
            <p:ph type="title"/>
          </p:nvPr>
        </p:nvSpPr>
        <p:spPr/>
        <p:txBody>
          <a:bodyPr/>
          <a:lstStyle/>
          <a:p>
            <a:r>
              <a:rPr lang="nb-NO" b="0" dirty="0">
                <a:latin typeface="Calibri" panose="020F0502020204030204" pitchFamily="34" charset="0"/>
              </a:rPr>
              <a:t>Opsjonsverdien eller opsjonspremien</a:t>
            </a:r>
          </a:p>
        </p:txBody>
      </p:sp>
      <p:sp>
        <p:nvSpPr>
          <p:cNvPr id="321539" name="Rectangle 3"/>
          <p:cNvSpPr>
            <a:spLocks noGrp="1" noChangeArrowheads="1"/>
          </p:cNvSpPr>
          <p:nvPr>
            <p:ph type="body" sz="half" idx="1"/>
          </p:nvPr>
        </p:nvSpPr>
        <p:spPr>
          <a:xfrm>
            <a:off x="1066800" y="1196975"/>
            <a:ext cx="7537450" cy="5500688"/>
          </a:xfrm>
        </p:spPr>
        <p:txBody>
          <a:bodyPr/>
          <a:lstStyle/>
          <a:p>
            <a:r>
              <a:rPr lang="nb-NO" sz="2400" dirty="0">
                <a:latin typeface="Calibri" panose="020F0502020204030204" pitchFamily="34" charset="0"/>
              </a:rPr>
              <a:t>Opsjonsverdien er</a:t>
            </a:r>
            <a:br>
              <a:rPr lang="nb-NO" sz="2400" dirty="0">
                <a:latin typeface="Calibri" panose="020F0502020204030204" pitchFamily="34" charset="0"/>
              </a:rPr>
            </a:br>
            <a:br>
              <a:rPr lang="nb-NO" sz="2400" dirty="0">
                <a:latin typeface="Calibri" panose="020F0502020204030204" pitchFamily="34" charset="0"/>
              </a:rPr>
            </a:br>
            <a:br>
              <a:rPr lang="nb-NO" sz="2400" dirty="0">
                <a:latin typeface="Calibri" panose="020F0502020204030204" pitchFamily="34" charset="0"/>
              </a:rPr>
            </a:br>
            <a:endParaRPr lang="nb-NO" sz="2400" dirty="0">
              <a:latin typeface="Calibri" panose="020F0502020204030204" pitchFamily="34" charset="0"/>
            </a:endParaRPr>
          </a:p>
          <a:p>
            <a:r>
              <a:rPr lang="nb-NO" sz="2400" dirty="0">
                <a:latin typeface="Calibri" panose="020F0502020204030204" pitchFamily="34" charset="0"/>
              </a:rPr>
              <a:t>Siden aksjekursen nå er 150, er realverdien 150 – 125 = 25. Verdi ut over realverdien (dvs. tidsverdien) er dermed 61,11 – 25 = 36,11</a:t>
            </a:r>
          </a:p>
        </p:txBody>
      </p:sp>
      <p:graphicFrame>
        <p:nvGraphicFramePr>
          <p:cNvPr id="321540" name="Object 4"/>
          <p:cNvGraphicFramePr>
            <a:graphicFrameLocks noGrp="1" noChangeAspect="1"/>
          </p:cNvGraphicFramePr>
          <p:nvPr>
            <p:ph sz="half" idx="2"/>
          </p:nvPr>
        </p:nvGraphicFramePr>
        <p:xfrm>
          <a:off x="1476375" y="1916113"/>
          <a:ext cx="7127875" cy="590550"/>
        </p:xfrm>
        <a:graphic>
          <a:graphicData uri="http://schemas.openxmlformats.org/presentationml/2006/ole">
            <mc:AlternateContent xmlns:mc="http://schemas.openxmlformats.org/markup-compatibility/2006">
              <mc:Choice xmlns:v="urn:schemas-microsoft-com:vml" Requires="v">
                <p:oleObj name="Formel" r:id="rId2" imgW="2755800" imgH="228600" progId="Equation.3">
                  <p:embed/>
                </p:oleObj>
              </mc:Choice>
              <mc:Fallback>
                <p:oleObj name="Formel" r:id="rId2" imgW="2755800" imgH="228600" progId="Equation.3">
                  <p:embed/>
                  <p:pic>
                    <p:nvPicPr>
                      <p:cNvPr id="32154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916113"/>
                        <a:ext cx="7127875" cy="59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nb-NO" b="0" dirty="0">
                <a:latin typeface="Calibri" panose="020F0502020204030204" pitchFamily="34" charset="0"/>
              </a:rPr>
              <a:t>Binomialmodellen – Excel</a:t>
            </a:r>
            <a:br>
              <a:rPr lang="nb-NO" b="0" dirty="0">
                <a:latin typeface="Calibri" panose="020F0502020204030204" pitchFamily="34" charset="0"/>
              </a:rPr>
            </a:br>
            <a:r>
              <a:rPr lang="nb-NO" sz="1800" b="0" dirty="0">
                <a:latin typeface="Calibri" panose="020F0502020204030204" pitchFamily="34" charset="0"/>
              </a:rPr>
              <a:t>Legg inn tall i gule celler, modellen beregner resten</a:t>
            </a:r>
          </a:p>
        </p:txBody>
      </p:sp>
      <p:graphicFrame>
        <p:nvGraphicFramePr>
          <p:cNvPr id="222211" name="Object 3"/>
          <p:cNvGraphicFramePr>
            <a:graphicFrameLocks noGrp="1" noChangeAspect="1"/>
          </p:cNvGraphicFramePr>
          <p:nvPr>
            <p:ph type="tbl" idx="1"/>
          </p:nvPr>
        </p:nvGraphicFramePr>
        <p:xfrm>
          <a:off x="1039813" y="1703388"/>
          <a:ext cx="7783512" cy="3303587"/>
        </p:xfrm>
        <a:graphic>
          <a:graphicData uri="http://schemas.openxmlformats.org/presentationml/2006/ole">
            <mc:AlternateContent xmlns:mc="http://schemas.openxmlformats.org/markup-compatibility/2006">
              <mc:Choice xmlns:v="urn:schemas-microsoft-com:vml" Requires="v">
                <p:oleObj name="Regneark" r:id="rId2" imgW="3057428" imgH="1304766" progId="Excel.Sheet.8">
                  <p:embed/>
                </p:oleObj>
              </mc:Choice>
              <mc:Fallback>
                <p:oleObj name="Regneark" r:id="rId2" imgW="3057428" imgH="1304766" progId="Excel.Sheet.8">
                  <p:embed/>
                  <p:pic>
                    <p:nvPicPr>
                      <p:cNvPr id="222211"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813" y="1703388"/>
                        <a:ext cx="7783512" cy="3303587"/>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22211"/>
                                        </p:tgtEl>
                                        <p:attrNameLst>
                                          <p:attrName>style.visibility</p:attrName>
                                        </p:attrNameLst>
                                      </p:cBhvr>
                                      <p:to>
                                        <p:strVal val="visible"/>
                                      </p:to>
                                    </p:set>
                                    <p:animEffect transition="in" filter="dissolve">
                                      <p:cBhvr>
                                        <p:cTn id="7" dur="500"/>
                                        <p:tgtEl>
                                          <p:spTgt spid="222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nb-NO" b="0" dirty="0">
                <a:latin typeface="Calibri" panose="020F0502020204030204" pitchFamily="34" charset="0"/>
              </a:rPr>
              <a:t>Black-Scholes modellen</a:t>
            </a:r>
          </a:p>
        </p:txBody>
      </p:sp>
      <p:sp>
        <p:nvSpPr>
          <p:cNvPr id="323587" name="Rectangle 3"/>
          <p:cNvSpPr>
            <a:spLocks noGrp="1" noChangeArrowheads="1"/>
          </p:cNvSpPr>
          <p:nvPr>
            <p:ph type="body" idx="1"/>
          </p:nvPr>
        </p:nvSpPr>
        <p:spPr/>
        <p:txBody>
          <a:bodyPr/>
          <a:lstStyle/>
          <a:p>
            <a:r>
              <a:rPr lang="nb-NO" dirty="0">
                <a:latin typeface="Calibri" panose="020F0502020204030204" pitchFamily="34" charset="0"/>
              </a:rPr>
              <a:t>I den binomiske modellen hadde vi kun to mulige utfall om fremtidig aksjekurs – opp eller ned i slutten av neste periode</a:t>
            </a:r>
          </a:p>
          <a:p>
            <a:r>
              <a:rPr lang="nb-NO" dirty="0">
                <a:latin typeface="Calibri" panose="020F0502020204030204" pitchFamily="34" charset="0"/>
              </a:rPr>
              <a:t>Black-Scholes gjennombruddet består i at tiden deles opp i en rekke, korte, underperioder, og aksjekursene kan dermed endres kontinuerlig</a:t>
            </a:r>
          </a:p>
          <a:p>
            <a:r>
              <a:rPr lang="nb-NO" dirty="0">
                <a:latin typeface="Calibri" panose="020F0502020204030204" pitchFamily="34" charset="0"/>
              </a:rPr>
              <a:t>Modellen har ellers samme grunnoppbygging som den binomiske modellen. Hvis den binomiske modellen utvides til å dekke omtrent 50 perioder, blir det liten forskjell på modellene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3586"/>
                                        </p:tgtEl>
                                        <p:attrNameLst>
                                          <p:attrName>style.visibility</p:attrName>
                                        </p:attrNameLst>
                                      </p:cBhvr>
                                      <p:to>
                                        <p:strVal val="visible"/>
                                      </p:to>
                                    </p:set>
                                    <p:animEffect transition="in" filter="fade">
                                      <p:cBhvr>
                                        <p:cTn id="7" dur="2000"/>
                                        <p:tgtEl>
                                          <p:spTgt spid="323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7">
                                            <p:txEl>
                                              <p:pRg st="0" end="0"/>
                                            </p:txEl>
                                          </p:spTgt>
                                        </p:tgtEl>
                                        <p:attrNameLst>
                                          <p:attrName>style.visibility</p:attrName>
                                        </p:attrNameLst>
                                      </p:cBhvr>
                                      <p:to>
                                        <p:strVal val="visible"/>
                                      </p:to>
                                    </p:set>
                                    <p:animEffect transition="in" filter="wipe(left)">
                                      <p:cBhvr>
                                        <p:cTn id="12" dur="500"/>
                                        <p:tgtEl>
                                          <p:spTgt spid="3235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7">
                                            <p:txEl>
                                              <p:pRg st="1" end="1"/>
                                            </p:txEl>
                                          </p:spTgt>
                                        </p:tgtEl>
                                        <p:attrNameLst>
                                          <p:attrName>style.visibility</p:attrName>
                                        </p:attrNameLst>
                                      </p:cBhvr>
                                      <p:to>
                                        <p:strVal val="visible"/>
                                      </p:to>
                                    </p:set>
                                    <p:animEffect transition="in" filter="wipe(left)">
                                      <p:cBhvr>
                                        <p:cTn id="17" dur="500"/>
                                        <p:tgtEl>
                                          <p:spTgt spid="3235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7">
                                            <p:txEl>
                                              <p:pRg st="2" end="2"/>
                                            </p:txEl>
                                          </p:spTgt>
                                        </p:tgtEl>
                                        <p:attrNameLst>
                                          <p:attrName>style.visibility</p:attrName>
                                        </p:attrNameLst>
                                      </p:cBhvr>
                                      <p:to>
                                        <p:strVal val="visible"/>
                                      </p:to>
                                    </p:set>
                                    <p:animEffect transition="in" filter="wipe(left)">
                                      <p:cBhvr>
                                        <p:cTn id="22" dur="500"/>
                                        <p:tgtEl>
                                          <p:spTgt spid="323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p:bldP spid="32358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nb-NO" b="0" dirty="0">
                <a:latin typeface="Calibri" panose="020F0502020204030204" pitchFamily="34" charset="0"/>
              </a:rPr>
              <a:t>Myron S Scholes</a:t>
            </a:r>
          </a:p>
        </p:txBody>
      </p:sp>
      <p:pic>
        <p:nvPicPr>
          <p:cNvPr id="1853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557338"/>
            <a:ext cx="7435850" cy="287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5347"/>
                                        </p:tgtEl>
                                        <p:attrNameLst>
                                          <p:attrName>style.visibility</p:attrName>
                                        </p:attrNameLst>
                                      </p:cBhvr>
                                      <p:to>
                                        <p:strVal val="visible"/>
                                      </p:to>
                                    </p:set>
                                    <p:animEffect transition="in" filter="dissolve">
                                      <p:cBhvr>
                                        <p:cTn id="7" dur="500"/>
                                        <p:tgtEl>
                                          <p:spTgt spid="185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nb-NO" b="0" dirty="0">
                <a:latin typeface="Calibri" panose="020F0502020204030204" pitchFamily="34" charset="0"/>
              </a:rPr>
              <a:t>Black and Scholes modellen</a:t>
            </a:r>
          </a:p>
        </p:txBody>
      </p:sp>
      <p:sp>
        <p:nvSpPr>
          <p:cNvPr id="223235" name="Rectangle 3"/>
          <p:cNvSpPr>
            <a:spLocks noGrp="1" noChangeArrowheads="1"/>
          </p:cNvSpPr>
          <p:nvPr>
            <p:ph type="body" idx="1"/>
          </p:nvPr>
        </p:nvSpPr>
        <p:spPr/>
        <p:txBody>
          <a:bodyPr/>
          <a:lstStyle/>
          <a:p>
            <a:r>
              <a:rPr lang="nb-NO" dirty="0"/>
              <a:t>Den binomiske modellen utvides til å dekke ”mange korte perioder” - kontinuerlig</a:t>
            </a:r>
          </a:p>
        </p:txBody>
      </p:sp>
      <p:pic>
        <p:nvPicPr>
          <p:cNvPr id="22324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276872"/>
            <a:ext cx="7416824" cy="406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3235">
                                            <p:txEl>
                                              <p:pRg st="0" end="0"/>
                                            </p:txEl>
                                          </p:spTgt>
                                        </p:tgtEl>
                                        <p:attrNameLst>
                                          <p:attrName>style.visibility</p:attrName>
                                        </p:attrNameLst>
                                      </p:cBhvr>
                                      <p:to>
                                        <p:strVal val="visible"/>
                                      </p:to>
                                    </p:set>
                                    <p:anim calcmode="lin" valueType="num">
                                      <p:cBhvr additive="base">
                                        <p:cTn id="7" dur="500" fill="hold"/>
                                        <p:tgtEl>
                                          <p:spTgt spid="2232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323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nb-NO" b="0" dirty="0">
                <a:latin typeface="Calibri" panose="020F0502020204030204" pitchFamily="34" charset="0"/>
              </a:rPr>
              <a:t>Opsjoner – litt terminologi</a:t>
            </a:r>
          </a:p>
        </p:txBody>
      </p:sp>
      <p:sp>
        <p:nvSpPr>
          <p:cNvPr id="175107" name="Rectangle 3"/>
          <p:cNvSpPr>
            <a:spLocks noGrp="1" noChangeArrowheads="1"/>
          </p:cNvSpPr>
          <p:nvPr>
            <p:ph type="body" sz="half" idx="1"/>
          </p:nvPr>
        </p:nvSpPr>
        <p:spPr>
          <a:xfrm>
            <a:off x="1066800" y="1196975"/>
            <a:ext cx="7608888" cy="5500688"/>
          </a:xfrm>
        </p:spPr>
        <p:txBody>
          <a:bodyPr/>
          <a:lstStyle/>
          <a:p>
            <a:r>
              <a:rPr lang="nb-NO" sz="3100" dirty="0">
                <a:latin typeface="Calibri" panose="020F0502020204030204" pitchFamily="34" charset="0"/>
              </a:rPr>
              <a:t>Opsjonsterminolog</a:t>
            </a:r>
            <a:r>
              <a:rPr lang="nb-NO" sz="2400" dirty="0">
                <a:latin typeface="Calibri" panose="020F0502020204030204" pitchFamily="34" charset="0"/>
              </a:rPr>
              <a:t>i:</a:t>
            </a:r>
          </a:p>
          <a:p>
            <a:pPr lvl="1"/>
            <a:r>
              <a:rPr lang="nb-NO" sz="2900" b="1" dirty="0">
                <a:solidFill>
                  <a:srgbClr val="FF0000"/>
                </a:solidFill>
                <a:latin typeface="Calibri" panose="020F0502020204030204" pitchFamily="34" charset="0"/>
              </a:rPr>
              <a:t>Call </a:t>
            </a:r>
            <a:r>
              <a:rPr lang="nb-NO" sz="2900" b="1" dirty="0" err="1">
                <a:solidFill>
                  <a:srgbClr val="FF0000"/>
                </a:solidFill>
                <a:latin typeface="Calibri" panose="020F0502020204030204" pitchFamily="34" charset="0"/>
              </a:rPr>
              <a:t>option</a:t>
            </a:r>
            <a:r>
              <a:rPr lang="nb-NO" sz="2900" dirty="0">
                <a:latin typeface="Calibri" panose="020F0502020204030204" pitchFamily="34" charset="0"/>
              </a:rPr>
              <a:t> = kjøpsopsjon (rett til å kjøpe)</a:t>
            </a:r>
          </a:p>
          <a:p>
            <a:pPr lvl="1"/>
            <a:r>
              <a:rPr lang="nb-NO" sz="2900" b="1" dirty="0" err="1">
                <a:solidFill>
                  <a:srgbClr val="FF0000"/>
                </a:solidFill>
                <a:latin typeface="Calibri" panose="020F0502020204030204" pitchFamily="34" charset="0"/>
              </a:rPr>
              <a:t>Put</a:t>
            </a:r>
            <a:r>
              <a:rPr lang="nb-NO" sz="2900" b="1" dirty="0">
                <a:solidFill>
                  <a:srgbClr val="FF0000"/>
                </a:solidFill>
                <a:latin typeface="Calibri" panose="020F0502020204030204" pitchFamily="34" charset="0"/>
              </a:rPr>
              <a:t> </a:t>
            </a:r>
            <a:r>
              <a:rPr lang="nb-NO" sz="2900" b="1" dirty="0" err="1">
                <a:solidFill>
                  <a:srgbClr val="FF0000"/>
                </a:solidFill>
                <a:latin typeface="Calibri" panose="020F0502020204030204" pitchFamily="34" charset="0"/>
              </a:rPr>
              <a:t>option</a:t>
            </a:r>
            <a:r>
              <a:rPr lang="nb-NO" sz="2900" dirty="0">
                <a:latin typeface="Calibri" panose="020F0502020204030204" pitchFamily="34" charset="0"/>
              </a:rPr>
              <a:t> = salgsopsjon (rett til å selge)</a:t>
            </a:r>
          </a:p>
          <a:p>
            <a:pPr lvl="1"/>
            <a:r>
              <a:rPr lang="nb-NO" sz="2900" b="1" dirty="0">
                <a:solidFill>
                  <a:srgbClr val="FF0000"/>
                </a:solidFill>
                <a:latin typeface="Calibri" panose="020F0502020204030204" pitchFamily="34" charset="0"/>
              </a:rPr>
              <a:t>Strike </a:t>
            </a:r>
            <a:r>
              <a:rPr lang="nb-NO" sz="2900" b="1" dirty="0" err="1">
                <a:solidFill>
                  <a:srgbClr val="FF0000"/>
                </a:solidFill>
                <a:latin typeface="Calibri" panose="020F0502020204030204" pitchFamily="34" charset="0"/>
              </a:rPr>
              <a:t>price</a:t>
            </a:r>
            <a:r>
              <a:rPr lang="nb-NO" sz="2900" dirty="0">
                <a:latin typeface="Calibri" panose="020F0502020204030204" pitchFamily="34" charset="0"/>
              </a:rPr>
              <a:t> eller </a:t>
            </a:r>
            <a:r>
              <a:rPr lang="nb-NO" sz="2900" dirty="0" err="1">
                <a:latin typeface="Calibri" panose="020F0502020204030204" pitchFamily="34" charset="0"/>
              </a:rPr>
              <a:t>exercise</a:t>
            </a:r>
            <a:r>
              <a:rPr lang="nb-NO" sz="2900" dirty="0">
                <a:latin typeface="Calibri" panose="020F0502020204030204" pitchFamily="34" charset="0"/>
              </a:rPr>
              <a:t> </a:t>
            </a:r>
            <a:r>
              <a:rPr lang="nb-NO" sz="2900" dirty="0" err="1">
                <a:latin typeface="Calibri" panose="020F0502020204030204" pitchFamily="34" charset="0"/>
              </a:rPr>
              <a:t>price</a:t>
            </a:r>
            <a:r>
              <a:rPr lang="nb-NO" sz="2900" dirty="0">
                <a:latin typeface="Calibri" panose="020F0502020204030204" pitchFamily="34" charset="0"/>
              </a:rPr>
              <a:t> = utøvelsespris, prisen man har rett men ikke plikt til å kjøpe eller selge det underliggende objekt for</a:t>
            </a:r>
          </a:p>
          <a:p>
            <a:pPr lvl="1"/>
            <a:r>
              <a:rPr lang="nb-NO" sz="2900" b="1" dirty="0" err="1">
                <a:solidFill>
                  <a:srgbClr val="FF0000"/>
                </a:solidFill>
                <a:latin typeface="Calibri" panose="020F0502020204030204" pitchFamily="34" charset="0"/>
              </a:rPr>
              <a:t>Expiration</a:t>
            </a:r>
            <a:r>
              <a:rPr lang="nb-NO" sz="2900" b="1" dirty="0">
                <a:solidFill>
                  <a:srgbClr val="FF0000"/>
                </a:solidFill>
                <a:latin typeface="Calibri" panose="020F0502020204030204" pitchFamily="34" charset="0"/>
              </a:rPr>
              <a:t> date</a:t>
            </a:r>
            <a:r>
              <a:rPr lang="nb-NO" sz="2900" dirty="0">
                <a:latin typeface="Calibri" panose="020F0502020204030204" pitchFamily="34" charset="0"/>
              </a:rPr>
              <a:t> = utløpsdato/bortfallsdato</a:t>
            </a:r>
          </a:p>
          <a:p>
            <a:pPr lvl="1"/>
            <a:r>
              <a:rPr lang="nb-NO" sz="2900" b="1" dirty="0">
                <a:solidFill>
                  <a:srgbClr val="FF0000"/>
                </a:solidFill>
                <a:latin typeface="Calibri" panose="020F0502020204030204" pitchFamily="34" charset="0"/>
              </a:rPr>
              <a:t>Write</a:t>
            </a:r>
            <a:r>
              <a:rPr lang="nb-NO" sz="2900" dirty="0">
                <a:solidFill>
                  <a:srgbClr val="FF0000"/>
                </a:solidFill>
                <a:latin typeface="Calibri" panose="020F0502020204030204" pitchFamily="34" charset="0"/>
              </a:rPr>
              <a:t>r</a:t>
            </a:r>
            <a:r>
              <a:rPr lang="nb-NO" sz="2900" dirty="0">
                <a:latin typeface="Calibri" panose="020F0502020204030204" pitchFamily="34" charset="0"/>
              </a:rPr>
              <a:t> = utsteder (selger) av opsjonen</a:t>
            </a:r>
          </a:p>
          <a:p>
            <a:pPr lvl="1"/>
            <a:r>
              <a:rPr lang="nb-NO" sz="2900" b="1" dirty="0">
                <a:solidFill>
                  <a:srgbClr val="FF0000"/>
                </a:solidFill>
                <a:latin typeface="Calibri" panose="020F0502020204030204" pitchFamily="34" charset="0"/>
              </a:rPr>
              <a:t>Holde</a:t>
            </a:r>
            <a:r>
              <a:rPr lang="nb-NO" sz="2900" dirty="0">
                <a:solidFill>
                  <a:srgbClr val="FF0000"/>
                </a:solidFill>
                <a:latin typeface="Calibri" panose="020F0502020204030204" pitchFamily="34" charset="0"/>
              </a:rPr>
              <a:t>r</a:t>
            </a:r>
            <a:r>
              <a:rPr lang="nb-NO" sz="2900" dirty="0">
                <a:latin typeface="Calibri" panose="020F0502020204030204" pitchFamily="34" charset="0"/>
              </a:rPr>
              <a:t> = kjøper (eier) av opsjonen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5107">
                                            <p:txEl>
                                              <p:pRg st="2" end="2"/>
                                            </p:txEl>
                                          </p:spTgt>
                                        </p:tgtEl>
                                        <p:attrNameLst>
                                          <p:attrName>style.visibility</p:attrName>
                                        </p:attrNameLst>
                                      </p:cBhvr>
                                      <p:to>
                                        <p:strVal val="visible"/>
                                      </p:to>
                                    </p:set>
                                    <p:anim calcmode="lin" valueType="num">
                                      <p:cBhvr additive="base">
                                        <p:cTn id="19" dur="500" fill="hold"/>
                                        <p:tgtEl>
                                          <p:spTgt spid="175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5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5107">
                                            <p:txEl>
                                              <p:pRg st="3" end="3"/>
                                            </p:txEl>
                                          </p:spTgt>
                                        </p:tgtEl>
                                        <p:attrNameLst>
                                          <p:attrName>style.visibility</p:attrName>
                                        </p:attrNameLst>
                                      </p:cBhvr>
                                      <p:to>
                                        <p:strVal val="visible"/>
                                      </p:to>
                                    </p:set>
                                    <p:anim calcmode="lin" valueType="num">
                                      <p:cBhvr additive="base">
                                        <p:cTn id="25" dur="500" fill="hold"/>
                                        <p:tgtEl>
                                          <p:spTgt spid="1751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5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5107">
                                            <p:txEl>
                                              <p:pRg st="4" end="4"/>
                                            </p:txEl>
                                          </p:spTgt>
                                        </p:tgtEl>
                                        <p:attrNameLst>
                                          <p:attrName>style.visibility</p:attrName>
                                        </p:attrNameLst>
                                      </p:cBhvr>
                                      <p:to>
                                        <p:strVal val="visible"/>
                                      </p:to>
                                    </p:set>
                                    <p:anim calcmode="lin" valueType="num">
                                      <p:cBhvr additive="base">
                                        <p:cTn id="31" dur="500" fill="hold"/>
                                        <p:tgtEl>
                                          <p:spTgt spid="1751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5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5107">
                                            <p:txEl>
                                              <p:pRg st="5" end="5"/>
                                            </p:txEl>
                                          </p:spTgt>
                                        </p:tgtEl>
                                        <p:attrNameLst>
                                          <p:attrName>style.visibility</p:attrName>
                                        </p:attrNameLst>
                                      </p:cBhvr>
                                      <p:to>
                                        <p:strVal val="visible"/>
                                      </p:to>
                                    </p:set>
                                    <p:anim calcmode="lin" valueType="num">
                                      <p:cBhvr additive="base">
                                        <p:cTn id="37" dur="500" fill="hold"/>
                                        <p:tgtEl>
                                          <p:spTgt spid="17510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75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5107">
                                            <p:txEl>
                                              <p:pRg st="6" end="6"/>
                                            </p:txEl>
                                          </p:spTgt>
                                        </p:tgtEl>
                                        <p:attrNameLst>
                                          <p:attrName>style.visibility</p:attrName>
                                        </p:attrNameLst>
                                      </p:cBhvr>
                                      <p:to>
                                        <p:strVal val="visible"/>
                                      </p:to>
                                    </p:set>
                                    <p:anim calcmode="lin" valueType="num">
                                      <p:cBhvr additive="base">
                                        <p:cTn id="43" dur="500" fill="hold"/>
                                        <p:tgtEl>
                                          <p:spTgt spid="17510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7510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nb-NO" b="0" dirty="0">
                <a:latin typeface="Calibri" panose="020F0502020204030204" pitchFamily="34" charset="0"/>
              </a:rPr>
              <a:t>Black and Scholes modellen</a:t>
            </a:r>
          </a:p>
        </p:txBody>
      </p:sp>
      <p:sp>
        <p:nvSpPr>
          <p:cNvPr id="254979" name="Rectangle 3"/>
          <p:cNvSpPr>
            <a:spLocks noGrp="1" noChangeArrowheads="1"/>
          </p:cNvSpPr>
          <p:nvPr>
            <p:ph type="body" idx="1"/>
          </p:nvPr>
        </p:nvSpPr>
        <p:spPr/>
        <p:txBody>
          <a:bodyPr/>
          <a:lstStyle/>
          <a:p>
            <a:r>
              <a:rPr lang="nb-NO" sz="3200" dirty="0">
                <a:latin typeface="Calibri" panose="020F0502020204030204" pitchFamily="34" charset="0"/>
              </a:rPr>
              <a:t>Legg merke til at følgende variabler inngår i modellen</a:t>
            </a:r>
          </a:p>
          <a:p>
            <a:pPr lvl="1"/>
            <a:r>
              <a:rPr lang="nb-NO" sz="2800" dirty="0">
                <a:latin typeface="Calibri" panose="020F0502020204030204" pitchFamily="34" charset="0"/>
              </a:rPr>
              <a:t>P</a:t>
            </a:r>
            <a:r>
              <a:rPr lang="nb-NO" sz="2800" baseline="-25000" dirty="0">
                <a:latin typeface="Calibri" panose="020F0502020204030204" pitchFamily="34" charset="0"/>
              </a:rPr>
              <a:t>0</a:t>
            </a:r>
            <a:r>
              <a:rPr lang="nb-NO" sz="2800" dirty="0">
                <a:latin typeface="Calibri" panose="020F0502020204030204" pitchFamily="34" charset="0"/>
              </a:rPr>
              <a:t> = kurs på underliggende aksje</a:t>
            </a:r>
          </a:p>
          <a:p>
            <a:pPr lvl="1"/>
            <a:r>
              <a:rPr lang="nb-NO" sz="2800" dirty="0">
                <a:latin typeface="Calibri" panose="020F0502020204030204" pitchFamily="34" charset="0"/>
              </a:rPr>
              <a:t>I = innløsningskurs</a:t>
            </a:r>
          </a:p>
          <a:p>
            <a:pPr lvl="1"/>
            <a:r>
              <a:rPr lang="nb-NO" sz="2800" dirty="0" err="1">
                <a:latin typeface="Calibri" panose="020F0502020204030204" pitchFamily="34" charset="0"/>
              </a:rPr>
              <a:t>r</a:t>
            </a:r>
            <a:r>
              <a:rPr lang="nb-NO" sz="2800" baseline="-25000" dirty="0" err="1">
                <a:latin typeface="Calibri" panose="020F0502020204030204" pitchFamily="34" charset="0"/>
              </a:rPr>
              <a:t>f</a:t>
            </a:r>
            <a:r>
              <a:rPr lang="nb-NO" sz="2800" baseline="-25000" dirty="0">
                <a:latin typeface="Calibri" panose="020F0502020204030204" pitchFamily="34" charset="0"/>
              </a:rPr>
              <a:t> </a:t>
            </a:r>
            <a:r>
              <a:rPr lang="nb-NO" sz="2800" dirty="0">
                <a:latin typeface="Calibri" panose="020F0502020204030204" pitchFamily="34" charset="0"/>
              </a:rPr>
              <a:t>= risikofri rente</a:t>
            </a:r>
          </a:p>
          <a:p>
            <a:pPr lvl="1"/>
            <a:r>
              <a:rPr lang="nb-NO" sz="2800" dirty="0">
                <a:latin typeface="Calibri" panose="020F0502020204030204" pitchFamily="34" charset="0"/>
                <a:sym typeface="Symbol" pitchFamily="18" charset="2"/>
              </a:rPr>
              <a:t> = standardavvik</a:t>
            </a:r>
          </a:p>
          <a:p>
            <a:pPr lvl="1"/>
            <a:r>
              <a:rPr lang="nb-NO" sz="2800" dirty="0">
                <a:latin typeface="Calibri" panose="020F0502020204030204" pitchFamily="34" charset="0"/>
                <a:sym typeface="Symbol" pitchFamily="18" charset="2"/>
              </a:rPr>
              <a:t>T = tid før bortfall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4978"/>
                                        </p:tgtEl>
                                        <p:attrNameLst>
                                          <p:attrName>style.visibility</p:attrName>
                                        </p:attrNameLst>
                                      </p:cBhvr>
                                      <p:to>
                                        <p:strVal val="visible"/>
                                      </p:to>
                                    </p:set>
                                    <p:animEffect transition="in" filter="fade">
                                      <p:cBhvr>
                                        <p:cTn id="7" dur="2000"/>
                                        <p:tgtEl>
                                          <p:spTgt spid="2549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4979">
                                            <p:txEl>
                                              <p:pRg st="0" end="0"/>
                                            </p:txEl>
                                          </p:spTgt>
                                        </p:tgtEl>
                                        <p:attrNameLst>
                                          <p:attrName>style.visibility</p:attrName>
                                        </p:attrNameLst>
                                      </p:cBhvr>
                                      <p:to>
                                        <p:strVal val="visible"/>
                                      </p:to>
                                    </p:set>
                                    <p:animEffect transition="in" filter="wipe(left)">
                                      <p:cBhvr>
                                        <p:cTn id="12" dur="500"/>
                                        <p:tgtEl>
                                          <p:spTgt spid="25497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54979">
                                            <p:txEl>
                                              <p:pRg st="1" end="1"/>
                                            </p:txEl>
                                          </p:spTgt>
                                        </p:tgtEl>
                                        <p:attrNameLst>
                                          <p:attrName>style.visibility</p:attrName>
                                        </p:attrNameLst>
                                      </p:cBhvr>
                                      <p:to>
                                        <p:strVal val="visible"/>
                                      </p:to>
                                    </p:set>
                                    <p:animEffect transition="in" filter="wipe(left)">
                                      <p:cBhvr>
                                        <p:cTn id="15" dur="500"/>
                                        <p:tgtEl>
                                          <p:spTgt spid="25497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54979">
                                            <p:txEl>
                                              <p:pRg st="2" end="2"/>
                                            </p:txEl>
                                          </p:spTgt>
                                        </p:tgtEl>
                                        <p:attrNameLst>
                                          <p:attrName>style.visibility</p:attrName>
                                        </p:attrNameLst>
                                      </p:cBhvr>
                                      <p:to>
                                        <p:strVal val="visible"/>
                                      </p:to>
                                    </p:set>
                                    <p:animEffect transition="in" filter="wipe(left)">
                                      <p:cBhvr>
                                        <p:cTn id="18" dur="500"/>
                                        <p:tgtEl>
                                          <p:spTgt spid="25497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54979">
                                            <p:txEl>
                                              <p:pRg st="3" end="3"/>
                                            </p:txEl>
                                          </p:spTgt>
                                        </p:tgtEl>
                                        <p:attrNameLst>
                                          <p:attrName>style.visibility</p:attrName>
                                        </p:attrNameLst>
                                      </p:cBhvr>
                                      <p:to>
                                        <p:strVal val="visible"/>
                                      </p:to>
                                    </p:set>
                                    <p:animEffect transition="in" filter="wipe(left)">
                                      <p:cBhvr>
                                        <p:cTn id="21" dur="500"/>
                                        <p:tgtEl>
                                          <p:spTgt spid="254979">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54979">
                                            <p:txEl>
                                              <p:pRg st="4" end="4"/>
                                            </p:txEl>
                                          </p:spTgt>
                                        </p:tgtEl>
                                        <p:attrNameLst>
                                          <p:attrName>style.visibility</p:attrName>
                                        </p:attrNameLst>
                                      </p:cBhvr>
                                      <p:to>
                                        <p:strVal val="visible"/>
                                      </p:to>
                                    </p:set>
                                    <p:animEffect transition="in" filter="wipe(left)">
                                      <p:cBhvr>
                                        <p:cTn id="24" dur="500"/>
                                        <p:tgtEl>
                                          <p:spTgt spid="254979">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54979">
                                            <p:txEl>
                                              <p:pRg st="5" end="5"/>
                                            </p:txEl>
                                          </p:spTgt>
                                        </p:tgtEl>
                                        <p:attrNameLst>
                                          <p:attrName>style.visibility</p:attrName>
                                        </p:attrNameLst>
                                      </p:cBhvr>
                                      <p:to>
                                        <p:strVal val="visible"/>
                                      </p:to>
                                    </p:set>
                                    <p:animEffect transition="in" filter="wipe(left)">
                                      <p:cBhvr>
                                        <p:cTn id="27" dur="500"/>
                                        <p:tgtEl>
                                          <p:spTgt spid="2549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p:bldP spid="25497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nb-NO" b="0" dirty="0">
                <a:latin typeface="Calibri" panose="020F0502020204030204" pitchFamily="34" charset="0"/>
              </a:rPr>
              <a:t>Black and Scholes modellen</a:t>
            </a:r>
          </a:p>
        </p:txBody>
      </p:sp>
      <p:sp>
        <p:nvSpPr>
          <p:cNvPr id="340995" name="Rectangle 3"/>
          <p:cNvSpPr>
            <a:spLocks noGrp="1" noChangeArrowheads="1"/>
          </p:cNvSpPr>
          <p:nvPr>
            <p:ph type="body" idx="1"/>
          </p:nvPr>
        </p:nvSpPr>
        <p:spPr/>
        <p:txBody>
          <a:bodyPr/>
          <a:lstStyle/>
          <a:p>
            <a:r>
              <a:rPr lang="nb-NO" dirty="0">
                <a:latin typeface="Calibri" panose="020F0502020204030204" pitchFamily="34" charset="0"/>
              </a:rPr>
              <a:t>Forutsetninger i modellen</a:t>
            </a:r>
          </a:p>
          <a:p>
            <a:pPr lvl="1"/>
            <a:r>
              <a:rPr lang="nb-NO" dirty="0">
                <a:latin typeface="Calibri" panose="020F0502020204030204" pitchFamily="34" charset="0"/>
              </a:rPr>
              <a:t>Variansen eller standardavviket til det underliggende objektet er konstant i opsjonens løpetid</a:t>
            </a:r>
          </a:p>
          <a:p>
            <a:pPr lvl="1"/>
            <a:r>
              <a:rPr lang="nb-NO" dirty="0">
                <a:latin typeface="Calibri" panose="020F0502020204030204" pitchFamily="34" charset="0"/>
              </a:rPr>
              <a:t>Den risikofrie renten er konstant</a:t>
            </a:r>
          </a:p>
          <a:p>
            <a:pPr lvl="1"/>
            <a:r>
              <a:rPr lang="nb-NO" dirty="0">
                <a:latin typeface="Calibri" panose="020F0502020204030204" pitchFamily="34" charset="0"/>
              </a:rPr>
              <a:t>Investorer kan låne eller plassere til risikofri rente</a:t>
            </a:r>
          </a:p>
          <a:p>
            <a:pPr lvl="1"/>
            <a:r>
              <a:rPr lang="nb-NO" dirty="0">
                <a:latin typeface="Calibri" panose="020F0502020204030204" pitchFamily="34" charset="0"/>
              </a:rPr>
              <a:t>Aksjekurser endres kontinuerlig – det er ingen ”sprang”</a:t>
            </a:r>
          </a:p>
          <a:p>
            <a:pPr lvl="1"/>
            <a:r>
              <a:rPr lang="nb-NO" dirty="0">
                <a:latin typeface="Calibri" panose="020F0502020204030204" pitchFamily="34" charset="0"/>
              </a:rPr>
              <a:t>Aksjekurser følger en </a:t>
            </a:r>
            <a:r>
              <a:rPr lang="nb-NO" dirty="0" err="1">
                <a:latin typeface="Calibri" panose="020F0502020204030204" pitchFamily="34" charset="0"/>
              </a:rPr>
              <a:t>lognormal</a:t>
            </a:r>
            <a:r>
              <a:rPr lang="nb-NO" dirty="0">
                <a:latin typeface="Calibri" panose="020F0502020204030204" pitchFamily="34" charset="0"/>
              </a:rPr>
              <a:t> fordeling</a:t>
            </a:r>
          </a:p>
          <a:p>
            <a:pPr lvl="1"/>
            <a:r>
              <a:rPr lang="nb-NO" dirty="0">
                <a:latin typeface="Calibri" panose="020F0502020204030204" pitchFamily="34" charset="0"/>
              </a:rPr>
              <a:t>Det er ingen transaksjonskostnader eller skatter</a:t>
            </a:r>
          </a:p>
          <a:p>
            <a:pPr lvl="1"/>
            <a:r>
              <a:rPr lang="nb-NO" dirty="0">
                <a:latin typeface="Calibri" panose="020F0502020204030204" pitchFamily="34" charset="0"/>
              </a:rPr>
              <a:t>Alle verdipapirer er perfekt delbare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r>
              <a:rPr lang="nb-NO" b="0" dirty="0">
                <a:latin typeface="Calibri" panose="020F0502020204030204" pitchFamily="34" charset="0"/>
              </a:rPr>
              <a:t>Eksempel – DnB</a:t>
            </a:r>
          </a:p>
        </p:txBody>
      </p:sp>
      <p:sp>
        <p:nvSpPr>
          <p:cNvPr id="324611" name="Rectangle 3"/>
          <p:cNvSpPr>
            <a:spLocks noGrp="1" noChangeArrowheads="1"/>
          </p:cNvSpPr>
          <p:nvPr>
            <p:ph type="body" idx="1"/>
          </p:nvPr>
        </p:nvSpPr>
        <p:spPr/>
        <p:txBody>
          <a:bodyPr/>
          <a:lstStyle/>
          <a:p>
            <a:r>
              <a:rPr lang="nb-NO" sz="2500" dirty="0">
                <a:latin typeface="Calibri" panose="020F0502020204030204" pitchFamily="34" charset="0"/>
              </a:rPr>
              <a:t>DnB aksjer omsatt for 186,15. Kjøpsopsjoner med innløsning 195 og bortfall om 51 dager ble omsatt for 3,80. Risikofri rente 2,75 % p.a., standardavvik 25 %. Først må vi finne d</a:t>
            </a:r>
            <a:r>
              <a:rPr lang="nb-NO" sz="2500" baseline="-25000" dirty="0">
                <a:latin typeface="Calibri" panose="020F0502020204030204" pitchFamily="34" charset="0"/>
              </a:rPr>
              <a:t>1</a:t>
            </a:r>
            <a:r>
              <a:rPr lang="nb-NO" sz="2500" dirty="0">
                <a:latin typeface="Calibri" panose="020F0502020204030204" pitchFamily="34" charset="0"/>
              </a:rPr>
              <a:t> og d</a:t>
            </a:r>
            <a:r>
              <a:rPr lang="nb-NO" sz="2500" baseline="-25000" dirty="0">
                <a:latin typeface="Calibri" panose="020F0502020204030204" pitchFamily="34" charset="0"/>
              </a:rPr>
              <a:t>2</a:t>
            </a:r>
            <a:r>
              <a:rPr lang="nb-NO" sz="2500" dirty="0">
                <a:latin typeface="Calibri" panose="020F0502020204030204" pitchFamily="34" charset="0"/>
              </a:rPr>
              <a:t>:</a:t>
            </a:r>
          </a:p>
          <a:p>
            <a:pPr marL="0" indent="0">
              <a:buNone/>
            </a:pPr>
            <a:endParaRPr lang="nb-NO" sz="2500" dirty="0">
              <a:latin typeface="Calibri" panose="020F0502020204030204" pitchFamily="34" charset="0"/>
            </a:endParaRPr>
          </a:p>
        </p:txBody>
      </p:sp>
      <p:sp>
        <p:nvSpPr>
          <p:cNvPr id="324613" name="Rectangle 5"/>
          <p:cNvSpPr>
            <a:spLocks noChangeArrowheads="1"/>
          </p:cNvSpPr>
          <p:nvPr/>
        </p:nvSpPr>
        <p:spPr bwMode="auto">
          <a:xfrm>
            <a:off x="0" y="2338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sp>
        <p:nvSpPr>
          <p:cNvPr id="324615" name="Rectangle 7"/>
          <p:cNvSpPr>
            <a:spLocks noChangeArrowheads="1"/>
          </p:cNvSpPr>
          <p:nvPr/>
        </p:nvSpPr>
        <p:spPr bwMode="auto">
          <a:xfrm>
            <a:off x="0" y="2971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4" name="Bilde 3">
            <a:extLst>
              <a:ext uri="{FF2B5EF4-FFF2-40B4-BE49-F238E27FC236}">
                <a16:creationId xmlns:a16="http://schemas.microsoft.com/office/drawing/2014/main" id="{D3D763CD-B62F-CE8A-8A26-6978688E29F8}"/>
              </a:ext>
            </a:extLst>
          </p:cNvPr>
          <p:cNvPicPr>
            <a:picLocks noChangeAspect="1"/>
          </p:cNvPicPr>
          <p:nvPr/>
        </p:nvPicPr>
        <p:blipFill>
          <a:blip r:embed="rId2"/>
          <a:stretch>
            <a:fillRect/>
          </a:stretch>
        </p:blipFill>
        <p:spPr>
          <a:xfrm>
            <a:off x="1403648" y="3068960"/>
            <a:ext cx="3240360" cy="3530418"/>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nb-NO" b="0" dirty="0">
                <a:latin typeface="Calibri" panose="020F0502020204030204" pitchFamily="34" charset="0"/>
              </a:rPr>
              <a:t>Vi må finne N(d1) og N(d2)</a:t>
            </a:r>
          </a:p>
        </p:txBody>
      </p:sp>
      <p:sp>
        <p:nvSpPr>
          <p:cNvPr id="325635" name="Rectangle 3"/>
          <p:cNvSpPr>
            <a:spLocks noGrp="1" noChangeArrowheads="1"/>
          </p:cNvSpPr>
          <p:nvPr>
            <p:ph type="body" sz="half" idx="4294967295"/>
          </p:nvPr>
        </p:nvSpPr>
        <p:spPr>
          <a:xfrm>
            <a:off x="1228725" y="1099808"/>
            <a:ext cx="7753350" cy="5500688"/>
          </a:xfrm>
        </p:spPr>
        <p:txBody>
          <a:bodyPr/>
          <a:lstStyle/>
          <a:p>
            <a:pPr marL="0" indent="0">
              <a:buNone/>
            </a:pPr>
            <a:r>
              <a:rPr lang="nb-NO" sz="2400" dirty="0">
                <a:latin typeface="Calibri" panose="020F0502020204030204" pitchFamily="34" charset="0"/>
              </a:rPr>
              <a:t>Kan finnes i normalfordelingstabeller eller enklere med NORMSFORDELING i Excel</a:t>
            </a:r>
            <a:br>
              <a:rPr lang="nb-NO" sz="2400" dirty="0">
                <a:latin typeface="Calibri" panose="020F0502020204030204" pitchFamily="34" charset="0"/>
              </a:rPr>
            </a:br>
            <a:endParaRPr lang="nb-NO" sz="2400" dirty="0">
              <a:latin typeface="Calibri" panose="020F0502020204030204" pitchFamily="34" charset="0"/>
            </a:endParaRPr>
          </a:p>
        </p:txBody>
      </p:sp>
      <p:sp>
        <p:nvSpPr>
          <p:cNvPr id="325643" name="Rectangle 11"/>
          <p:cNvSpPr>
            <a:spLocks noChangeArrowheads="1"/>
          </p:cNvSpPr>
          <p:nvPr/>
        </p:nvSpPr>
        <p:spPr bwMode="auto">
          <a:xfrm>
            <a:off x="0" y="2957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5" name="Bilde 4">
            <a:extLst>
              <a:ext uri="{FF2B5EF4-FFF2-40B4-BE49-F238E27FC236}">
                <a16:creationId xmlns:a16="http://schemas.microsoft.com/office/drawing/2014/main" id="{39BFE25D-993D-71A4-9771-8B1E1BAC1574}"/>
              </a:ext>
            </a:extLst>
          </p:cNvPr>
          <p:cNvPicPr>
            <a:picLocks noChangeAspect="1"/>
          </p:cNvPicPr>
          <p:nvPr/>
        </p:nvPicPr>
        <p:blipFill>
          <a:blip r:embed="rId2"/>
          <a:stretch>
            <a:fillRect/>
          </a:stretch>
        </p:blipFill>
        <p:spPr>
          <a:xfrm>
            <a:off x="1283849" y="1924171"/>
            <a:ext cx="3355826" cy="2922816"/>
          </a:xfrm>
          <a:prstGeom prst="rect">
            <a:avLst/>
          </a:prstGeom>
        </p:spPr>
      </p:pic>
      <p:pic>
        <p:nvPicPr>
          <p:cNvPr id="7" name="Bilde 6">
            <a:extLst>
              <a:ext uri="{FF2B5EF4-FFF2-40B4-BE49-F238E27FC236}">
                <a16:creationId xmlns:a16="http://schemas.microsoft.com/office/drawing/2014/main" id="{7F18D564-646B-AD7A-A57C-CFDA4227B9E1}"/>
              </a:ext>
            </a:extLst>
          </p:cNvPr>
          <p:cNvPicPr>
            <a:picLocks noChangeAspect="1"/>
          </p:cNvPicPr>
          <p:nvPr/>
        </p:nvPicPr>
        <p:blipFill>
          <a:blip r:embed="rId3"/>
          <a:stretch>
            <a:fillRect/>
          </a:stretch>
        </p:blipFill>
        <p:spPr>
          <a:xfrm>
            <a:off x="1283849" y="5095091"/>
            <a:ext cx="4038600" cy="125730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nb-NO" b="0" dirty="0">
                <a:latin typeface="Calibri" panose="020F0502020204030204" pitchFamily="34" charset="0"/>
              </a:rPr>
              <a:t>Black and Scholes – Excel</a:t>
            </a:r>
            <a:br>
              <a:rPr lang="nb-NO" b="0" dirty="0">
                <a:latin typeface="Calibri" panose="020F0502020204030204" pitchFamily="34" charset="0"/>
              </a:rPr>
            </a:br>
            <a:r>
              <a:rPr lang="nb-NO" sz="1800" b="0" dirty="0">
                <a:latin typeface="Calibri" panose="020F0502020204030204" pitchFamily="34" charset="0"/>
              </a:rPr>
              <a:t>Legg inn tall i gule celler, modellen beregner resten</a:t>
            </a:r>
          </a:p>
        </p:txBody>
      </p:sp>
      <p:graphicFrame>
        <p:nvGraphicFramePr>
          <p:cNvPr id="249277" name="Object 445"/>
          <p:cNvGraphicFramePr>
            <a:graphicFrameLocks noGrp="1" noChangeAspect="1"/>
          </p:cNvGraphicFramePr>
          <p:nvPr>
            <p:ph sz="half" idx="2"/>
            <p:extLst>
              <p:ext uri="{D42A27DB-BD31-4B8C-83A1-F6EECF244321}">
                <p14:modId xmlns:p14="http://schemas.microsoft.com/office/powerpoint/2010/main" val="3908053467"/>
              </p:ext>
            </p:extLst>
          </p:nvPr>
        </p:nvGraphicFramePr>
        <p:xfrm>
          <a:off x="2338388" y="1279525"/>
          <a:ext cx="4754562" cy="4873625"/>
        </p:xfrm>
        <a:graphic>
          <a:graphicData uri="http://schemas.openxmlformats.org/presentationml/2006/ole">
            <mc:AlternateContent xmlns:mc="http://schemas.openxmlformats.org/markup-compatibility/2006">
              <mc:Choice xmlns:v="urn:schemas-microsoft-com:vml" Requires="v">
                <p:oleObj name="Worksheet" r:id="rId2" imgW="1904949" imgH="1952693" progId="Excel.Sheet.8">
                  <p:embed/>
                </p:oleObj>
              </mc:Choice>
              <mc:Fallback>
                <p:oleObj name="Worksheet" r:id="rId2" imgW="1904949" imgH="1952693" progId="Excel.Sheet.8">
                  <p:embed/>
                  <p:pic>
                    <p:nvPicPr>
                      <p:cNvPr id="249277" name="Object 445"/>
                      <p:cNvPicPr>
                        <a:picLocks noChangeAspect="1" noChangeArrowheads="1"/>
                      </p:cNvPicPr>
                      <p:nvPr/>
                    </p:nvPicPr>
                    <p:blipFill>
                      <a:blip r:embed="rId3"/>
                      <a:srcRect/>
                      <a:stretch>
                        <a:fillRect/>
                      </a:stretch>
                    </p:blipFill>
                    <p:spPr bwMode="auto">
                      <a:xfrm>
                        <a:off x="2338388" y="1279525"/>
                        <a:ext cx="4754562" cy="487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49277"/>
                                        </p:tgtEl>
                                        <p:attrNameLst>
                                          <p:attrName>style.visibility</p:attrName>
                                        </p:attrNameLst>
                                      </p:cBhvr>
                                      <p:to>
                                        <p:strVal val="visible"/>
                                      </p:to>
                                    </p:set>
                                    <p:animEffect transition="in" filter="dissolve">
                                      <p:cBhvr>
                                        <p:cTn id="7" dur="500"/>
                                        <p:tgtEl>
                                          <p:spTgt spid="249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nb-NO" b="0" dirty="0">
                <a:latin typeface="Calibri" panose="020F0502020204030204" pitchFamily="34" charset="0"/>
              </a:rPr>
              <a:t>Salgsopsjoner (</a:t>
            </a:r>
            <a:r>
              <a:rPr lang="nb-NO" b="0" dirty="0" err="1">
                <a:latin typeface="Calibri" panose="020F0502020204030204" pitchFamily="34" charset="0"/>
              </a:rPr>
              <a:t>put</a:t>
            </a:r>
            <a:r>
              <a:rPr lang="nb-NO" b="0" dirty="0">
                <a:latin typeface="Calibri" panose="020F0502020204030204" pitchFamily="34" charset="0"/>
              </a:rPr>
              <a:t>)</a:t>
            </a:r>
          </a:p>
        </p:txBody>
      </p:sp>
      <p:sp>
        <p:nvSpPr>
          <p:cNvPr id="256003" name="Rectangle 3"/>
          <p:cNvSpPr>
            <a:spLocks noGrp="1" noChangeArrowheads="1"/>
          </p:cNvSpPr>
          <p:nvPr>
            <p:ph type="body" idx="1"/>
          </p:nvPr>
        </p:nvSpPr>
        <p:spPr/>
        <p:txBody>
          <a:bodyPr/>
          <a:lstStyle/>
          <a:p>
            <a:pPr>
              <a:lnSpc>
                <a:spcPct val="90000"/>
              </a:lnSpc>
            </a:pPr>
            <a:r>
              <a:rPr lang="nb-NO" sz="3200" dirty="0">
                <a:latin typeface="Calibri" panose="020F0502020204030204" pitchFamily="34" charset="0"/>
              </a:rPr>
              <a:t>Salgsopsjoner gir retten til å selge noe</a:t>
            </a:r>
          </a:p>
          <a:p>
            <a:pPr>
              <a:lnSpc>
                <a:spcPct val="90000"/>
              </a:lnSpc>
            </a:pPr>
            <a:r>
              <a:rPr lang="nb-NO" sz="3200" dirty="0" err="1">
                <a:latin typeface="Calibri" panose="020F0502020204030204" pitchFamily="34" charset="0"/>
              </a:rPr>
              <a:t>Payoff</a:t>
            </a:r>
            <a:r>
              <a:rPr lang="nb-NO" sz="3200" dirty="0">
                <a:latin typeface="Calibri" panose="020F0502020204030204" pitchFamily="34" charset="0"/>
              </a:rPr>
              <a:t> blir forskjellig fra kjøpsopsjoner</a:t>
            </a:r>
          </a:p>
          <a:p>
            <a:pPr lvl="1">
              <a:lnSpc>
                <a:spcPct val="90000"/>
              </a:lnSpc>
            </a:pPr>
            <a:r>
              <a:rPr lang="nb-NO" sz="2800" dirty="0">
                <a:latin typeface="Calibri" panose="020F0502020204030204" pitchFamily="34" charset="0"/>
              </a:rPr>
              <a:t>Hvis markedskurs er høyere enn innløsningskurs, er realverdien på salgsopsjonen 0, motsatt er realverdien positiv hvis markedskursen er lavere enn innløsningskursen</a:t>
            </a:r>
          </a:p>
          <a:p>
            <a:pPr>
              <a:lnSpc>
                <a:spcPct val="90000"/>
              </a:lnSpc>
            </a:pPr>
            <a:r>
              <a:rPr lang="nb-NO" sz="3200" dirty="0">
                <a:latin typeface="Calibri" panose="020F0502020204030204" pitchFamily="34" charset="0"/>
              </a:rPr>
              <a:t>Vi kan finne verdien på </a:t>
            </a:r>
            <a:r>
              <a:rPr lang="nb-NO" sz="3200" dirty="0" err="1">
                <a:latin typeface="Calibri" panose="020F0502020204030204" pitchFamily="34" charset="0"/>
              </a:rPr>
              <a:t>put</a:t>
            </a:r>
            <a:r>
              <a:rPr lang="nb-NO" sz="3200" dirty="0">
                <a:latin typeface="Calibri" panose="020F0502020204030204" pitchFamily="34" charset="0"/>
              </a:rPr>
              <a:t> opsjoner ved hjelp av ”</a:t>
            </a:r>
            <a:r>
              <a:rPr lang="nb-NO" sz="3200" dirty="0" err="1">
                <a:latin typeface="Calibri" panose="020F0502020204030204" pitchFamily="34" charset="0"/>
              </a:rPr>
              <a:t>put-call</a:t>
            </a:r>
            <a:r>
              <a:rPr lang="nb-NO" sz="3200" dirty="0">
                <a:latin typeface="Calibri" panose="020F0502020204030204" pitchFamily="34" charset="0"/>
              </a:rPr>
              <a:t> </a:t>
            </a:r>
            <a:r>
              <a:rPr lang="nb-NO" sz="3200" dirty="0" err="1">
                <a:latin typeface="Calibri" panose="020F0502020204030204" pitchFamily="34" charset="0"/>
              </a:rPr>
              <a:t>parity</a:t>
            </a:r>
            <a:r>
              <a:rPr lang="nb-NO" sz="3200" dirty="0">
                <a:latin typeface="Calibri" panose="020F0502020204030204" pitchFamily="34" charset="0"/>
              </a:rPr>
              <a:t>” eller salg-kjøp-pariteten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02"/>
                                        </p:tgtEl>
                                        <p:attrNameLst>
                                          <p:attrName>style.visibility</p:attrName>
                                        </p:attrNameLst>
                                      </p:cBhvr>
                                      <p:to>
                                        <p:strVal val="visible"/>
                                      </p:to>
                                    </p:set>
                                    <p:animEffect transition="in" filter="fade">
                                      <p:cBhvr>
                                        <p:cTn id="7" dur="2000"/>
                                        <p:tgtEl>
                                          <p:spTgt spid="256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03">
                                            <p:txEl>
                                              <p:pRg st="0" end="0"/>
                                            </p:txEl>
                                          </p:spTgt>
                                        </p:tgtEl>
                                        <p:attrNameLst>
                                          <p:attrName>style.visibility</p:attrName>
                                        </p:attrNameLst>
                                      </p:cBhvr>
                                      <p:to>
                                        <p:strVal val="visible"/>
                                      </p:to>
                                    </p:set>
                                    <p:animEffect transition="in" filter="wipe(left)">
                                      <p:cBhvr>
                                        <p:cTn id="12" dur="500"/>
                                        <p:tgtEl>
                                          <p:spTgt spid="2560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03">
                                            <p:txEl>
                                              <p:pRg st="1" end="1"/>
                                            </p:txEl>
                                          </p:spTgt>
                                        </p:tgtEl>
                                        <p:attrNameLst>
                                          <p:attrName>style.visibility</p:attrName>
                                        </p:attrNameLst>
                                      </p:cBhvr>
                                      <p:to>
                                        <p:strVal val="visible"/>
                                      </p:to>
                                    </p:set>
                                    <p:animEffect transition="in" filter="wipe(left)">
                                      <p:cBhvr>
                                        <p:cTn id="17" dur="500"/>
                                        <p:tgtEl>
                                          <p:spTgt spid="256003">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56003">
                                            <p:txEl>
                                              <p:pRg st="2" end="2"/>
                                            </p:txEl>
                                          </p:spTgt>
                                        </p:tgtEl>
                                        <p:attrNameLst>
                                          <p:attrName>style.visibility</p:attrName>
                                        </p:attrNameLst>
                                      </p:cBhvr>
                                      <p:to>
                                        <p:strVal val="visible"/>
                                      </p:to>
                                    </p:set>
                                    <p:animEffect transition="in" filter="wipe(left)">
                                      <p:cBhvr>
                                        <p:cTn id="20" dur="500"/>
                                        <p:tgtEl>
                                          <p:spTgt spid="25600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56003">
                                            <p:txEl>
                                              <p:pRg st="3" end="3"/>
                                            </p:txEl>
                                          </p:spTgt>
                                        </p:tgtEl>
                                        <p:attrNameLst>
                                          <p:attrName>style.visibility</p:attrName>
                                        </p:attrNameLst>
                                      </p:cBhvr>
                                      <p:to>
                                        <p:strVal val="visible"/>
                                      </p:to>
                                    </p:set>
                                    <p:animEffect transition="in" filter="wipe(left)">
                                      <p:cBhvr>
                                        <p:cTn id="25" dur="500"/>
                                        <p:tgtEl>
                                          <p:spTgt spid="2560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2" grpId="0"/>
      <p:bldP spid="25600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nb-NO" b="0" dirty="0">
                <a:latin typeface="Calibri" panose="020F0502020204030204" pitchFamily="34" charset="0"/>
              </a:rPr>
              <a:t>Kombinasjon av opsjoner</a:t>
            </a:r>
          </a:p>
        </p:txBody>
      </p:sp>
      <p:sp>
        <p:nvSpPr>
          <p:cNvPr id="257027" name="Rectangle 3"/>
          <p:cNvSpPr>
            <a:spLocks noGrp="1" noChangeArrowheads="1"/>
          </p:cNvSpPr>
          <p:nvPr>
            <p:ph type="body" idx="1"/>
          </p:nvPr>
        </p:nvSpPr>
        <p:spPr/>
        <p:txBody>
          <a:bodyPr/>
          <a:lstStyle/>
          <a:p>
            <a:pPr marL="0" indent="0">
              <a:buNone/>
            </a:pPr>
            <a:r>
              <a:rPr lang="nb-NO" dirty="0">
                <a:latin typeface="Calibri" panose="020F0502020204030204" pitchFamily="34" charset="0"/>
              </a:rPr>
              <a:t>Anta at du kjøper en aksje og en salgsopsjon på samme aksjen. Innløsningskurs er 125. Hva blir din </a:t>
            </a:r>
            <a:r>
              <a:rPr lang="nb-NO" dirty="0" err="1">
                <a:latin typeface="Calibri" panose="020F0502020204030204" pitchFamily="34" charset="0"/>
              </a:rPr>
              <a:t>payoff</a:t>
            </a:r>
            <a:r>
              <a:rPr lang="nb-NO" dirty="0">
                <a:latin typeface="Calibri" panose="020F0502020204030204" pitchFamily="34" charset="0"/>
              </a:rPr>
              <a:t> på hvert av disse objektene isolert?</a:t>
            </a:r>
          </a:p>
        </p:txBody>
      </p:sp>
      <p:sp>
        <p:nvSpPr>
          <p:cNvPr id="257029" name="Rectangle 5"/>
          <p:cNvSpPr>
            <a:spLocks noChangeArrowheads="1"/>
          </p:cNvSpPr>
          <p:nvPr/>
        </p:nvSpPr>
        <p:spPr bwMode="auto">
          <a:xfrm>
            <a:off x="0" y="2324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sp>
        <p:nvSpPr>
          <p:cNvPr id="257031" name="Rectangle 7"/>
          <p:cNvSpPr>
            <a:spLocks noChangeArrowheads="1"/>
          </p:cNvSpPr>
          <p:nvPr/>
        </p:nvSpPr>
        <p:spPr bwMode="auto">
          <a:xfrm>
            <a:off x="0"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257050"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5430" y="2780928"/>
            <a:ext cx="3756610" cy="2465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7051"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1251" y="2780928"/>
            <a:ext cx="3737213" cy="2465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nb-NO" b="0" dirty="0">
                <a:latin typeface="Calibri" panose="020F0502020204030204" pitchFamily="34" charset="0"/>
              </a:rPr>
              <a:t>Kombinasjon av opsjoner</a:t>
            </a:r>
          </a:p>
        </p:txBody>
      </p:sp>
      <p:sp>
        <p:nvSpPr>
          <p:cNvPr id="329731" name="Rectangle 3"/>
          <p:cNvSpPr>
            <a:spLocks noGrp="1" noChangeArrowheads="1"/>
          </p:cNvSpPr>
          <p:nvPr>
            <p:ph type="body" idx="1"/>
          </p:nvPr>
        </p:nvSpPr>
        <p:spPr/>
        <p:txBody>
          <a:bodyPr/>
          <a:lstStyle/>
          <a:p>
            <a:pPr marL="0" indent="0">
              <a:buNone/>
            </a:pPr>
            <a:r>
              <a:rPr lang="nb-NO" dirty="0">
                <a:latin typeface="Calibri" panose="020F0502020204030204" pitchFamily="34" charset="0"/>
              </a:rPr>
              <a:t>Den samlede verdien av aksjen og salgsopsjon på aksjen blir:</a:t>
            </a:r>
          </a:p>
        </p:txBody>
      </p:sp>
      <p:sp>
        <p:nvSpPr>
          <p:cNvPr id="329733" name="Rectangle 5"/>
          <p:cNvSpPr>
            <a:spLocks noChangeArrowheads="1"/>
          </p:cNvSpPr>
          <p:nvPr/>
        </p:nvSpPr>
        <p:spPr bwMode="auto">
          <a:xfrm>
            <a:off x="0" y="2214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329743"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015" y="2214563"/>
            <a:ext cx="6731969" cy="426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nb-NO" b="0" dirty="0">
                <a:latin typeface="Calibri" panose="020F0502020204030204" pitchFamily="34" charset="0"/>
              </a:rPr>
              <a:t>Kombinasjon av opsjoner</a:t>
            </a:r>
          </a:p>
        </p:txBody>
      </p:sp>
      <p:sp>
        <p:nvSpPr>
          <p:cNvPr id="258051" name="Rectangle 3"/>
          <p:cNvSpPr>
            <a:spLocks noGrp="1" noChangeArrowheads="1"/>
          </p:cNvSpPr>
          <p:nvPr>
            <p:ph type="body" idx="1"/>
          </p:nvPr>
        </p:nvSpPr>
        <p:spPr>
          <a:xfrm>
            <a:off x="1066800" y="1124744"/>
            <a:ext cx="8077200" cy="5500688"/>
          </a:xfrm>
        </p:spPr>
        <p:txBody>
          <a:bodyPr/>
          <a:lstStyle/>
          <a:p>
            <a:r>
              <a:rPr lang="nb-NO" dirty="0">
                <a:latin typeface="Calibri" panose="020F0502020204030204" pitchFamily="34" charset="0"/>
              </a:rPr>
              <a:t>La oss nå prøve noe annet</a:t>
            </a:r>
            <a:r>
              <a:rPr lang="nb-NO" sz="3200" dirty="0">
                <a:latin typeface="Calibri" panose="020F0502020204030204" pitchFamily="34" charset="0"/>
              </a:rPr>
              <a:t>:</a:t>
            </a:r>
          </a:p>
          <a:p>
            <a:pPr lvl="1"/>
            <a:r>
              <a:rPr lang="nb-NO" dirty="0">
                <a:latin typeface="Calibri" panose="020F0502020204030204" pitchFamily="34" charset="0"/>
              </a:rPr>
              <a:t>Vi kjøper en kjøpsopsjon (</a:t>
            </a:r>
            <a:r>
              <a:rPr lang="nb-NO" dirty="0" err="1">
                <a:latin typeface="Calibri" panose="020F0502020204030204" pitchFamily="34" charset="0"/>
              </a:rPr>
              <a:t>call</a:t>
            </a:r>
            <a:r>
              <a:rPr lang="nb-NO" dirty="0">
                <a:latin typeface="Calibri" panose="020F0502020204030204" pitchFamily="34" charset="0"/>
              </a:rPr>
              <a:t>) på samme aksje</a:t>
            </a:r>
          </a:p>
          <a:p>
            <a:pPr lvl="1"/>
            <a:r>
              <a:rPr lang="nb-NO" dirty="0">
                <a:latin typeface="Calibri" panose="020F0502020204030204" pitchFamily="34" charset="0"/>
              </a:rPr>
              <a:t>Vi kjøper et risikofritt papir (zero </a:t>
            </a:r>
            <a:r>
              <a:rPr lang="nb-NO" dirty="0" err="1">
                <a:latin typeface="Calibri" panose="020F0502020204030204" pitchFamily="34" charset="0"/>
              </a:rPr>
              <a:t>coupon</a:t>
            </a:r>
            <a:r>
              <a:rPr lang="nb-NO" dirty="0">
                <a:latin typeface="Calibri" panose="020F0502020204030204" pitchFamily="34" charset="0"/>
              </a:rPr>
              <a:t> </a:t>
            </a:r>
            <a:r>
              <a:rPr lang="nb-NO" dirty="0" err="1">
                <a:latin typeface="Calibri" panose="020F0502020204030204" pitchFamily="34" charset="0"/>
              </a:rPr>
              <a:t>bond</a:t>
            </a:r>
            <a:r>
              <a:rPr lang="nb-NO" dirty="0">
                <a:latin typeface="Calibri" panose="020F0502020204030204" pitchFamily="34" charset="0"/>
              </a:rPr>
              <a:t>), som vi gir 125 ved salg</a:t>
            </a:r>
          </a:p>
          <a:p>
            <a:r>
              <a:rPr lang="nb-NO" dirty="0">
                <a:latin typeface="Calibri" panose="020F0502020204030204" pitchFamily="34" charset="0"/>
              </a:rPr>
              <a:t>Hvordan blir avkastningen på hvert av objektene?</a:t>
            </a:r>
          </a:p>
        </p:txBody>
      </p:sp>
      <p:sp>
        <p:nvSpPr>
          <p:cNvPr id="258053" name="Rectangle 5"/>
          <p:cNvSpPr>
            <a:spLocks noChangeArrowheads="1"/>
          </p:cNvSpPr>
          <p:nvPr/>
        </p:nvSpPr>
        <p:spPr bwMode="auto">
          <a:xfrm>
            <a:off x="0" y="2233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sp>
        <p:nvSpPr>
          <p:cNvPr id="258055" name="Rectangle 7"/>
          <p:cNvSpPr>
            <a:spLocks noChangeArrowheads="1"/>
          </p:cNvSpPr>
          <p:nvPr/>
        </p:nvSpPr>
        <p:spPr bwMode="auto">
          <a:xfrm>
            <a:off x="0" y="2205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258074"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054" y="3645022"/>
            <a:ext cx="4166010" cy="2547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8075" name="Picture 2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3636049"/>
            <a:ext cx="3597069" cy="255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nb-NO" b="0" dirty="0"/>
              <a:t>Kombinasjon av opsjoner</a:t>
            </a:r>
          </a:p>
        </p:txBody>
      </p:sp>
      <p:sp>
        <p:nvSpPr>
          <p:cNvPr id="330755" name="Rectangle 3"/>
          <p:cNvSpPr>
            <a:spLocks noGrp="1" noChangeArrowheads="1"/>
          </p:cNvSpPr>
          <p:nvPr>
            <p:ph type="body" idx="1"/>
          </p:nvPr>
        </p:nvSpPr>
        <p:spPr/>
        <p:txBody>
          <a:bodyPr/>
          <a:lstStyle/>
          <a:p>
            <a:r>
              <a:rPr lang="nb-NO"/>
              <a:t>Den samlede verdien av plasseringene blir:</a:t>
            </a:r>
          </a:p>
        </p:txBody>
      </p:sp>
      <p:sp>
        <p:nvSpPr>
          <p:cNvPr id="330757" name="Rectangle 5"/>
          <p:cNvSpPr>
            <a:spLocks noChangeArrowheads="1"/>
          </p:cNvSpPr>
          <p:nvPr/>
        </p:nvSpPr>
        <p:spPr bwMode="auto">
          <a:xfrm>
            <a:off x="0" y="2290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6"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916832"/>
            <a:ext cx="6731969" cy="426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nb-NO" sz="3200" b="0" dirty="0">
                <a:latin typeface="Calibri" panose="020F0502020204030204" pitchFamily="34" charset="0"/>
              </a:rPr>
              <a:t>Opsjoner på Oslo Børs</a:t>
            </a:r>
          </a:p>
        </p:txBody>
      </p:sp>
      <p:sp>
        <p:nvSpPr>
          <p:cNvPr id="227331" name="Rectangle 3"/>
          <p:cNvSpPr>
            <a:spLocks noGrp="1" noChangeArrowheads="1"/>
          </p:cNvSpPr>
          <p:nvPr>
            <p:ph type="body" sz="half" idx="1"/>
          </p:nvPr>
        </p:nvSpPr>
        <p:spPr>
          <a:xfrm>
            <a:off x="1066800" y="1196975"/>
            <a:ext cx="7608888" cy="5500688"/>
          </a:xfrm>
        </p:spPr>
        <p:txBody>
          <a:bodyPr/>
          <a:lstStyle/>
          <a:p>
            <a:pPr>
              <a:lnSpc>
                <a:spcPct val="90000"/>
              </a:lnSpc>
              <a:spcBef>
                <a:spcPts val="500"/>
              </a:spcBef>
              <a:spcAft>
                <a:spcPts val="500"/>
              </a:spcAft>
            </a:pPr>
            <a:r>
              <a:rPr lang="nb-NO" sz="2600" b="1" dirty="0">
                <a:solidFill>
                  <a:srgbClr val="FF0000"/>
                </a:solidFill>
                <a:latin typeface="Calibri" panose="020F0502020204030204" pitchFamily="34" charset="0"/>
              </a:rPr>
              <a:t>Antall</a:t>
            </a:r>
            <a:r>
              <a:rPr lang="nb-NO" sz="2600" dirty="0">
                <a:latin typeface="Calibri" panose="020F0502020204030204" pitchFamily="34" charset="0"/>
              </a:rPr>
              <a:t>: I det standardiserte markedet omfatter hver opsjonskontrakt 100 underliggende aksjer, og en handel kan minimum bestå av 10 kontrakter. Mao må man kjøpe/utstede opsjoner tilsvarende minimum 1000 aksjer. </a:t>
            </a:r>
          </a:p>
          <a:p>
            <a:pPr>
              <a:lnSpc>
                <a:spcPct val="90000"/>
              </a:lnSpc>
              <a:spcBef>
                <a:spcPts val="500"/>
              </a:spcBef>
              <a:spcAft>
                <a:spcPts val="500"/>
              </a:spcAft>
            </a:pPr>
            <a:r>
              <a:rPr lang="nb-NO" sz="2600" b="1" dirty="0">
                <a:solidFill>
                  <a:srgbClr val="FF0000"/>
                </a:solidFill>
                <a:latin typeface="Calibri" panose="020F0502020204030204" pitchFamily="34" charset="0"/>
              </a:rPr>
              <a:t>Innløsningskursen</a:t>
            </a:r>
            <a:r>
              <a:rPr lang="nb-NO" sz="2600" dirty="0">
                <a:latin typeface="Calibri" panose="020F0502020204030204" pitchFamily="34" charset="0"/>
              </a:rPr>
              <a:t>: Den prisen som skal betales pr. aksje dersom kjøperen av opsjonen ønsker å innløse. Antall innløsningskurser er standardiserte og fastsettes utfra bestemte regler:</a:t>
            </a:r>
            <a:r>
              <a:rPr lang="nb-NO" sz="2000" dirty="0">
                <a:latin typeface="Calibri" panose="020F0502020204030204" pitchFamily="34" charset="0"/>
              </a:rPr>
              <a:t> </a:t>
            </a:r>
            <a:br>
              <a:rPr lang="nb-NO" sz="2000" dirty="0">
                <a:latin typeface="Calibri" panose="020F0502020204030204" pitchFamily="34" charset="0"/>
              </a:rPr>
            </a:br>
            <a:endParaRPr lang="nb-NO" sz="2000" dirty="0">
              <a:latin typeface="Calibri" panose="020F0502020204030204" pitchFamily="34" charset="0"/>
            </a:endParaRPr>
          </a:p>
          <a:p>
            <a:pPr>
              <a:lnSpc>
                <a:spcPct val="90000"/>
              </a:lnSpc>
            </a:pPr>
            <a:endParaRPr lang="nb-NO" sz="2400" dirty="0">
              <a:latin typeface="Calibri" panose="020F0502020204030204" pitchFamily="34" charset="0"/>
            </a:endParaRPr>
          </a:p>
        </p:txBody>
      </p:sp>
      <p:graphicFrame>
        <p:nvGraphicFramePr>
          <p:cNvPr id="228356" name="Object 4"/>
          <p:cNvGraphicFramePr>
            <a:graphicFrameLocks noGrp="1" noChangeAspect="1"/>
          </p:cNvGraphicFramePr>
          <p:nvPr>
            <p:ph sz="half" idx="2"/>
          </p:nvPr>
        </p:nvGraphicFramePr>
        <p:xfrm>
          <a:off x="1476375" y="4797425"/>
          <a:ext cx="6767513" cy="1666875"/>
        </p:xfrm>
        <a:graphic>
          <a:graphicData uri="http://schemas.openxmlformats.org/presentationml/2006/ole">
            <mc:AlternateContent xmlns:mc="http://schemas.openxmlformats.org/markup-compatibility/2006">
              <mc:Choice xmlns:v="urn:schemas-microsoft-com:vml" Requires="v">
                <p:oleObj name="Dokument" r:id="rId2" imgW="5902529" imgH="1454767" progId="Word.Document.8">
                  <p:embed/>
                </p:oleObj>
              </mc:Choice>
              <mc:Fallback>
                <p:oleObj name="Dokument" r:id="rId2" imgW="5902529" imgH="1454767" progId="Word.Document.8">
                  <p:embed/>
                  <p:pic>
                    <p:nvPicPr>
                      <p:cNvPr id="228356"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4797425"/>
                        <a:ext cx="6767513"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 calcmode="lin" valueType="num">
                                      <p:cBhvr additive="base">
                                        <p:cTn id="7" dur="500" fill="hold"/>
                                        <p:tgtEl>
                                          <p:spTgt spid="2273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73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7331">
                                            <p:txEl>
                                              <p:pRg st="1" end="1"/>
                                            </p:txEl>
                                          </p:spTgt>
                                        </p:tgtEl>
                                        <p:attrNameLst>
                                          <p:attrName>style.visibility</p:attrName>
                                        </p:attrNameLst>
                                      </p:cBhvr>
                                      <p:to>
                                        <p:strVal val="visible"/>
                                      </p:to>
                                    </p:set>
                                    <p:anim calcmode="lin" valueType="num">
                                      <p:cBhvr additive="base">
                                        <p:cTn id="13" dur="500" fill="hold"/>
                                        <p:tgtEl>
                                          <p:spTgt spid="2273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73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nb-NO" b="0" dirty="0">
                <a:latin typeface="Calibri" panose="020F0502020204030204" pitchFamily="34" charset="0"/>
              </a:rPr>
              <a:t>Kombinasjon av opsjoner</a:t>
            </a:r>
          </a:p>
        </p:txBody>
      </p:sp>
      <p:sp>
        <p:nvSpPr>
          <p:cNvPr id="259075" name="Rectangle 3"/>
          <p:cNvSpPr>
            <a:spLocks noGrp="1" noChangeArrowheads="1"/>
          </p:cNvSpPr>
          <p:nvPr>
            <p:ph type="body" idx="1"/>
          </p:nvPr>
        </p:nvSpPr>
        <p:spPr/>
        <p:txBody>
          <a:bodyPr/>
          <a:lstStyle/>
          <a:p>
            <a:pPr>
              <a:lnSpc>
                <a:spcPct val="90000"/>
              </a:lnSpc>
            </a:pPr>
            <a:r>
              <a:rPr lang="nb-NO" dirty="0">
                <a:latin typeface="Calibri" panose="020F0502020204030204" pitchFamily="34" charset="0"/>
              </a:rPr>
              <a:t>Vi har sett noe meget viktig, nemlig at en investor oppnår samme avkastning fra følgende</a:t>
            </a:r>
            <a:br>
              <a:rPr lang="nb-NO" dirty="0">
                <a:latin typeface="Calibri" panose="020F0502020204030204" pitchFamily="34" charset="0"/>
              </a:rPr>
            </a:br>
            <a:br>
              <a:rPr lang="nb-NO" dirty="0">
                <a:latin typeface="Calibri" panose="020F0502020204030204" pitchFamily="34" charset="0"/>
              </a:rPr>
            </a:br>
            <a:br>
              <a:rPr lang="nb-NO" dirty="0">
                <a:latin typeface="Calibri" panose="020F0502020204030204" pitchFamily="34" charset="0"/>
              </a:rPr>
            </a:br>
            <a:br>
              <a:rPr lang="nb-NO" dirty="0">
                <a:latin typeface="Calibri" panose="020F0502020204030204" pitchFamily="34" charset="0"/>
              </a:rPr>
            </a:br>
            <a:br>
              <a:rPr lang="nb-NO" dirty="0">
                <a:latin typeface="Calibri" panose="020F0502020204030204" pitchFamily="34" charset="0"/>
              </a:rPr>
            </a:br>
            <a:br>
              <a:rPr lang="nb-NO" dirty="0">
                <a:latin typeface="Calibri" panose="020F0502020204030204" pitchFamily="34" charset="0"/>
              </a:rPr>
            </a:br>
            <a:br>
              <a:rPr lang="nb-NO" dirty="0">
                <a:latin typeface="Calibri" panose="020F0502020204030204" pitchFamily="34" charset="0"/>
              </a:rPr>
            </a:br>
            <a:endParaRPr lang="nb-NO" dirty="0">
              <a:latin typeface="Calibri" panose="020F0502020204030204" pitchFamily="34" charset="0"/>
            </a:endParaRPr>
          </a:p>
          <a:p>
            <a:pPr lvl="1">
              <a:lnSpc>
                <a:spcPct val="90000"/>
              </a:lnSpc>
            </a:pPr>
            <a:r>
              <a:rPr lang="nb-NO" dirty="0">
                <a:latin typeface="Calibri" panose="020F0502020204030204" pitchFamily="34" charset="0"/>
              </a:rPr>
              <a:t>Kjøp en aksje og en salgsopsjon på samme aksje</a:t>
            </a:r>
          </a:p>
          <a:p>
            <a:pPr lvl="1">
              <a:lnSpc>
                <a:spcPct val="90000"/>
              </a:lnSpc>
            </a:pPr>
            <a:r>
              <a:rPr lang="nb-NO" dirty="0">
                <a:latin typeface="Calibri" panose="020F0502020204030204" pitchFamily="34" charset="0"/>
              </a:rPr>
              <a:t>Kjøp en kjøpsopsjon og et risikofritt papir (zero </a:t>
            </a:r>
            <a:r>
              <a:rPr lang="nb-NO" dirty="0" err="1">
                <a:latin typeface="Calibri" panose="020F0502020204030204" pitchFamily="34" charset="0"/>
              </a:rPr>
              <a:t>coupon</a:t>
            </a:r>
            <a:r>
              <a:rPr lang="nb-NO" dirty="0">
                <a:latin typeface="Calibri" panose="020F0502020204030204" pitchFamily="34" charset="0"/>
              </a:rPr>
              <a:t> </a:t>
            </a:r>
            <a:r>
              <a:rPr lang="nb-NO" dirty="0" err="1">
                <a:latin typeface="Calibri" panose="020F0502020204030204" pitchFamily="34" charset="0"/>
              </a:rPr>
              <a:t>bond</a:t>
            </a:r>
            <a:r>
              <a:rPr lang="nb-NO" dirty="0">
                <a:latin typeface="Calibri" panose="020F0502020204030204" pitchFamily="34" charset="0"/>
              </a:rPr>
              <a:t>)</a:t>
            </a:r>
          </a:p>
          <a:p>
            <a:pPr>
              <a:lnSpc>
                <a:spcPct val="90000"/>
              </a:lnSpc>
            </a:pPr>
            <a:r>
              <a:rPr lang="nb-NO" dirty="0">
                <a:latin typeface="Calibri" panose="020F0502020204030204" pitchFamily="34" charset="0"/>
              </a:rPr>
              <a:t>Hvis </a:t>
            </a:r>
            <a:r>
              <a:rPr lang="nb-NO" dirty="0" err="1">
                <a:latin typeface="Calibri" panose="020F0502020204030204" pitchFamily="34" charset="0"/>
              </a:rPr>
              <a:t>payoff</a:t>
            </a:r>
            <a:r>
              <a:rPr lang="nb-NO" dirty="0">
                <a:latin typeface="Calibri" panose="020F0502020204030204" pitchFamily="34" charset="0"/>
              </a:rPr>
              <a:t> er den samme, må verdien være den samme</a:t>
            </a:r>
          </a:p>
        </p:txBody>
      </p:sp>
      <p:sp>
        <p:nvSpPr>
          <p:cNvPr id="259077" name="Rectangle 5"/>
          <p:cNvSpPr>
            <a:spLocks noChangeArrowheads="1"/>
          </p:cNvSpPr>
          <p:nvPr/>
        </p:nvSpPr>
        <p:spPr bwMode="auto">
          <a:xfrm>
            <a:off x="0" y="2290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sp>
        <p:nvSpPr>
          <p:cNvPr id="259079"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pic>
        <p:nvPicPr>
          <p:cNvPr id="8"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7" y="2204059"/>
            <a:ext cx="3672409" cy="23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204059"/>
            <a:ext cx="3672408" cy="23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nb-NO" b="0" dirty="0">
                <a:latin typeface="Calibri" panose="020F0502020204030204" pitchFamily="34" charset="0"/>
              </a:rPr>
              <a:t>Kombinasjon av opsjoner</a:t>
            </a:r>
          </a:p>
        </p:txBody>
      </p:sp>
      <p:sp>
        <p:nvSpPr>
          <p:cNvPr id="260099" name="Rectangle 3"/>
          <p:cNvSpPr>
            <a:spLocks noGrp="1" noChangeArrowheads="1"/>
          </p:cNvSpPr>
          <p:nvPr>
            <p:ph type="body" idx="1"/>
          </p:nvPr>
        </p:nvSpPr>
        <p:spPr/>
        <p:txBody>
          <a:bodyPr/>
          <a:lstStyle/>
          <a:p>
            <a:r>
              <a:rPr lang="nb-NO" dirty="0">
                <a:latin typeface="Calibri" panose="020F0502020204030204" pitchFamily="34" charset="0"/>
              </a:rPr>
              <a:t>Vi har altså sett det interessante at</a:t>
            </a:r>
          </a:p>
          <a:p>
            <a:pPr lvl="1"/>
            <a:r>
              <a:rPr lang="nb-NO" sz="2300" dirty="0">
                <a:latin typeface="Calibri" panose="020F0502020204030204" pitchFamily="34" charset="0"/>
              </a:rPr>
              <a:t>Pris på underliggende aksje + pris på salgsopsjon = pris på kjøpsopsjon + nåverdi av innløsningskurs</a:t>
            </a:r>
          </a:p>
          <a:p>
            <a:r>
              <a:rPr lang="nb-NO" dirty="0">
                <a:latin typeface="Calibri" panose="020F0502020204030204" pitchFamily="34" charset="0"/>
              </a:rPr>
              <a:t>Dette er en av de mest fundamentale sammenhenger innen opsjoner – </a:t>
            </a:r>
            <a:r>
              <a:rPr lang="nb-NO" dirty="0" err="1">
                <a:latin typeface="Calibri" panose="020F0502020204030204" pitchFamily="34" charset="0"/>
              </a:rPr>
              <a:t>put</a:t>
            </a:r>
            <a:r>
              <a:rPr lang="nb-NO" dirty="0">
                <a:latin typeface="Calibri" panose="020F0502020204030204" pitchFamily="34" charset="0"/>
              </a:rPr>
              <a:t> </a:t>
            </a:r>
            <a:r>
              <a:rPr lang="nb-NO" dirty="0" err="1">
                <a:latin typeface="Calibri" panose="020F0502020204030204" pitchFamily="34" charset="0"/>
              </a:rPr>
              <a:t>call</a:t>
            </a:r>
            <a:r>
              <a:rPr lang="nb-NO" dirty="0">
                <a:latin typeface="Calibri" panose="020F0502020204030204" pitchFamily="34" charset="0"/>
              </a:rPr>
              <a:t> </a:t>
            </a:r>
            <a:r>
              <a:rPr lang="nb-NO" dirty="0" err="1">
                <a:latin typeface="Calibri" panose="020F0502020204030204" pitchFamily="34" charset="0"/>
              </a:rPr>
              <a:t>parity</a:t>
            </a:r>
            <a:r>
              <a:rPr lang="nb-NO" dirty="0">
                <a:latin typeface="Calibri" panose="020F0502020204030204" pitchFamily="34" charset="0"/>
              </a:rPr>
              <a:t> eller salg-kjøp- paritet</a:t>
            </a:r>
          </a:p>
          <a:p>
            <a:r>
              <a:rPr lang="nb-NO" dirty="0">
                <a:latin typeface="Calibri" panose="020F0502020204030204" pitchFamily="34" charset="0"/>
              </a:rPr>
              <a:t>Vi fant i binominalmodellen at kjøpsopsjonen i eksemplet var verdt 61,11. Salgsopsjonen er da verd:</a:t>
            </a:r>
          </a:p>
          <a:p>
            <a:pPr lvl="1"/>
            <a:r>
              <a:rPr lang="nb-NO" dirty="0">
                <a:latin typeface="Calibri" panose="020F0502020204030204" pitchFamily="34" charset="0"/>
              </a:rPr>
              <a:t>Salgsopsjon = 61,11 + 125/1,05 – 150 = 30,16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0098"/>
                                        </p:tgtEl>
                                        <p:attrNameLst>
                                          <p:attrName>style.visibility</p:attrName>
                                        </p:attrNameLst>
                                      </p:cBhvr>
                                      <p:to>
                                        <p:strVal val="visible"/>
                                      </p:to>
                                    </p:set>
                                    <p:animEffect transition="in" filter="fade">
                                      <p:cBhvr>
                                        <p:cTn id="7" dur="2000"/>
                                        <p:tgtEl>
                                          <p:spTgt spid="260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0099">
                                            <p:txEl>
                                              <p:pRg st="0" end="0"/>
                                            </p:txEl>
                                          </p:spTgt>
                                        </p:tgtEl>
                                        <p:attrNameLst>
                                          <p:attrName>style.visibility</p:attrName>
                                        </p:attrNameLst>
                                      </p:cBhvr>
                                      <p:to>
                                        <p:strVal val="visible"/>
                                      </p:to>
                                    </p:set>
                                    <p:animEffect transition="in" filter="wipe(left)">
                                      <p:cBhvr>
                                        <p:cTn id="12" dur="500"/>
                                        <p:tgtEl>
                                          <p:spTgt spid="26009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60099">
                                            <p:txEl>
                                              <p:pRg st="1" end="1"/>
                                            </p:txEl>
                                          </p:spTgt>
                                        </p:tgtEl>
                                        <p:attrNameLst>
                                          <p:attrName>style.visibility</p:attrName>
                                        </p:attrNameLst>
                                      </p:cBhvr>
                                      <p:to>
                                        <p:strVal val="visible"/>
                                      </p:to>
                                    </p:set>
                                    <p:animEffect transition="in" filter="wipe(left)">
                                      <p:cBhvr>
                                        <p:cTn id="15" dur="500"/>
                                        <p:tgtEl>
                                          <p:spTgt spid="26009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60099">
                                            <p:txEl>
                                              <p:pRg st="2" end="2"/>
                                            </p:txEl>
                                          </p:spTgt>
                                        </p:tgtEl>
                                        <p:attrNameLst>
                                          <p:attrName>style.visibility</p:attrName>
                                        </p:attrNameLst>
                                      </p:cBhvr>
                                      <p:to>
                                        <p:strVal val="visible"/>
                                      </p:to>
                                    </p:set>
                                    <p:animEffect transition="in" filter="wipe(left)">
                                      <p:cBhvr>
                                        <p:cTn id="20" dur="500"/>
                                        <p:tgtEl>
                                          <p:spTgt spid="26009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60099">
                                            <p:txEl>
                                              <p:pRg st="3" end="3"/>
                                            </p:txEl>
                                          </p:spTgt>
                                        </p:tgtEl>
                                        <p:attrNameLst>
                                          <p:attrName>style.visibility</p:attrName>
                                        </p:attrNameLst>
                                      </p:cBhvr>
                                      <p:to>
                                        <p:strVal val="visible"/>
                                      </p:to>
                                    </p:set>
                                    <p:animEffect transition="in" filter="wipe(left)">
                                      <p:cBhvr>
                                        <p:cTn id="25" dur="500"/>
                                        <p:tgtEl>
                                          <p:spTgt spid="260099">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60099">
                                            <p:txEl>
                                              <p:pRg st="4" end="4"/>
                                            </p:txEl>
                                          </p:spTgt>
                                        </p:tgtEl>
                                        <p:attrNameLst>
                                          <p:attrName>style.visibility</p:attrName>
                                        </p:attrNameLst>
                                      </p:cBhvr>
                                      <p:to>
                                        <p:strVal val="visible"/>
                                      </p:to>
                                    </p:set>
                                    <p:animEffect transition="in" filter="wipe(left)">
                                      <p:cBhvr>
                                        <p:cTn id="28"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p:bldP spid="260099"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nb-NO" b="0" dirty="0">
                <a:latin typeface="Calibri" panose="020F0502020204030204" pitchFamily="34" charset="0"/>
              </a:rPr>
              <a:t>Kombinasjon av opsjoner</a:t>
            </a:r>
          </a:p>
        </p:txBody>
      </p:sp>
      <p:sp>
        <p:nvSpPr>
          <p:cNvPr id="331779" name="Rectangle 3"/>
          <p:cNvSpPr>
            <a:spLocks noGrp="1" noChangeArrowheads="1"/>
          </p:cNvSpPr>
          <p:nvPr>
            <p:ph type="body" idx="1"/>
          </p:nvPr>
        </p:nvSpPr>
        <p:spPr/>
        <p:txBody>
          <a:bodyPr/>
          <a:lstStyle/>
          <a:p>
            <a:r>
              <a:rPr lang="nb-NO" sz="2400" dirty="0">
                <a:latin typeface="Calibri" panose="020F0502020204030204" pitchFamily="34" charset="0"/>
              </a:rPr>
              <a:t>La oss teste om dette stemmer, og vi innfører noen symboler</a:t>
            </a:r>
          </a:p>
          <a:p>
            <a:pPr lvl="1"/>
            <a:r>
              <a:rPr lang="nb-NO" sz="2300" dirty="0">
                <a:latin typeface="Calibri" panose="020F0502020204030204" pitchFamily="34" charset="0"/>
              </a:rPr>
              <a:t>P</a:t>
            </a:r>
            <a:r>
              <a:rPr lang="nb-NO" sz="2300" baseline="-25000" dirty="0">
                <a:latin typeface="Calibri" panose="020F0502020204030204" pitchFamily="34" charset="0"/>
              </a:rPr>
              <a:t>0</a:t>
            </a:r>
            <a:r>
              <a:rPr lang="nb-NO" sz="2300" dirty="0">
                <a:latin typeface="Calibri" panose="020F0502020204030204" pitchFamily="34" charset="0"/>
              </a:rPr>
              <a:t> = kurs på underliggende aksje nå = kr 150</a:t>
            </a:r>
          </a:p>
          <a:p>
            <a:pPr lvl="1"/>
            <a:r>
              <a:rPr lang="nb-NO" sz="2300" dirty="0">
                <a:latin typeface="Calibri" panose="020F0502020204030204" pitchFamily="34" charset="0"/>
              </a:rPr>
              <a:t>p = sannsynlighet for at kursen øker = 0,6  </a:t>
            </a:r>
          </a:p>
          <a:p>
            <a:pPr lvl="1"/>
            <a:r>
              <a:rPr lang="nb-NO" sz="2300" dirty="0">
                <a:latin typeface="Calibri" panose="020F0502020204030204" pitchFamily="34" charset="0"/>
              </a:rPr>
              <a:t>u = multiplikator for aksjeprisøkning = 2</a:t>
            </a:r>
          </a:p>
          <a:p>
            <a:pPr lvl="1"/>
            <a:r>
              <a:rPr lang="nb-NO" sz="2300" dirty="0">
                <a:latin typeface="Calibri" panose="020F0502020204030204" pitchFamily="34" charset="0"/>
              </a:rPr>
              <a:t>d = multiplikator for aksjeprisnedgang = 0,5</a:t>
            </a:r>
          </a:p>
          <a:p>
            <a:pPr lvl="1"/>
            <a:r>
              <a:rPr lang="nb-NO" sz="2300" dirty="0">
                <a:latin typeface="Calibri" panose="020F0502020204030204" pitchFamily="34" charset="0"/>
              </a:rPr>
              <a:t>u • P</a:t>
            </a:r>
            <a:r>
              <a:rPr lang="nb-NO" sz="2300" baseline="-25000" dirty="0">
                <a:latin typeface="Calibri" panose="020F0502020204030204" pitchFamily="34" charset="0"/>
              </a:rPr>
              <a:t>0</a:t>
            </a:r>
            <a:r>
              <a:rPr lang="nb-NO" sz="2300" dirty="0">
                <a:latin typeface="Calibri" panose="020F0502020204030204" pitchFamily="34" charset="0"/>
              </a:rPr>
              <a:t> = aksjekurs ved </a:t>
            </a:r>
            <a:r>
              <a:rPr lang="nb-NO" sz="2300" dirty="0" err="1">
                <a:latin typeface="Calibri" panose="020F0502020204030204" pitchFamily="34" charset="0"/>
              </a:rPr>
              <a:t>kursøkning</a:t>
            </a:r>
            <a:r>
              <a:rPr lang="nb-NO" sz="2300" dirty="0">
                <a:latin typeface="Calibri" panose="020F0502020204030204" pitchFamily="34" charset="0"/>
              </a:rPr>
              <a:t> = 2 • 150 = 300</a:t>
            </a:r>
          </a:p>
          <a:p>
            <a:pPr lvl="1"/>
            <a:r>
              <a:rPr lang="nb-NO" sz="2300" dirty="0">
                <a:latin typeface="Calibri" panose="020F0502020204030204" pitchFamily="34" charset="0"/>
              </a:rPr>
              <a:t>d • P</a:t>
            </a:r>
            <a:r>
              <a:rPr lang="nb-NO" sz="2300" baseline="-25000" dirty="0">
                <a:latin typeface="Calibri" panose="020F0502020204030204" pitchFamily="34" charset="0"/>
              </a:rPr>
              <a:t>0 </a:t>
            </a:r>
            <a:r>
              <a:rPr lang="nb-NO" sz="2300" dirty="0">
                <a:latin typeface="Calibri" panose="020F0502020204030204" pitchFamily="34" charset="0"/>
              </a:rPr>
              <a:t>= aksjekurs ved kursnedgang = 0,5 • 150 = 75</a:t>
            </a:r>
          </a:p>
          <a:p>
            <a:pPr lvl="1"/>
            <a:r>
              <a:rPr lang="nb-NO" sz="2300" dirty="0">
                <a:latin typeface="Calibri" panose="020F0502020204030204" pitchFamily="34" charset="0"/>
              </a:rPr>
              <a:t>I = innløsningskurs for opsjonen = 125</a:t>
            </a:r>
          </a:p>
          <a:p>
            <a:pPr lvl="1"/>
            <a:r>
              <a:rPr lang="nb-NO" sz="2300" dirty="0">
                <a:latin typeface="Calibri" panose="020F0502020204030204" pitchFamily="34" charset="0"/>
              </a:rPr>
              <a:t>S</a:t>
            </a:r>
            <a:r>
              <a:rPr lang="nb-NO" sz="2300" baseline="-25000" dirty="0">
                <a:latin typeface="Calibri" panose="020F0502020204030204" pitchFamily="34" charset="0"/>
              </a:rPr>
              <a:t>0</a:t>
            </a:r>
            <a:r>
              <a:rPr lang="nb-NO" sz="2300" dirty="0">
                <a:latin typeface="Calibri" panose="020F0502020204030204" pitchFamily="34" charset="0"/>
              </a:rPr>
              <a:t> = nåværende markedskurs på salgsopsjonen</a:t>
            </a:r>
          </a:p>
          <a:p>
            <a:pPr lvl="1"/>
            <a:r>
              <a:rPr lang="nb-NO" sz="2300" dirty="0">
                <a:latin typeface="Calibri" panose="020F0502020204030204" pitchFamily="34" charset="0"/>
              </a:rPr>
              <a:t>Su = kontantstrøm fra opsjonen hvis kursen på den underliggende aksjen øker</a:t>
            </a:r>
          </a:p>
          <a:p>
            <a:pPr lvl="1"/>
            <a:r>
              <a:rPr lang="nb-NO" sz="2300" dirty="0" err="1">
                <a:latin typeface="Calibri" panose="020F0502020204030204" pitchFamily="34" charset="0"/>
              </a:rPr>
              <a:t>Sd</a:t>
            </a:r>
            <a:r>
              <a:rPr lang="nb-NO" sz="2300" dirty="0">
                <a:latin typeface="Calibri" panose="020F0502020204030204" pitchFamily="34" charset="0"/>
              </a:rPr>
              <a:t> = kontantstrøm fra opsjonen hvis kursen på den underliggende aksjen faller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nb-NO" b="0" dirty="0">
                <a:latin typeface="Calibri" panose="020F0502020204030204" pitchFamily="34" charset="0"/>
              </a:rPr>
              <a:t>Salg-kjøp-pariteten</a:t>
            </a:r>
          </a:p>
        </p:txBody>
      </p:sp>
      <p:sp>
        <p:nvSpPr>
          <p:cNvPr id="332803" name="Rectangle 3"/>
          <p:cNvSpPr>
            <a:spLocks noGrp="1" noChangeArrowheads="1"/>
          </p:cNvSpPr>
          <p:nvPr>
            <p:ph type="body" idx="1"/>
          </p:nvPr>
        </p:nvSpPr>
        <p:spPr/>
        <p:txBody>
          <a:bodyPr/>
          <a:lstStyle/>
          <a:p>
            <a:r>
              <a:rPr lang="nb-NO" dirty="0" err="1">
                <a:latin typeface="Calibri" panose="020F0502020204030204" pitchFamily="34" charset="0"/>
              </a:rPr>
              <a:t>Pay</a:t>
            </a:r>
            <a:r>
              <a:rPr lang="nb-NO" dirty="0">
                <a:latin typeface="Calibri" panose="020F0502020204030204" pitchFamily="34" charset="0"/>
              </a:rPr>
              <a:t> </a:t>
            </a:r>
            <a:r>
              <a:rPr lang="nb-NO" dirty="0" err="1">
                <a:latin typeface="Calibri" panose="020F0502020204030204" pitchFamily="34" charset="0"/>
              </a:rPr>
              <a:t>off</a:t>
            </a:r>
            <a:r>
              <a:rPr lang="nb-NO" dirty="0">
                <a:latin typeface="Calibri" panose="020F0502020204030204" pitchFamily="34" charset="0"/>
              </a:rPr>
              <a:t> fra å eie salgsopsjonen:</a:t>
            </a:r>
          </a:p>
          <a:p>
            <a:pPr lvl="1"/>
            <a:r>
              <a:rPr lang="fr-FR" dirty="0">
                <a:latin typeface="Calibri" panose="020F0502020204030204" pitchFamily="34" charset="0"/>
              </a:rPr>
              <a:t>Su = max (0, (I – u • P</a:t>
            </a:r>
            <a:r>
              <a:rPr lang="fr-FR" baseline="-25000" dirty="0">
                <a:latin typeface="Calibri" panose="020F0502020204030204" pitchFamily="34" charset="0"/>
              </a:rPr>
              <a:t>0</a:t>
            </a:r>
            <a:r>
              <a:rPr lang="fr-FR" dirty="0">
                <a:latin typeface="Calibri" panose="020F0502020204030204" pitchFamily="34" charset="0"/>
              </a:rPr>
              <a:t>) = max (0, (125 – 300)) = 0</a:t>
            </a:r>
            <a:endParaRPr lang="sv-SE" dirty="0">
              <a:latin typeface="Calibri" panose="020F0502020204030204" pitchFamily="34" charset="0"/>
            </a:endParaRPr>
          </a:p>
          <a:p>
            <a:pPr lvl="1"/>
            <a:r>
              <a:rPr lang="sv-SE" dirty="0">
                <a:latin typeface="Calibri" panose="020F0502020204030204" pitchFamily="34" charset="0"/>
              </a:rPr>
              <a:t>Sd = max (0, (I – d • P</a:t>
            </a:r>
            <a:r>
              <a:rPr lang="sv-SE" baseline="-25000" dirty="0">
                <a:latin typeface="Calibri" panose="020F0502020204030204" pitchFamily="34" charset="0"/>
              </a:rPr>
              <a:t>0</a:t>
            </a:r>
            <a:r>
              <a:rPr lang="sv-SE" dirty="0">
                <a:latin typeface="Calibri" panose="020F0502020204030204" pitchFamily="34" charset="0"/>
              </a:rPr>
              <a:t>) = max (0, (125 – 75)) = 50</a:t>
            </a:r>
            <a:endParaRPr lang="nb-NO" dirty="0">
              <a:latin typeface="Calibri" panose="020F0502020204030204" pitchFamily="34" charset="0"/>
            </a:endParaRPr>
          </a:p>
          <a:p>
            <a:r>
              <a:rPr lang="nb-NO" dirty="0">
                <a:latin typeface="Calibri" panose="020F0502020204030204" pitchFamily="34" charset="0"/>
              </a:rPr>
              <a:t>Vi beregner m, L og opsjonsverdi:</a:t>
            </a:r>
            <a:br>
              <a:rPr lang="nb-NO" dirty="0">
                <a:latin typeface="Calibri" panose="020F0502020204030204" pitchFamily="34" charset="0"/>
              </a:rPr>
            </a:br>
            <a:br>
              <a:rPr lang="nb-NO" dirty="0">
                <a:latin typeface="Calibri" panose="020F0502020204030204" pitchFamily="34" charset="0"/>
              </a:rPr>
            </a:br>
            <a:endParaRPr lang="nb-NO" dirty="0">
              <a:latin typeface="Calibri" panose="020F0502020204030204" pitchFamily="34" charset="0"/>
            </a:endParaRPr>
          </a:p>
        </p:txBody>
      </p:sp>
      <p:sp>
        <p:nvSpPr>
          <p:cNvPr id="33280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graphicFrame>
        <p:nvGraphicFramePr>
          <p:cNvPr id="332804" name="Object 4"/>
          <p:cNvGraphicFramePr>
            <a:graphicFrameLocks noChangeAspect="1"/>
          </p:cNvGraphicFramePr>
          <p:nvPr/>
        </p:nvGraphicFramePr>
        <p:xfrm>
          <a:off x="1547813" y="3357563"/>
          <a:ext cx="5400675" cy="793750"/>
        </p:xfrm>
        <a:graphic>
          <a:graphicData uri="http://schemas.openxmlformats.org/presentationml/2006/ole">
            <mc:AlternateContent xmlns:mc="http://schemas.openxmlformats.org/markup-compatibility/2006">
              <mc:Choice xmlns:v="urn:schemas-microsoft-com:vml" Requires="v">
                <p:oleObj name="Formel" r:id="rId2" imgW="3048000" imgH="444500" progId="Equation.3">
                  <p:embed/>
                </p:oleObj>
              </mc:Choice>
              <mc:Fallback>
                <p:oleObj name="Formel" r:id="rId2" imgW="3048000" imgH="444500" progId="Equation.3">
                  <p:embed/>
                  <p:pic>
                    <p:nvPicPr>
                      <p:cNvPr id="332804"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3357563"/>
                        <a:ext cx="5400675"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2807" name="Rectangle 7"/>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graphicFrame>
        <p:nvGraphicFramePr>
          <p:cNvPr id="332806" name="Object 6"/>
          <p:cNvGraphicFramePr>
            <a:graphicFrameLocks noChangeAspect="1"/>
          </p:cNvGraphicFramePr>
          <p:nvPr/>
        </p:nvGraphicFramePr>
        <p:xfrm>
          <a:off x="1547813" y="4437063"/>
          <a:ext cx="5256212" cy="885825"/>
        </p:xfrm>
        <a:graphic>
          <a:graphicData uri="http://schemas.openxmlformats.org/presentationml/2006/ole">
            <mc:AlternateContent xmlns:mc="http://schemas.openxmlformats.org/markup-compatibility/2006">
              <mc:Choice xmlns:v="urn:schemas-microsoft-com:vml" Requires="v">
                <p:oleObj name="Formel" r:id="rId4" imgW="2717800" imgH="457200" progId="Equation.3">
                  <p:embed/>
                </p:oleObj>
              </mc:Choice>
              <mc:Fallback>
                <p:oleObj name="Formel" r:id="rId4" imgW="2717800" imgH="457200" progId="Equation.3">
                  <p:embed/>
                  <p:pic>
                    <p:nvPicPr>
                      <p:cNvPr id="332806"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4437063"/>
                        <a:ext cx="5256212"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2809" name="Rectangle 9"/>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nb-NO"/>
          </a:p>
        </p:txBody>
      </p:sp>
      <p:graphicFrame>
        <p:nvGraphicFramePr>
          <p:cNvPr id="332808" name="Object 8"/>
          <p:cNvGraphicFramePr>
            <a:graphicFrameLocks noChangeAspect="1"/>
          </p:cNvGraphicFramePr>
          <p:nvPr/>
        </p:nvGraphicFramePr>
        <p:xfrm>
          <a:off x="1476375" y="5734050"/>
          <a:ext cx="7272338" cy="566738"/>
        </p:xfrm>
        <a:graphic>
          <a:graphicData uri="http://schemas.openxmlformats.org/presentationml/2006/ole">
            <mc:AlternateContent xmlns:mc="http://schemas.openxmlformats.org/markup-compatibility/2006">
              <mc:Choice xmlns:v="urn:schemas-microsoft-com:vml" Requires="v">
                <p:oleObj name="Formel" r:id="rId6" imgW="2933700" imgH="228600" progId="Equation.3">
                  <p:embed/>
                </p:oleObj>
              </mc:Choice>
              <mc:Fallback>
                <p:oleObj name="Formel" r:id="rId6" imgW="2933700" imgH="228600" progId="Equation.3">
                  <p:embed/>
                  <p:pic>
                    <p:nvPicPr>
                      <p:cNvPr id="332808"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5734050"/>
                        <a:ext cx="7272338" cy="56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nb-NO" b="0" dirty="0">
                <a:latin typeface="Calibri" panose="020F0502020204030204" pitchFamily="34" charset="0"/>
              </a:rPr>
              <a:t>Realopsjoner</a:t>
            </a:r>
          </a:p>
        </p:txBody>
      </p:sp>
      <p:sp>
        <p:nvSpPr>
          <p:cNvPr id="269315" name="Rectangle 3"/>
          <p:cNvSpPr>
            <a:spLocks noGrp="1" noChangeArrowheads="1"/>
          </p:cNvSpPr>
          <p:nvPr>
            <p:ph type="body" idx="1"/>
          </p:nvPr>
        </p:nvSpPr>
        <p:spPr/>
        <p:txBody>
          <a:bodyPr/>
          <a:lstStyle/>
          <a:p>
            <a:r>
              <a:rPr lang="nb-NO" dirty="0">
                <a:latin typeface="Calibri" panose="020F0502020204030204" pitchFamily="34" charset="0"/>
              </a:rPr>
              <a:t>Tradisjonell investeringsanalyse blir av og til kritisert for at det indirekte forutsettes at etter at et prosjekt er startet, må det gå sin gang uten at det kan påvirkes i særlig grad</a:t>
            </a:r>
          </a:p>
          <a:p>
            <a:r>
              <a:rPr lang="nb-NO" dirty="0">
                <a:latin typeface="Calibri" panose="020F0502020204030204" pitchFamily="34" charset="0"/>
              </a:rPr>
              <a:t>Et prosjekt kan kanskje selges en eller annen gang i løpet av levetiden, det kan utvides mv.</a:t>
            </a:r>
          </a:p>
          <a:p>
            <a:r>
              <a:rPr lang="nb-NO" dirty="0">
                <a:latin typeface="Calibri" panose="020F0502020204030204" pitchFamily="34" charset="0"/>
              </a:rPr>
              <a:t>Man har en opsjon på fremtidige handlinger - realopsjoner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fade">
                                      <p:cBhvr>
                                        <p:cTn id="7" dur="2000"/>
                                        <p:tgtEl>
                                          <p:spTgt spid="269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9315">
                                            <p:txEl>
                                              <p:pRg st="0" end="0"/>
                                            </p:txEl>
                                          </p:spTgt>
                                        </p:tgtEl>
                                        <p:attrNameLst>
                                          <p:attrName>style.visibility</p:attrName>
                                        </p:attrNameLst>
                                      </p:cBhvr>
                                      <p:to>
                                        <p:strVal val="visible"/>
                                      </p:to>
                                    </p:set>
                                    <p:animEffect transition="in" filter="wipe(left)">
                                      <p:cBhvr>
                                        <p:cTn id="12" dur="500"/>
                                        <p:tgtEl>
                                          <p:spTgt spid="269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9315">
                                            <p:txEl>
                                              <p:pRg st="1" end="1"/>
                                            </p:txEl>
                                          </p:spTgt>
                                        </p:tgtEl>
                                        <p:attrNameLst>
                                          <p:attrName>style.visibility</p:attrName>
                                        </p:attrNameLst>
                                      </p:cBhvr>
                                      <p:to>
                                        <p:strVal val="visible"/>
                                      </p:to>
                                    </p:set>
                                    <p:animEffect transition="in" filter="wipe(left)">
                                      <p:cBhvr>
                                        <p:cTn id="17" dur="500"/>
                                        <p:tgtEl>
                                          <p:spTgt spid="269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9315">
                                            <p:txEl>
                                              <p:pRg st="2" end="2"/>
                                            </p:txEl>
                                          </p:spTgt>
                                        </p:tgtEl>
                                        <p:attrNameLst>
                                          <p:attrName>style.visibility</p:attrName>
                                        </p:attrNameLst>
                                      </p:cBhvr>
                                      <p:to>
                                        <p:strVal val="visible"/>
                                      </p:to>
                                    </p:set>
                                    <p:animEffect transition="in" filter="wipe(left)">
                                      <p:cBhvr>
                                        <p:cTn id="22" dur="500"/>
                                        <p:tgtEl>
                                          <p:spTgt spid="269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P spid="26931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nb-NO" b="0" dirty="0">
                <a:latin typeface="Calibri" panose="020F0502020204030204" pitchFamily="34" charset="0"/>
              </a:rPr>
              <a:t>Realopsjoner - eksempel</a:t>
            </a:r>
          </a:p>
        </p:txBody>
      </p:sp>
      <p:sp>
        <p:nvSpPr>
          <p:cNvPr id="334851" name="Rectangle 3"/>
          <p:cNvSpPr>
            <a:spLocks noGrp="1" noChangeArrowheads="1"/>
          </p:cNvSpPr>
          <p:nvPr>
            <p:ph type="body" sz="half" idx="1"/>
          </p:nvPr>
        </p:nvSpPr>
        <p:spPr>
          <a:xfrm>
            <a:off x="1066800" y="1196975"/>
            <a:ext cx="7392988" cy="5500688"/>
          </a:xfrm>
        </p:spPr>
        <p:txBody>
          <a:bodyPr/>
          <a:lstStyle/>
          <a:p>
            <a:r>
              <a:rPr lang="nb-NO" dirty="0">
                <a:latin typeface="Calibri" panose="020F0502020204030204" pitchFamily="34" charset="0"/>
              </a:rPr>
              <a:t>Et prosjekt A gir følgende kontantstrøm (avkastningskrav 18 %):</a:t>
            </a:r>
            <a:br>
              <a:rPr lang="nb-NO" dirty="0">
                <a:latin typeface="Calibri" panose="020F0502020204030204" pitchFamily="34" charset="0"/>
              </a:rPr>
            </a:br>
            <a:br>
              <a:rPr lang="nb-NO" dirty="0">
                <a:latin typeface="Calibri" panose="020F0502020204030204" pitchFamily="34" charset="0"/>
              </a:rPr>
            </a:br>
            <a:br>
              <a:rPr lang="nb-NO" sz="2400" dirty="0">
                <a:latin typeface="Calibri" panose="020F0502020204030204" pitchFamily="34" charset="0"/>
              </a:rPr>
            </a:br>
            <a:br>
              <a:rPr lang="nb-NO" sz="2400" dirty="0">
                <a:latin typeface="Calibri" panose="020F0502020204030204" pitchFamily="34" charset="0"/>
              </a:rPr>
            </a:br>
            <a:endParaRPr lang="nb-NO" sz="2400" dirty="0">
              <a:latin typeface="Calibri" panose="020F0502020204030204" pitchFamily="34" charset="0"/>
            </a:endParaRPr>
          </a:p>
          <a:p>
            <a:r>
              <a:rPr lang="nb-NO" sz="2400" dirty="0">
                <a:latin typeface="Calibri" panose="020F0502020204030204" pitchFamily="34" charset="0"/>
              </a:rPr>
              <a:t>Nåverdien er negativ – bør prosjektet droppes?</a:t>
            </a:r>
          </a:p>
          <a:p>
            <a:r>
              <a:rPr lang="nb-NO" sz="2400" dirty="0">
                <a:latin typeface="Calibri" panose="020F0502020204030204" pitchFamily="34" charset="0"/>
              </a:rPr>
              <a:t>Hvis prosjektet gjennomføres, kan man også gjennomføre dette prosjektet B om 4 år:</a:t>
            </a:r>
          </a:p>
        </p:txBody>
      </p:sp>
      <p:graphicFrame>
        <p:nvGraphicFramePr>
          <p:cNvPr id="334855" name="Object 7"/>
          <p:cNvGraphicFramePr>
            <a:graphicFrameLocks noGrp="1" noChangeAspect="1"/>
          </p:cNvGraphicFramePr>
          <p:nvPr>
            <p:ph sz="quarter" idx="2"/>
          </p:nvPr>
        </p:nvGraphicFramePr>
        <p:xfrm>
          <a:off x="1547813" y="2276475"/>
          <a:ext cx="7200900" cy="1184275"/>
        </p:xfrm>
        <a:graphic>
          <a:graphicData uri="http://schemas.openxmlformats.org/presentationml/2006/ole">
            <mc:AlternateContent xmlns:mc="http://schemas.openxmlformats.org/markup-compatibility/2006">
              <mc:Choice xmlns:v="urn:schemas-microsoft-com:vml" Requires="v">
                <p:oleObj name="Regneark" r:id="rId2" imgW="3889293" imgH="640245" progId="Excel.Sheet.8">
                  <p:embed/>
                </p:oleObj>
              </mc:Choice>
              <mc:Fallback>
                <p:oleObj name="Regneark" r:id="rId2" imgW="3889293" imgH="640245" progId="Excel.Sheet.8">
                  <p:embed/>
                  <p:pic>
                    <p:nvPicPr>
                      <p:cNvPr id="334855"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2276475"/>
                        <a:ext cx="7200900"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4857" name="Object 9"/>
          <p:cNvGraphicFramePr>
            <a:graphicFrameLocks noGrp="1" noChangeAspect="1"/>
          </p:cNvGraphicFramePr>
          <p:nvPr>
            <p:ph sz="quarter" idx="3"/>
          </p:nvPr>
        </p:nvGraphicFramePr>
        <p:xfrm>
          <a:off x="1476375" y="4941888"/>
          <a:ext cx="7667625" cy="1570037"/>
        </p:xfrm>
        <a:graphic>
          <a:graphicData uri="http://schemas.openxmlformats.org/presentationml/2006/ole">
            <mc:AlternateContent xmlns:mc="http://schemas.openxmlformats.org/markup-compatibility/2006">
              <mc:Choice xmlns:v="urn:schemas-microsoft-com:vml" Requires="v">
                <p:oleObj name="Regneark" r:id="rId4" imgW="3889293" imgH="796886" progId="Excel.Sheet.8">
                  <p:embed/>
                </p:oleObj>
              </mc:Choice>
              <mc:Fallback>
                <p:oleObj name="Regneark" r:id="rId4" imgW="3889293" imgH="796886" progId="Excel.Sheet.8">
                  <p:embed/>
                  <p:pic>
                    <p:nvPicPr>
                      <p:cNvPr id="334857"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4941888"/>
                        <a:ext cx="7667625"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nb-NO" b="0" dirty="0">
                <a:latin typeface="Calibri" panose="020F0502020204030204" pitchFamily="34" charset="0"/>
              </a:rPr>
              <a:t>Realopsjoner - eksempel</a:t>
            </a:r>
          </a:p>
        </p:txBody>
      </p:sp>
      <p:sp>
        <p:nvSpPr>
          <p:cNvPr id="337923" name="Rectangle 3"/>
          <p:cNvSpPr>
            <a:spLocks noGrp="1" noChangeArrowheads="1"/>
          </p:cNvSpPr>
          <p:nvPr>
            <p:ph type="body" idx="1"/>
          </p:nvPr>
        </p:nvSpPr>
        <p:spPr/>
        <p:txBody>
          <a:bodyPr/>
          <a:lstStyle/>
          <a:p>
            <a:r>
              <a:rPr lang="nb-NO" dirty="0">
                <a:latin typeface="Calibri" panose="020F0502020204030204" pitchFamily="34" charset="0"/>
              </a:rPr>
              <a:t>Er samlet nåverdi – 141 – 649 = – 790?</a:t>
            </a:r>
          </a:p>
          <a:p>
            <a:r>
              <a:rPr lang="nb-NO" dirty="0">
                <a:latin typeface="Calibri" panose="020F0502020204030204" pitchFamily="34" charset="0"/>
              </a:rPr>
              <a:t>Prosjekt B er en kjøpsopsjon (man trenger ikke gjennomføre prosjektet), og en opsjon kan ikke ha negativ verdi</a:t>
            </a:r>
          </a:p>
          <a:p>
            <a:r>
              <a:rPr lang="nb-NO" dirty="0">
                <a:latin typeface="Calibri" panose="020F0502020204030204" pitchFamily="34" charset="0"/>
              </a:rPr>
              <a:t>Vi har følgende om kjøpsopsjonen B:</a:t>
            </a:r>
          </a:p>
          <a:p>
            <a:pPr lvl="1"/>
            <a:r>
              <a:rPr lang="nb-NO" dirty="0">
                <a:latin typeface="Calibri" panose="020F0502020204030204" pitchFamily="34" charset="0"/>
              </a:rPr>
              <a:t>Innløsningskurs (investering) 10 000</a:t>
            </a:r>
          </a:p>
          <a:p>
            <a:pPr lvl="1"/>
            <a:r>
              <a:rPr lang="nb-NO" dirty="0">
                <a:latin typeface="Calibri" panose="020F0502020204030204" pitchFamily="34" charset="0"/>
              </a:rPr>
              <a:t>Tid til bortfall 4 år eller 1 460 dager</a:t>
            </a:r>
          </a:p>
          <a:p>
            <a:pPr lvl="1"/>
            <a:r>
              <a:rPr lang="nb-NO" dirty="0">
                <a:latin typeface="Calibri" panose="020F0502020204030204" pitchFamily="34" charset="0"/>
              </a:rPr>
              <a:t>Verdi på underliggende objekt er nåverdien av kontantstrømmen etter år 4, som blir 8 743 i år 4 og 4 509 i år 0</a:t>
            </a:r>
          </a:p>
          <a:p>
            <a:pPr lvl="1"/>
            <a:r>
              <a:rPr lang="nb-NO" dirty="0">
                <a:latin typeface="Calibri" panose="020F0502020204030204" pitchFamily="34" charset="0"/>
              </a:rPr>
              <a:t>Opsjonen er OTM nå, men hva må standardavviket være for at den skal bli ITM og gi en verdi på 141?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22"/>
                                        </p:tgtEl>
                                        <p:attrNameLst>
                                          <p:attrName>style.visibility</p:attrName>
                                        </p:attrNameLst>
                                      </p:cBhvr>
                                      <p:to>
                                        <p:strVal val="visible"/>
                                      </p:to>
                                    </p:set>
                                    <p:animEffect transition="in" filter="fade">
                                      <p:cBhvr>
                                        <p:cTn id="7" dur="2000"/>
                                        <p:tgtEl>
                                          <p:spTgt spid="337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23">
                                            <p:txEl>
                                              <p:pRg st="0" end="0"/>
                                            </p:txEl>
                                          </p:spTgt>
                                        </p:tgtEl>
                                        <p:attrNameLst>
                                          <p:attrName>style.visibility</p:attrName>
                                        </p:attrNameLst>
                                      </p:cBhvr>
                                      <p:to>
                                        <p:strVal val="visible"/>
                                      </p:to>
                                    </p:set>
                                    <p:animEffect transition="in" filter="wipe(left)">
                                      <p:cBhvr>
                                        <p:cTn id="12" dur="500"/>
                                        <p:tgtEl>
                                          <p:spTgt spid="3379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23">
                                            <p:txEl>
                                              <p:pRg st="1" end="1"/>
                                            </p:txEl>
                                          </p:spTgt>
                                        </p:tgtEl>
                                        <p:attrNameLst>
                                          <p:attrName>style.visibility</p:attrName>
                                        </p:attrNameLst>
                                      </p:cBhvr>
                                      <p:to>
                                        <p:strVal val="visible"/>
                                      </p:to>
                                    </p:set>
                                    <p:animEffect transition="in" filter="wipe(left)">
                                      <p:cBhvr>
                                        <p:cTn id="17" dur="500"/>
                                        <p:tgtEl>
                                          <p:spTgt spid="3379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23">
                                            <p:txEl>
                                              <p:pRg st="2" end="2"/>
                                            </p:txEl>
                                          </p:spTgt>
                                        </p:tgtEl>
                                        <p:attrNameLst>
                                          <p:attrName>style.visibility</p:attrName>
                                        </p:attrNameLst>
                                      </p:cBhvr>
                                      <p:to>
                                        <p:strVal val="visible"/>
                                      </p:to>
                                    </p:set>
                                    <p:animEffect transition="in" filter="wipe(left)">
                                      <p:cBhvr>
                                        <p:cTn id="22" dur="500"/>
                                        <p:tgtEl>
                                          <p:spTgt spid="337923">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37923">
                                            <p:txEl>
                                              <p:pRg st="3" end="3"/>
                                            </p:txEl>
                                          </p:spTgt>
                                        </p:tgtEl>
                                        <p:attrNameLst>
                                          <p:attrName>style.visibility</p:attrName>
                                        </p:attrNameLst>
                                      </p:cBhvr>
                                      <p:to>
                                        <p:strVal val="visible"/>
                                      </p:to>
                                    </p:set>
                                    <p:animEffect transition="in" filter="wipe(left)">
                                      <p:cBhvr>
                                        <p:cTn id="25" dur="500"/>
                                        <p:tgtEl>
                                          <p:spTgt spid="337923">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37923">
                                            <p:txEl>
                                              <p:pRg st="4" end="4"/>
                                            </p:txEl>
                                          </p:spTgt>
                                        </p:tgtEl>
                                        <p:attrNameLst>
                                          <p:attrName>style.visibility</p:attrName>
                                        </p:attrNameLst>
                                      </p:cBhvr>
                                      <p:to>
                                        <p:strVal val="visible"/>
                                      </p:to>
                                    </p:set>
                                    <p:animEffect transition="in" filter="wipe(left)">
                                      <p:cBhvr>
                                        <p:cTn id="28" dur="500"/>
                                        <p:tgtEl>
                                          <p:spTgt spid="337923">
                                            <p:txEl>
                                              <p:pRg st="4" end="4"/>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37923">
                                            <p:txEl>
                                              <p:pRg st="5" end="5"/>
                                            </p:txEl>
                                          </p:spTgt>
                                        </p:tgtEl>
                                        <p:attrNameLst>
                                          <p:attrName>style.visibility</p:attrName>
                                        </p:attrNameLst>
                                      </p:cBhvr>
                                      <p:to>
                                        <p:strVal val="visible"/>
                                      </p:to>
                                    </p:set>
                                    <p:animEffect transition="in" filter="wipe(left)">
                                      <p:cBhvr>
                                        <p:cTn id="31" dur="500"/>
                                        <p:tgtEl>
                                          <p:spTgt spid="337923">
                                            <p:txEl>
                                              <p:pRg st="5" end="5"/>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37923">
                                            <p:txEl>
                                              <p:pRg st="6" end="6"/>
                                            </p:txEl>
                                          </p:spTgt>
                                        </p:tgtEl>
                                        <p:attrNameLst>
                                          <p:attrName>style.visibility</p:attrName>
                                        </p:attrNameLst>
                                      </p:cBhvr>
                                      <p:to>
                                        <p:strVal val="visible"/>
                                      </p:to>
                                    </p:set>
                                    <p:animEffect transition="in" filter="wipe(left)">
                                      <p:cBhvr>
                                        <p:cTn id="34" dur="500"/>
                                        <p:tgtEl>
                                          <p:spTgt spid="3379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p:bldP spid="337923"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nb-NO" sz="4000" b="0" dirty="0">
                <a:latin typeface="Calibri" panose="020F0502020204030204" pitchFamily="34" charset="0"/>
              </a:rPr>
              <a:t>Realopsjoner - eksempel</a:t>
            </a:r>
          </a:p>
        </p:txBody>
      </p:sp>
      <p:graphicFrame>
        <p:nvGraphicFramePr>
          <p:cNvPr id="342019" name="Object 3"/>
          <p:cNvGraphicFramePr>
            <a:graphicFrameLocks noGrp="1" noChangeAspect="1"/>
          </p:cNvGraphicFramePr>
          <p:nvPr>
            <p:ph sz="half" idx="2"/>
            <p:extLst>
              <p:ext uri="{D42A27DB-BD31-4B8C-83A1-F6EECF244321}">
                <p14:modId xmlns:p14="http://schemas.microsoft.com/office/powerpoint/2010/main" val="3899626259"/>
              </p:ext>
            </p:extLst>
          </p:nvPr>
        </p:nvGraphicFramePr>
        <p:xfrm>
          <a:off x="2266950" y="1660525"/>
          <a:ext cx="5624513" cy="4351338"/>
        </p:xfrm>
        <a:graphic>
          <a:graphicData uri="http://schemas.openxmlformats.org/presentationml/2006/ole">
            <mc:AlternateContent xmlns:mc="http://schemas.openxmlformats.org/markup-compatibility/2006">
              <mc:Choice xmlns:v="urn:schemas-microsoft-com:vml" Requires="v">
                <p:oleObj name="Worksheet" r:id="rId2" imgW="2524233" imgH="1952693" progId="Excel.Sheet.8">
                  <p:embed/>
                </p:oleObj>
              </mc:Choice>
              <mc:Fallback>
                <p:oleObj name="Worksheet" r:id="rId2" imgW="2524233" imgH="1952693" progId="Excel.Sheet.8">
                  <p:embed/>
                  <p:pic>
                    <p:nvPicPr>
                      <p:cNvPr id="342019" name="Object 3"/>
                      <p:cNvPicPr>
                        <a:picLocks noChangeAspect="1" noChangeArrowheads="1"/>
                      </p:cNvPicPr>
                      <p:nvPr/>
                    </p:nvPicPr>
                    <p:blipFill>
                      <a:blip r:embed="rId3"/>
                      <a:srcRect/>
                      <a:stretch>
                        <a:fillRect/>
                      </a:stretch>
                    </p:blipFill>
                    <p:spPr bwMode="auto">
                      <a:xfrm>
                        <a:off x="2266950" y="1660525"/>
                        <a:ext cx="5624513" cy="435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2019"/>
                                        </p:tgtEl>
                                        <p:attrNameLst>
                                          <p:attrName>style.visibility</p:attrName>
                                        </p:attrNameLst>
                                      </p:cBhvr>
                                      <p:to>
                                        <p:strVal val="visible"/>
                                      </p:to>
                                    </p:set>
                                    <p:animEffect transition="in" filter="dissolve">
                                      <p:cBhvr>
                                        <p:cTn id="7" dur="500"/>
                                        <p:tgtEl>
                                          <p:spTgt spid="342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nb-NO" sz="3200" b="0" dirty="0">
                <a:latin typeface="Calibri" panose="020F0502020204030204" pitchFamily="34" charset="0"/>
              </a:rPr>
              <a:t>Opsjoner på Oslo Børs</a:t>
            </a:r>
          </a:p>
        </p:txBody>
      </p:sp>
      <p:sp>
        <p:nvSpPr>
          <p:cNvPr id="228355" name="Rectangle 3"/>
          <p:cNvSpPr>
            <a:spLocks noGrp="1" noChangeArrowheads="1"/>
          </p:cNvSpPr>
          <p:nvPr>
            <p:ph type="body" idx="1"/>
          </p:nvPr>
        </p:nvSpPr>
        <p:spPr>
          <a:xfrm>
            <a:off x="1066800" y="1096963"/>
            <a:ext cx="8077200" cy="5500687"/>
          </a:xfrm>
        </p:spPr>
        <p:txBody>
          <a:bodyPr/>
          <a:lstStyle/>
          <a:p>
            <a:pPr>
              <a:lnSpc>
                <a:spcPct val="90000"/>
              </a:lnSpc>
              <a:spcBef>
                <a:spcPts val="500"/>
              </a:spcBef>
              <a:spcAft>
                <a:spcPts val="500"/>
              </a:spcAft>
            </a:pPr>
            <a:r>
              <a:rPr lang="nb-NO" b="1" dirty="0">
                <a:solidFill>
                  <a:srgbClr val="FF0000"/>
                </a:solidFill>
                <a:latin typeface="Calibri" panose="020F0502020204030204" pitchFamily="34" charset="0"/>
              </a:rPr>
              <a:t>Bortfal</a:t>
            </a:r>
            <a:r>
              <a:rPr lang="nb-NO" dirty="0">
                <a:solidFill>
                  <a:srgbClr val="FF0000"/>
                </a:solidFill>
                <a:latin typeface="Calibri" panose="020F0502020204030204" pitchFamily="34" charset="0"/>
              </a:rPr>
              <a:t>l</a:t>
            </a:r>
            <a:r>
              <a:rPr lang="nb-NO" dirty="0">
                <a:latin typeface="Calibri" panose="020F0502020204030204" pitchFamily="34" charset="0"/>
              </a:rPr>
              <a:t>: En standardisert opsjon har en løpetid på 6 måneder (tid til bortfall). Hver tredje måned noteres det nye opsjoner, slik at det alltid kan handles opsjoner med to forskjellige bortfall. Bortfallsdatoen er alltid den tredje torsdagen i bortfallsmåneden</a:t>
            </a:r>
          </a:p>
          <a:p>
            <a:pPr>
              <a:lnSpc>
                <a:spcPct val="90000"/>
              </a:lnSpc>
            </a:pPr>
            <a:r>
              <a:rPr lang="nb-NO" b="1" dirty="0">
                <a:solidFill>
                  <a:srgbClr val="FF0000"/>
                </a:solidFill>
                <a:latin typeface="Calibri" panose="020F0502020204030204" pitchFamily="34" charset="0"/>
              </a:rPr>
              <a:t>Innløsning</a:t>
            </a:r>
            <a:r>
              <a:rPr lang="nb-NO" dirty="0">
                <a:latin typeface="Calibri" panose="020F0502020204030204" pitchFamily="34" charset="0"/>
              </a:rPr>
              <a:t> kan kun gjøres av kjøperen av en opsjon, og betyr helt enkelt at han ønsker å gjøre bruk av sin rett. Eier du en kjøpsopsjon betyr det at du kjøper opsjonens underliggende aksje til innløsningskursen av han som har utstedt opsjonen. Er det en salgsopsjon du eier, medfører innløsning at du selger opsjonens underliggende aksje til utstederen av opsjonen</a:t>
            </a:r>
          </a:p>
          <a:p>
            <a:pPr>
              <a:lnSpc>
                <a:spcPct val="90000"/>
              </a:lnSpc>
              <a:spcBef>
                <a:spcPts val="500"/>
              </a:spcBef>
              <a:spcAft>
                <a:spcPts val="500"/>
              </a:spcAft>
            </a:pPr>
            <a:endParaRPr lang="nb-NO"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dissolve">
                                      <p:cBhvr>
                                        <p:cTn id="7" dur="500"/>
                                        <p:tgtEl>
                                          <p:spTgt spid="228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dissolve">
                                      <p:cBhvr>
                                        <p:cTn id="12" dur="500"/>
                                        <p:tgtEl>
                                          <p:spTgt spid="2283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1066800" y="81054"/>
            <a:ext cx="8077200" cy="863600"/>
          </a:xfrm>
        </p:spPr>
        <p:txBody>
          <a:bodyPr/>
          <a:lstStyle/>
          <a:p>
            <a:r>
              <a:rPr lang="nb-NO" sz="3200" b="0" dirty="0">
                <a:latin typeface="Calibri" panose="020F0502020204030204" pitchFamily="34" charset="0"/>
              </a:rPr>
              <a:t>Opsjoner på Oslo Børs</a:t>
            </a:r>
          </a:p>
        </p:txBody>
      </p:sp>
      <p:sp>
        <p:nvSpPr>
          <p:cNvPr id="288771" name="Rectangle 3"/>
          <p:cNvSpPr>
            <a:spLocks noGrp="1" noChangeArrowheads="1"/>
          </p:cNvSpPr>
          <p:nvPr>
            <p:ph type="body" idx="1"/>
          </p:nvPr>
        </p:nvSpPr>
        <p:spPr/>
        <p:txBody>
          <a:bodyPr/>
          <a:lstStyle/>
          <a:p>
            <a:r>
              <a:rPr lang="nb-NO" b="1" dirty="0">
                <a:solidFill>
                  <a:srgbClr val="FF0000"/>
                </a:solidFill>
              </a:rPr>
              <a:t>Stengning</a:t>
            </a:r>
            <a:r>
              <a:rPr lang="nb-NO" dirty="0"/>
              <a:t>: </a:t>
            </a:r>
            <a:r>
              <a:rPr lang="nb-NO" dirty="0">
                <a:latin typeface="Calibri" panose="020F0502020204030204" pitchFamily="34" charset="0"/>
                <a:cs typeface="Calibri" panose="020F0502020204030204" pitchFamily="34" charset="0"/>
              </a:rPr>
              <a:t>Du kan når som helst i løpetiden selge opsjonen videre (stenge posisjonen) til noen som ønsker å overta rettigheten du sitter på . På samme måte kan du kjøpe tilbake solgte (utstedte) opsjoner og overlate plikten til å oppfylle avtalen til noen andre. Dette er den vanligste og enkleste måten å realisere gevinst eller tap på, og ca. 90% av alle opsjoner omsettes videre på denne måten</a:t>
            </a:r>
            <a:r>
              <a:rPr lang="nb-NO"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nb-NO" b="0" dirty="0">
                <a:latin typeface="Calibri" panose="020F0502020204030204" pitchFamily="34" charset="0"/>
              </a:rPr>
              <a:t>Opsjoner på Oslo Børs</a:t>
            </a:r>
          </a:p>
        </p:txBody>
      </p:sp>
      <p:sp>
        <p:nvSpPr>
          <p:cNvPr id="287747" name="Rectangle 3"/>
          <p:cNvSpPr>
            <a:spLocks noGrp="1" noChangeArrowheads="1"/>
          </p:cNvSpPr>
          <p:nvPr>
            <p:ph type="body" idx="1"/>
          </p:nvPr>
        </p:nvSpPr>
        <p:spPr/>
        <p:txBody>
          <a:bodyPr/>
          <a:lstStyle/>
          <a:p>
            <a:pPr>
              <a:spcBef>
                <a:spcPts val="500"/>
              </a:spcBef>
              <a:spcAft>
                <a:spcPts val="500"/>
              </a:spcAft>
            </a:pPr>
            <a:r>
              <a:rPr lang="nb-NO" dirty="0">
                <a:latin typeface="Calibri" panose="020F0502020204030204" pitchFamily="34" charset="0"/>
              </a:rPr>
              <a:t>Både stengning og innløsning av en opsjon kan gjøres i hele opsjonens løpetid, </a:t>
            </a:r>
            <a:r>
              <a:rPr lang="nb-NO" dirty="0" err="1">
                <a:latin typeface="Calibri" panose="020F0502020204030204" pitchFamily="34" charset="0"/>
              </a:rPr>
              <a:t>t.o.m</a:t>
            </a:r>
            <a:r>
              <a:rPr lang="nb-NO" dirty="0">
                <a:latin typeface="Calibri" panose="020F0502020204030204" pitchFamily="34" charset="0"/>
              </a:rPr>
              <a:t> opsjonens bortfallsdag. Dersom du ikke har gjort noe med opsjonen innen Oslo Børs stenger på bortfallsdagen, vil opsjonen gå til automatisk innløsning dersom opsjonen har en realverdi på minimum 1 % av innløsningskursen. </a:t>
            </a:r>
          </a:p>
          <a:p>
            <a:pPr>
              <a:spcBef>
                <a:spcPts val="500"/>
              </a:spcBef>
              <a:spcAft>
                <a:spcPts val="500"/>
              </a:spcAft>
            </a:pPr>
            <a:r>
              <a:rPr lang="nb-NO" dirty="0">
                <a:latin typeface="Calibri" panose="020F0502020204030204" pitchFamily="34" charset="0"/>
              </a:rPr>
              <a:t>Opsjoner uten verdi bortfaller verdiløse og premien du i sin tid betalte for opsjonen er tapt. Hvis man ønsker det er det imidlertid mulig å reservere seg mot automatisk bortfall.</a:t>
            </a:r>
            <a:endParaRPr lang="nb-NO" sz="32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Effect transition="in" filter="dissolve">
                                      <p:cBhvr>
                                        <p:cTn id="7" dur="500"/>
                                        <p:tgtEl>
                                          <p:spTgt spid="287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7747">
                                            <p:txEl>
                                              <p:pRg st="1" end="1"/>
                                            </p:txEl>
                                          </p:spTgt>
                                        </p:tgtEl>
                                        <p:attrNameLst>
                                          <p:attrName>style.visibility</p:attrName>
                                        </p:attrNameLst>
                                      </p:cBhvr>
                                      <p:to>
                                        <p:strVal val="visible"/>
                                      </p:to>
                                    </p:set>
                                    <p:animEffect transition="in" filter="dissolve">
                                      <p:cBhvr>
                                        <p:cTn id="12" dur="500"/>
                                        <p:tgtEl>
                                          <p:spTgt spid="287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9" name="Rectangle 7"/>
          <p:cNvSpPr>
            <a:spLocks noGrp="1" noChangeArrowheads="1"/>
          </p:cNvSpPr>
          <p:nvPr>
            <p:ph type="title"/>
          </p:nvPr>
        </p:nvSpPr>
        <p:spPr/>
        <p:txBody>
          <a:bodyPr/>
          <a:lstStyle/>
          <a:p>
            <a:r>
              <a:rPr lang="nb-NO" sz="3200" dirty="0">
                <a:latin typeface="Calibri" panose="020F0502020204030204" pitchFamily="34" charset="0"/>
                <a:cs typeface="Calibri" panose="020F0502020204030204" pitchFamily="34" charset="0"/>
              </a:rPr>
              <a:t>Opsjonskurser </a:t>
            </a:r>
            <a:r>
              <a:rPr lang="nb-NO" sz="3200" dirty="0" err="1">
                <a:latin typeface="Calibri" panose="020F0502020204030204" pitchFamily="34" charset="0"/>
                <a:cs typeface="Calibri" panose="020F0502020204030204" pitchFamily="34" charset="0"/>
              </a:rPr>
              <a:t>Equinor</a:t>
            </a:r>
            <a:r>
              <a:rPr lang="nb-NO" sz="3200" dirty="0">
                <a:latin typeface="Calibri" panose="020F0502020204030204" pitchFamily="34" charset="0"/>
                <a:cs typeface="Calibri" panose="020F0502020204030204" pitchFamily="34" charset="0"/>
              </a:rPr>
              <a:t> 28. august 2023</a:t>
            </a:r>
            <a:br>
              <a:rPr lang="nb-NO" sz="3200" dirty="0">
                <a:latin typeface="Calibri" panose="020F0502020204030204" pitchFamily="34" charset="0"/>
                <a:cs typeface="Calibri" panose="020F0502020204030204" pitchFamily="34" charset="0"/>
              </a:rPr>
            </a:br>
            <a:r>
              <a:rPr lang="nb-NO" sz="2000" dirty="0">
                <a:latin typeface="Calibri" panose="020F0502020204030204" pitchFamily="34" charset="0"/>
                <a:cs typeface="Calibri" panose="020F0502020204030204" pitchFamily="34" charset="0"/>
              </a:rPr>
              <a:t>Aksjekurs 323,80 </a:t>
            </a:r>
          </a:p>
        </p:txBody>
      </p:sp>
      <p:pic>
        <p:nvPicPr>
          <p:cNvPr id="4" name="Bilde 3">
            <a:extLst>
              <a:ext uri="{FF2B5EF4-FFF2-40B4-BE49-F238E27FC236}">
                <a16:creationId xmlns:a16="http://schemas.microsoft.com/office/drawing/2014/main" id="{B35E196F-7B50-1E61-6455-40E70CFFC38B}"/>
              </a:ext>
            </a:extLst>
          </p:cNvPr>
          <p:cNvPicPr>
            <a:picLocks noChangeAspect="1"/>
          </p:cNvPicPr>
          <p:nvPr/>
        </p:nvPicPr>
        <p:blipFill>
          <a:blip r:embed="rId2"/>
          <a:stretch>
            <a:fillRect/>
          </a:stretch>
        </p:blipFill>
        <p:spPr>
          <a:xfrm>
            <a:off x="1073389" y="1196752"/>
            <a:ext cx="7884368" cy="3985949"/>
          </a:xfrm>
          <a:prstGeom prst="rect">
            <a:avLst/>
          </a:prstGeom>
        </p:spPr>
      </p:pic>
    </p:spTree>
  </p:cSld>
  <p:clrMapOvr>
    <a:masterClrMapping/>
  </p:clrMapOvr>
</p:sld>
</file>

<file path=ppt/theme/theme1.xml><?xml version="1.0" encoding="utf-8"?>
<a:theme xmlns:a="http://schemas.openxmlformats.org/drawingml/2006/main" name="altmal">
  <a:themeElements>
    <a:clrScheme name="alt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tmal">
      <a:majorFont>
        <a:latin typeface="Comic Sans MS"/>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nb-NO" sz="28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nb-NO" sz="28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lt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tm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tm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tm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tm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tm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tma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tm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tm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tm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tm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tm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 slides presentasjoner</Template>
  <TotalTime>3032</TotalTime>
  <Words>2974</Words>
  <Application>Microsoft Office PowerPoint</Application>
  <PresentationFormat>Skjermfremvisning (4:3)</PresentationFormat>
  <Paragraphs>255</Paragraphs>
  <Slides>57</Slides>
  <Notes>0</Notes>
  <HiddenSlides>0</HiddenSlides>
  <MMClips>0</MMClips>
  <ScaleCrop>false</ScaleCrop>
  <HeadingPairs>
    <vt:vector size="8" baseType="variant">
      <vt:variant>
        <vt:lpstr>Brukte skrifter</vt:lpstr>
      </vt:variant>
      <vt:variant>
        <vt:i4>7</vt:i4>
      </vt:variant>
      <vt:variant>
        <vt:lpstr>Tema</vt:lpstr>
      </vt:variant>
      <vt:variant>
        <vt:i4>1</vt:i4>
      </vt:variant>
      <vt:variant>
        <vt:lpstr>Innebygde OLE-servere</vt:lpstr>
      </vt:variant>
      <vt:variant>
        <vt:i4>4</vt:i4>
      </vt:variant>
      <vt:variant>
        <vt:lpstr>Lysbildetitler</vt:lpstr>
      </vt:variant>
      <vt:variant>
        <vt:i4>57</vt:i4>
      </vt:variant>
    </vt:vector>
  </HeadingPairs>
  <TitlesOfParts>
    <vt:vector size="69" baseType="lpstr">
      <vt:lpstr>Arial</vt:lpstr>
      <vt:lpstr>Calibri</vt:lpstr>
      <vt:lpstr>Comic Sans MS</vt:lpstr>
      <vt:lpstr>Symbol</vt:lpstr>
      <vt:lpstr>Tahoma</vt:lpstr>
      <vt:lpstr>Times</vt:lpstr>
      <vt:lpstr>Times New Roman</vt:lpstr>
      <vt:lpstr>altmal</vt:lpstr>
      <vt:lpstr>Dokument</vt:lpstr>
      <vt:lpstr>Regneark</vt:lpstr>
      <vt:lpstr>Formel</vt:lpstr>
      <vt:lpstr>Microsoft Excel 97–2003-regneark</vt:lpstr>
      <vt:lpstr>Kapittel 15 - Opsjoner</vt:lpstr>
      <vt:lpstr>Derivater</vt:lpstr>
      <vt:lpstr>Opsjoner</vt:lpstr>
      <vt:lpstr>Opsjoner – litt terminologi</vt:lpstr>
      <vt:lpstr>Opsjoner på Oslo Børs</vt:lpstr>
      <vt:lpstr>Opsjoner på Oslo Børs</vt:lpstr>
      <vt:lpstr>Opsjoner på Oslo Børs</vt:lpstr>
      <vt:lpstr>Opsjoner på Oslo Børs</vt:lpstr>
      <vt:lpstr>Opsjonskurser Equinor 28. august 2023 Aksjekurs 323,80 </vt:lpstr>
      <vt:lpstr>Hvorfor handles det med opsjoner?</vt:lpstr>
      <vt:lpstr>Kjøp av kjøpsopsjoner</vt:lpstr>
      <vt:lpstr>Kjøp av kjøpsopsjoner</vt:lpstr>
      <vt:lpstr>Giring med kjøpsopsjoner</vt:lpstr>
      <vt:lpstr>Litt mer terminologi</vt:lpstr>
      <vt:lpstr>Utstedelse (salg) av kjøpsopsjoner</vt:lpstr>
      <vt:lpstr>Kjøpsopsjoner – avkastning selger</vt:lpstr>
      <vt:lpstr>Kjøp av salgsopsjoner</vt:lpstr>
      <vt:lpstr>Kjøp av salgsopsjoner</vt:lpstr>
      <vt:lpstr>Salg (utstedelse) av salgsopsjoner</vt:lpstr>
      <vt:lpstr>Hva er en opsjon verdt ?</vt:lpstr>
      <vt:lpstr>Markedsverdi - kjøpsopsjon</vt:lpstr>
      <vt:lpstr>Hva er opsjonen verdt - eller hva omsettes den for?</vt:lpstr>
      <vt:lpstr>Hva påvirker opsjonsverdien?</vt:lpstr>
      <vt:lpstr>Opsjonsprisingsmodeller</vt:lpstr>
      <vt:lpstr>Binomialmodellen - 1</vt:lpstr>
      <vt:lpstr>Binomialmodellen - 2</vt:lpstr>
      <vt:lpstr>Binomialmodellen - 3</vt:lpstr>
      <vt:lpstr>Binomialmodellen - 4</vt:lpstr>
      <vt:lpstr>Binomiske utfall</vt:lpstr>
      <vt:lpstr>Binomialmodellen - 5</vt:lpstr>
      <vt:lpstr>Payoff for kjøpsopsjon</vt:lpstr>
      <vt:lpstr>Binomialmodellen - 6</vt:lpstr>
      <vt:lpstr>Binomialmodellen - 7</vt:lpstr>
      <vt:lpstr>Payoff for porteføljen</vt:lpstr>
      <vt:lpstr>Opsjonsverdien eller opsjonspremien</vt:lpstr>
      <vt:lpstr>Binomialmodellen – Excel Legg inn tall i gule celler, modellen beregner resten</vt:lpstr>
      <vt:lpstr>Black-Scholes modellen</vt:lpstr>
      <vt:lpstr>Myron S Scholes</vt:lpstr>
      <vt:lpstr>Black and Scholes modellen</vt:lpstr>
      <vt:lpstr>Black and Scholes modellen</vt:lpstr>
      <vt:lpstr>Black and Scholes modellen</vt:lpstr>
      <vt:lpstr>Eksempel – DnB</vt:lpstr>
      <vt:lpstr>Vi må finne N(d1) og N(d2)</vt:lpstr>
      <vt:lpstr>Black and Scholes – Excel Legg inn tall i gule celler, modellen beregner resten</vt:lpstr>
      <vt:lpstr>Salgsopsjoner (put)</vt:lpstr>
      <vt:lpstr>Kombinasjon av opsjoner</vt:lpstr>
      <vt:lpstr>Kombinasjon av opsjoner</vt:lpstr>
      <vt:lpstr>Kombinasjon av opsjoner</vt:lpstr>
      <vt:lpstr>Kombinasjon av opsjoner</vt:lpstr>
      <vt:lpstr>Kombinasjon av opsjoner</vt:lpstr>
      <vt:lpstr>Kombinasjon av opsjoner</vt:lpstr>
      <vt:lpstr>Kombinasjon av opsjoner</vt:lpstr>
      <vt:lpstr>Salg-kjøp-pariteten</vt:lpstr>
      <vt:lpstr>Realopsjoner</vt:lpstr>
      <vt:lpstr>Realopsjoner - eksempel</vt:lpstr>
      <vt:lpstr>Realopsjoner - eksempel</vt:lpstr>
      <vt:lpstr>Realopsjoner - eksempel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Handelsfinansiering</dc:title>
  <dc:creator>Ivar Bredesen</dc:creator>
  <cp:lastModifiedBy>Ivar Bredesen</cp:lastModifiedBy>
  <cp:revision>524</cp:revision>
  <cp:lastPrinted>2000-10-25T10:47:40Z</cp:lastPrinted>
  <dcterms:created xsi:type="dcterms:W3CDTF">2000-01-19T00:59:43Z</dcterms:created>
  <dcterms:modified xsi:type="dcterms:W3CDTF">2023-08-28T13:11:17Z</dcterms:modified>
</cp:coreProperties>
</file>