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34"/>
  </p:notesMasterIdLst>
  <p:handoutMasterIdLst>
    <p:handoutMasterId r:id="rId35"/>
  </p:handoutMasterIdLst>
  <p:sldIdLst>
    <p:sldId id="287" r:id="rId5"/>
    <p:sldId id="399" r:id="rId6"/>
    <p:sldId id="364" r:id="rId7"/>
    <p:sldId id="351" r:id="rId8"/>
    <p:sldId id="400" r:id="rId9"/>
    <p:sldId id="365" r:id="rId10"/>
    <p:sldId id="296" r:id="rId11"/>
    <p:sldId id="361" r:id="rId12"/>
    <p:sldId id="301" r:id="rId13"/>
    <p:sldId id="270" r:id="rId14"/>
    <p:sldId id="302" r:id="rId15"/>
    <p:sldId id="291" r:id="rId16"/>
    <p:sldId id="363" r:id="rId17"/>
    <p:sldId id="305" r:id="rId18"/>
    <p:sldId id="368" r:id="rId19"/>
    <p:sldId id="369" r:id="rId20"/>
    <p:sldId id="370" r:id="rId21"/>
    <p:sldId id="371" r:id="rId22"/>
    <p:sldId id="386" r:id="rId23"/>
    <p:sldId id="387" r:id="rId24"/>
    <p:sldId id="388" r:id="rId25"/>
    <p:sldId id="339" r:id="rId26"/>
    <p:sldId id="384" r:id="rId27"/>
    <p:sldId id="320" r:id="rId28"/>
    <p:sldId id="321" r:id="rId29"/>
    <p:sldId id="341" r:id="rId30"/>
    <p:sldId id="396" r:id="rId31"/>
    <p:sldId id="401" r:id="rId32"/>
    <p:sldId id="402" r:id="rId33"/>
  </p:sldIdLst>
  <p:sldSz cx="9144000" cy="6858000" type="screen4x3"/>
  <p:notesSz cx="6797675" cy="9926638"/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33CC33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355" autoAdjust="0"/>
    <p:restoredTop sz="94655" autoAdjust="0"/>
  </p:normalViewPr>
  <p:slideViewPr>
    <p:cSldViewPr>
      <p:cViewPr varScale="1">
        <p:scale>
          <a:sx n="153" d="100"/>
          <a:sy n="153" d="100"/>
        </p:scale>
        <p:origin x="3108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1" tIns="46086" rIns="92171" bIns="46086" numCol="1" anchor="t" anchorCtr="0" compatLnSpc="1">
            <a:prstTxWarp prst="textNoShape">
              <a:avLst/>
            </a:prstTxWarp>
          </a:bodyPr>
          <a:lstStyle>
            <a:lvl1pPr algn="l" defTabSz="920504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14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1" tIns="46086" rIns="92171" bIns="46086" numCol="1" anchor="t" anchorCtr="0" compatLnSpc="1">
            <a:prstTxWarp prst="textNoShape">
              <a:avLst/>
            </a:prstTxWarp>
          </a:bodyPr>
          <a:lstStyle>
            <a:lvl1pPr algn="r" defTabSz="920504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84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1" tIns="46086" rIns="92171" bIns="46086" numCol="1" anchor="b" anchorCtr="0" compatLnSpc="1">
            <a:prstTxWarp prst="textNoShape">
              <a:avLst/>
            </a:prstTxWarp>
          </a:bodyPr>
          <a:lstStyle>
            <a:lvl1pPr algn="l" defTabSz="920504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1" tIns="46086" rIns="92171" bIns="46086" numCol="1" anchor="b" anchorCtr="0" compatLnSpc="1">
            <a:prstTxWarp prst="textNoShape">
              <a:avLst/>
            </a:prstTxWarp>
          </a:bodyPr>
          <a:lstStyle>
            <a:lvl1pPr algn="r" defTabSz="920504">
              <a:defRPr sz="1300"/>
            </a:lvl1pPr>
          </a:lstStyle>
          <a:p>
            <a:pPr>
              <a:defRPr/>
            </a:pPr>
            <a:fld id="{18AFBA1E-09E5-4E5E-8B9E-9167F278780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6814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3463" cy="532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1" tIns="46086" rIns="92171" bIns="46086" numCol="1" anchor="b" anchorCtr="0" compatLnSpc="1">
            <a:prstTxWarp prst="textNoShape">
              <a:avLst/>
            </a:prstTxWarp>
          </a:bodyPr>
          <a:lstStyle>
            <a:lvl1pPr algn="l" defTabSz="920504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4029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775" y="1"/>
            <a:ext cx="2877459" cy="532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1" tIns="46086" rIns="92171" bIns="46086" numCol="1" anchor="b" anchorCtr="0" compatLnSpc="1">
            <a:prstTxWarp prst="textNoShape">
              <a:avLst/>
            </a:prstTxWarp>
          </a:bodyPr>
          <a:lstStyle>
            <a:lvl1pPr algn="r" defTabSz="920504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939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62000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313" y="4725431"/>
            <a:ext cx="4975132" cy="449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1" tIns="46086" rIns="92171" bIns="4608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4029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782"/>
            <a:ext cx="2953463" cy="4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1" tIns="46086" rIns="92171" bIns="46086" numCol="1" anchor="b" anchorCtr="0" compatLnSpc="1">
            <a:prstTxWarp prst="textNoShape">
              <a:avLst/>
            </a:prstTxWarp>
          </a:bodyPr>
          <a:lstStyle>
            <a:lvl1pPr algn="l" defTabSz="920504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4029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775" y="9447782"/>
            <a:ext cx="2877459" cy="4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1" tIns="46086" rIns="92171" bIns="46086" numCol="1" anchor="b" anchorCtr="0" compatLnSpc="1">
            <a:prstTxWarp prst="textNoShape">
              <a:avLst/>
            </a:prstTxWarp>
          </a:bodyPr>
          <a:lstStyle>
            <a:lvl1pPr algn="r" defTabSz="920504">
              <a:defRPr sz="1300"/>
            </a:lvl1pPr>
          </a:lstStyle>
          <a:p>
            <a:pPr>
              <a:defRPr/>
            </a:pPr>
            <a:fld id="{33F7E1B5-CA8D-41B3-AC63-4717D66E070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7040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1pPr>
            <a:lvl2pPr marL="716798" indent="-275692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2pPr>
            <a:lvl3pPr marL="1102766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3pPr>
            <a:lvl4pPr marL="1543873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4pPr>
            <a:lvl5pPr marL="1984980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5pPr>
            <a:lvl6pPr marL="2426086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6pPr>
            <a:lvl7pPr marL="2867193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7pPr>
            <a:lvl8pPr marL="3308299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8pPr>
            <a:lvl9pPr marL="3749406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412EE76-C245-4AA8-913C-B0868EDF5C79}" type="slidenum">
              <a:rPr lang="nb-NO" sz="1300"/>
              <a:pPr eaLnBrk="1" hangingPunct="1"/>
              <a:t>1</a:t>
            </a:fld>
            <a:endParaRPr lang="nb-NO" sz="1300"/>
          </a:p>
        </p:txBody>
      </p:sp>
    </p:spTree>
    <p:extLst>
      <p:ext uri="{BB962C8B-B14F-4D97-AF65-F5344CB8AC3E}">
        <p14:creationId xmlns:p14="http://schemas.microsoft.com/office/powerpoint/2010/main" val="92872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1pPr>
            <a:lvl2pPr marL="716798" indent="-275692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2pPr>
            <a:lvl3pPr marL="1102766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3pPr>
            <a:lvl4pPr marL="1543873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4pPr>
            <a:lvl5pPr marL="1984980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5pPr>
            <a:lvl6pPr marL="2426086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6pPr>
            <a:lvl7pPr marL="2867193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7pPr>
            <a:lvl8pPr marL="3308299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8pPr>
            <a:lvl9pPr marL="3749406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90150A5-8059-4DD9-B9A9-81457466CDBE}" type="slidenum">
              <a:rPr lang="nb-NO" sz="1300"/>
              <a:pPr eaLnBrk="1" hangingPunct="1"/>
              <a:t>12</a:t>
            </a:fld>
            <a:endParaRPr lang="nb-NO" sz="1300"/>
          </a:p>
        </p:txBody>
      </p:sp>
    </p:spTree>
    <p:extLst>
      <p:ext uri="{BB962C8B-B14F-4D97-AF65-F5344CB8AC3E}">
        <p14:creationId xmlns:p14="http://schemas.microsoft.com/office/powerpoint/2010/main" val="3605292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1pPr>
            <a:lvl2pPr marL="716798" indent="-275692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2pPr>
            <a:lvl3pPr marL="1102766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3pPr>
            <a:lvl4pPr marL="1543873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4pPr>
            <a:lvl5pPr marL="1984980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5pPr>
            <a:lvl6pPr marL="2426086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6pPr>
            <a:lvl7pPr marL="2867193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7pPr>
            <a:lvl8pPr marL="3308299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8pPr>
            <a:lvl9pPr marL="3749406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14FB327-9F1A-47D2-B3F6-714D2051CC85}" type="slidenum">
              <a:rPr lang="nb-NO" sz="1300"/>
              <a:pPr eaLnBrk="1" hangingPunct="1"/>
              <a:t>13</a:t>
            </a:fld>
            <a:endParaRPr lang="nb-NO" sz="1300"/>
          </a:p>
        </p:txBody>
      </p:sp>
    </p:spTree>
    <p:extLst>
      <p:ext uri="{BB962C8B-B14F-4D97-AF65-F5344CB8AC3E}">
        <p14:creationId xmlns:p14="http://schemas.microsoft.com/office/powerpoint/2010/main" val="2165744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1pPr>
            <a:lvl2pPr marL="716798" indent="-275692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2pPr>
            <a:lvl3pPr marL="1102766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3pPr>
            <a:lvl4pPr marL="1543873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4pPr>
            <a:lvl5pPr marL="1984980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5pPr>
            <a:lvl6pPr marL="2426086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6pPr>
            <a:lvl7pPr marL="2867193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7pPr>
            <a:lvl8pPr marL="3308299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8pPr>
            <a:lvl9pPr marL="3749406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1BDD903-CB13-4660-B02E-CDF69A9064C9}" type="slidenum">
              <a:rPr lang="nb-NO" sz="1300"/>
              <a:pPr eaLnBrk="1" hangingPunct="1"/>
              <a:t>14</a:t>
            </a:fld>
            <a:endParaRPr lang="nb-NO" sz="1300"/>
          </a:p>
        </p:txBody>
      </p:sp>
    </p:spTree>
    <p:extLst>
      <p:ext uri="{BB962C8B-B14F-4D97-AF65-F5344CB8AC3E}">
        <p14:creationId xmlns:p14="http://schemas.microsoft.com/office/powerpoint/2010/main" val="3703659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1pPr>
            <a:lvl2pPr marL="716798" indent="-275692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2pPr>
            <a:lvl3pPr marL="1102766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3pPr>
            <a:lvl4pPr marL="1543873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4pPr>
            <a:lvl5pPr marL="1984980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5pPr>
            <a:lvl6pPr marL="2426086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6pPr>
            <a:lvl7pPr marL="2867193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7pPr>
            <a:lvl8pPr marL="3308299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8pPr>
            <a:lvl9pPr marL="3749406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F008684-70F5-43C6-BD7B-EECE0EC982B5}" type="slidenum">
              <a:rPr lang="nb-NO" sz="1300"/>
              <a:pPr eaLnBrk="1" hangingPunct="1"/>
              <a:t>15</a:t>
            </a:fld>
            <a:endParaRPr lang="nb-NO" sz="1300"/>
          </a:p>
        </p:txBody>
      </p:sp>
    </p:spTree>
    <p:extLst>
      <p:ext uri="{BB962C8B-B14F-4D97-AF65-F5344CB8AC3E}">
        <p14:creationId xmlns:p14="http://schemas.microsoft.com/office/powerpoint/2010/main" val="2750729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1pPr>
            <a:lvl2pPr marL="716798" indent="-275692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2pPr>
            <a:lvl3pPr marL="1102766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3pPr>
            <a:lvl4pPr marL="1543873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4pPr>
            <a:lvl5pPr marL="1984980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5pPr>
            <a:lvl6pPr marL="2426086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6pPr>
            <a:lvl7pPr marL="2867193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7pPr>
            <a:lvl8pPr marL="3308299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8pPr>
            <a:lvl9pPr marL="3749406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2FEA372-4571-4EF1-9919-A849F52BC584}" type="slidenum">
              <a:rPr lang="nb-NO" sz="1300"/>
              <a:pPr eaLnBrk="1" hangingPunct="1"/>
              <a:t>16</a:t>
            </a:fld>
            <a:endParaRPr lang="nb-NO" sz="1300"/>
          </a:p>
        </p:txBody>
      </p:sp>
    </p:spTree>
    <p:extLst>
      <p:ext uri="{BB962C8B-B14F-4D97-AF65-F5344CB8AC3E}">
        <p14:creationId xmlns:p14="http://schemas.microsoft.com/office/powerpoint/2010/main" val="1086374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1pPr>
            <a:lvl2pPr marL="716798" indent="-275692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2pPr>
            <a:lvl3pPr marL="1102766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3pPr>
            <a:lvl4pPr marL="1543873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4pPr>
            <a:lvl5pPr marL="1984980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5pPr>
            <a:lvl6pPr marL="2426086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6pPr>
            <a:lvl7pPr marL="2867193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7pPr>
            <a:lvl8pPr marL="3308299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8pPr>
            <a:lvl9pPr marL="3749406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D8A76F1-7D7A-4873-B111-4FC0EFEC5A7F}" type="slidenum">
              <a:rPr lang="nb-NO" sz="1300"/>
              <a:pPr eaLnBrk="1" hangingPunct="1"/>
              <a:t>17</a:t>
            </a:fld>
            <a:endParaRPr lang="nb-NO" sz="1300"/>
          </a:p>
        </p:txBody>
      </p:sp>
    </p:spTree>
    <p:extLst>
      <p:ext uri="{BB962C8B-B14F-4D97-AF65-F5344CB8AC3E}">
        <p14:creationId xmlns:p14="http://schemas.microsoft.com/office/powerpoint/2010/main" val="2197790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1pPr>
            <a:lvl2pPr marL="716798" indent="-275692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2pPr>
            <a:lvl3pPr marL="1102766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3pPr>
            <a:lvl4pPr marL="1543873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4pPr>
            <a:lvl5pPr marL="1984980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5pPr>
            <a:lvl6pPr marL="2426086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6pPr>
            <a:lvl7pPr marL="2867193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7pPr>
            <a:lvl8pPr marL="3308299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8pPr>
            <a:lvl9pPr marL="3749406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F0FA5B2-6051-42E3-98F5-1B25FB791E52}" type="slidenum">
              <a:rPr lang="nb-NO" sz="1300"/>
              <a:pPr eaLnBrk="1" hangingPunct="1"/>
              <a:t>18</a:t>
            </a:fld>
            <a:endParaRPr lang="nb-NO" sz="1300"/>
          </a:p>
        </p:txBody>
      </p:sp>
    </p:spTree>
    <p:extLst>
      <p:ext uri="{BB962C8B-B14F-4D97-AF65-F5344CB8AC3E}">
        <p14:creationId xmlns:p14="http://schemas.microsoft.com/office/powerpoint/2010/main" val="3626686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1pPr>
            <a:lvl2pPr marL="716798" indent="-275692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2pPr>
            <a:lvl3pPr marL="1102766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3pPr>
            <a:lvl4pPr marL="1543873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4pPr>
            <a:lvl5pPr marL="1984980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5pPr>
            <a:lvl6pPr marL="2426086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6pPr>
            <a:lvl7pPr marL="2867193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7pPr>
            <a:lvl8pPr marL="3308299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8pPr>
            <a:lvl9pPr marL="3749406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9EF720C-3BF3-47D0-ABE2-146EEAF8FB3C}" type="slidenum">
              <a:rPr lang="nb-NO" sz="1300"/>
              <a:pPr eaLnBrk="1" hangingPunct="1"/>
              <a:t>22</a:t>
            </a:fld>
            <a:endParaRPr lang="nb-NO" sz="1300"/>
          </a:p>
        </p:txBody>
      </p:sp>
    </p:spTree>
    <p:extLst>
      <p:ext uri="{BB962C8B-B14F-4D97-AF65-F5344CB8AC3E}">
        <p14:creationId xmlns:p14="http://schemas.microsoft.com/office/powerpoint/2010/main" val="89540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1pPr>
            <a:lvl2pPr marL="716798" indent="-275692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2pPr>
            <a:lvl3pPr marL="1102766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3pPr>
            <a:lvl4pPr marL="1543873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4pPr>
            <a:lvl5pPr marL="1984980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5pPr>
            <a:lvl6pPr marL="2426086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6pPr>
            <a:lvl7pPr marL="2867193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7pPr>
            <a:lvl8pPr marL="3308299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8pPr>
            <a:lvl9pPr marL="3749406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F1A5FBD-1191-4703-95F3-D2D6C51C960E}" type="slidenum">
              <a:rPr lang="nb-NO" sz="1300"/>
              <a:pPr eaLnBrk="1" hangingPunct="1"/>
              <a:t>23</a:t>
            </a:fld>
            <a:endParaRPr lang="nb-NO" sz="1300"/>
          </a:p>
        </p:txBody>
      </p:sp>
    </p:spTree>
    <p:extLst>
      <p:ext uri="{BB962C8B-B14F-4D97-AF65-F5344CB8AC3E}">
        <p14:creationId xmlns:p14="http://schemas.microsoft.com/office/powerpoint/2010/main" val="2755409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1pPr>
            <a:lvl2pPr marL="716798" indent="-275692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2pPr>
            <a:lvl3pPr marL="1102766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3pPr>
            <a:lvl4pPr marL="1543873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4pPr>
            <a:lvl5pPr marL="1984980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5pPr>
            <a:lvl6pPr marL="2426086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6pPr>
            <a:lvl7pPr marL="2867193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7pPr>
            <a:lvl8pPr marL="3308299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8pPr>
            <a:lvl9pPr marL="3749406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9EEF200-C32A-469C-87C4-A0C2DC4BD152}" type="slidenum">
              <a:rPr lang="nb-NO" sz="1300"/>
              <a:pPr eaLnBrk="1" hangingPunct="1"/>
              <a:t>24</a:t>
            </a:fld>
            <a:endParaRPr lang="nb-NO" sz="1300"/>
          </a:p>
        </p:txBody>
      </p:sp>
    </p:spTree>
    <p:extLst>
      <p:ext uri="{BB962C8B-B14F-4D97-AF65-F5344CB8AC3E}">
        <p14:creationId xmlns:p14="http://schemas.microsoft.com/office/powerpoint/2010/main" val="1782618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1pPr>
            <a:lvl2pPr marL="716798" indent="-275692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2pPr>
            <a:lvl3pPr marL="1102766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3pPr>
            <a:lvl4pPr marL="1543873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4pPr>
            <a:lvl5pPr marL="1984980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5pPr>
            <a:lvl6pPr marL="2426086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6pPr>
            <a:lvl7pPr marL="2867193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7pPr>
            <a:lvl8pPr marL="3308299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8pPr>
            <a:lvl9pPr marL="3749406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9F58A45-BFFD-42F8-8E18-1FE13636EAAD}" type="slidenum">
              <a:rPr lang="nb-NO" sz="1300"/>
              <a:pPr eaLnBrk="1" hangingPunct="1"/>
              <a:t>3</a:t>
            </a:fld>
            <a:endParaRPr lang="nb-NO" sz="1300"/>
          </a:p>
        </p:txBody>
      </p:sp>
    </p:spTree>
    <p:extLst>
      <p:ext uri="{BB962C8B-B14F-4D97-AF65-F5344CB8AC3E}">
        <p14:creationId xmlns:p14="http://schemas.microsoft.com/office/powerpoint/2010/main" val="16910392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1pPr>
            <a:lvl2pPr marL="716798" indent="-275692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2pPr>
            <a:lvl3pPr marL="1102766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3pPr>
            <a:lvl4pPr marL="1543873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4pPr>
            <a:lvl5pPr marL="1984980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5pPr>
            <a:lvl6pPr marL="2426086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6pPr>
            <a:lvl7pPr marL="2867193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7pPr>
            <a:lvl8pPr marL="3308299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8pPr>
            <a:lvl9pPr marL="3749406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2BE05E7-7388-4D0C-9613-59D5F11C3458}" type="slidenum">
              <a:rPr lang="nb-NO" sz="1300"/>
              <a:pPr eaLnBrk="1" hangingPunct="1"/>
              <a:t>25</a:t>
            </a:fld>
            <a:endParaRPr lang="nb-NO" sz="1300"/>
          </a:p>
        </p:txBody>
      </p:sp>
    </p:spTree>
    <p:extLst>
      <p:ext uri="{BB962C8B-B14F-4D97-AF65-F5344CB8AC3E}">
        <p14:creationId xmlns:p14="http://schemas.microsoft.com/office/powerpoint/2010/main" val="17901629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1pPr>
            <a:lvl2pPr marL="716798" indent="-275692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2pPr>
            <a:lvl3pPr marL="1102766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3pPr>
            <a:lvl4pPr marL="1543873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4pPr>
            <a:lvl5pPr marL="1984980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5pPr>
            <a:lvl6pPr marL="2426086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6pPr>
            <a:lvl7pPr marL="2867193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7pPr>
            <a:lvl8pPr marL="3308299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8pPr>
            <a:lvl9pPr marL="3749406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DCF112C-13DE-43C3-927B-E05436EB8749}" type="slidenum">
              <a:rPr lang="nb-NO" sz="1300"/>
              <a:pPr eaLnBrk="1" hangingPunct="1"/>
              <a:t>26</a:t>
            </a:fld>
            <a:endParaRPr lang="nb-NO" sz="1300"/>
          </a:p>
        </p:txBody>
      </p:sp>
    </p:spTree>
    <p:extLst>
      <p:ext uri="{BB962C8B-B14F-4D97-AF65-F5344CB8AC3E}">
        <p14:creationId xmlns:p14="http://schemas.microsoft.com/office/powerpoint/2010/main" val="33790309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1pPr>
            <a:lvl2pPr marL="716798" indent="-275692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2pPr>
            <a:lvl3pPr marL="1102766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3pPr>
            <a:lvl4pPr marL="1543873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4pPr>
            <a:lvl5pPr marL="1984980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5pPr>
            <a:lvl6pPr marL="2426086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6pPr>
            <a:lvl7pPr marL="2867193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7pPr>
            <a:lvl8pPr marL="3308299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8pPr>
            <a:lvl9pPr marL="3749406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B2B4B88-0C8B-4B49-AC18-41D4FC6A8A00}" type="slidenum">
              <a:rPr lang="nb-NO" sz="1300"/>
              <a:pPr eaLnBrk="1" hangingPunct="1"/>
              <a:t>27</a:t>
            </a:fld>
            <a:endParaRPr lang="nb-NO" sz="1300"/>
          </a:p>
        </p:txBody>
      </p:sp>
    </p:spTree>
    <p:extLst>
      <p:ext uri="{BB962C8B-B14F-4D97-AF65-F5344CB8AC3E}">
        <p14:creationId xmlns:p14="http://schemas.microsoft.com/office/powerpoint/2010/main" val="1878872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1pPr>
            <a:lvl2pPr marL="716798" indent="-275692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2pPr>
            <a:lvl3pPr marL="1102766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3pPr>
            <a:lvl4pPr marL="1543873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4pPr>
            <a:lvl5pPr marL="1984980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5pPr>
            <a:lvl6pPr marL="2426086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6pPr>
            <a:lvl7pPr marL="2867193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7pPr>
            <a:lvl8pPr marL="3308299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8pPr>
            <a:lvl9pPr marL="3749406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887F523-2F9E-4D01-9F2C-F476E7D1B40D}" type="slidenum">
              <a:rPr lang="nb-NO" sz="1300"/>
              <a:pPr eaLnBrk="1" hangingPunct="1"/>
              <a:t>4</a:t>
            </a:fld>
            <a:endParaRPr lang="nb-NO" sz="1300"/>
          </a:p>
        </p:txBody>
      </p:sp>
    </p:spTree>
    <p:extLst>
      <p:ext uri="{BB962C8B-B14F-4D97-AF65-F5344CB8AC3E}">
        <p14:creationId xmlns:p14="http://schemas.microsoft.com/office/powerpoint/2010/main" val="2440145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1pPr>
            <a:lvl2pPr marL="716798" indent="-275692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2pPr>
            <a:lvl3pPr marL="1102766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3pPr>
            <a:lvl4pPr marL="1543873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4pPr>
            <a:lvl5pPr marL="1984980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5pPr>
            <a:lvl6pPr marL="2426086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6pPr>
            <a:lvl7pPr marL="2867193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7pPr>
            <a:lvl8pPr marL="3308299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8pPr>
            <a:lvl9pPr marL="3749406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23AFDD9-464C-4D15-891B-4821F638CF44}" type="slidenum">
              <a:rPr lang="nb-NO" sz="1300"/>
              <a:pPr eaLnBrk="1" hangingPunct="1"/>
              <a:t>6</a:t>
            </a:fld>
            <a:endParaRPr lang="nb-NO" sz="1300"/>
          </a:p>
        </p:txBody>
      </p:sp>
    </p:spTree>
    <p:extLst>
      <p:ext uri="{BB962C8B-B14F-4D97-AF65-F5344CB8AC3E}">
        <p14:creationId xmlns:p14="http://schemas.microsoft.com/office/powerpoint/2010/main" val="466446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1pPr>
            <a:lvl2pPr marL="716798" indent="-275692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2pPr>
            <a:lvl3pPr marL="1102766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3pPr>
            <a:lvl4pPr marL="1543873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4pPr>
            <a:lvl5pPr marL="1984980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5pPr>
            <a:lvl6pPr marL="2426086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6pPr>
            <a:lvl7pPr marL="2867193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7pPr>
            <a:lvl8pPr marL="3308299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8pPr>
            <a:lvl9pPr marL="3749406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9F9D50A-5CBE-42BC-A395-D18E4C4185DB}" type="slidenum">
              <a:rPr lang="nb-NO" sz="1300"/>
              <a:pPr eaLnBrk="1" hangingPunct="1"/>
              <a:t>7</a:t>
            </a:fld>
            <a:endParaRPr lang="nb-NO" sz="1300"/>
          </a:p>
        </p:txBody>
      </p:sp>
    </p:spTree>
    <p:extLst>
      <p:ext uri="{BB962C8B-B14F-4D97-AF65-F5344CB8AC3E}">
        <p14:creationId xmlns:p14="http://schemas.microsoft.com/office/powerpoint/2010/main" val="973506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1pPr>
            <a:lvl2pPr marL="716798" indent="-275692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2pPr>
            <a:lvl3pPr marL="1102766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3pPr>
            <a:lvl4pPr marL="1543873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4pPr>
            <a:lvl5pPr marL="1984980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5pPr>
            <a:lvl6pPr marL="2426086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6pPr>
            <a:lvl7pPr marL="2867193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7pPr>
            <a:lvl8pPr marL="3308299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8pPr>
            <a:lvl9pPr marL="3749406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070FA41-6D7C-4F92-97BA-CAF71E3E9265}" type="slidenum">
              <a:rPr lang="nb-NO" sz="1300"/>
              <a:pPr eaLnBrk="1" hangingPunct="1"/>
              <a:t>8</a:t>
            </a:fld>
            <a:endParaRPr lang="nb-NO" sz="1300"/>
          </a:p>
        </p:txBody>
      </p:sp>
    </p:spTree>
    <p:extLst>
      <p:ext uri="{BB962C8B-B14F-4D97-AF65-F5344CB8AC3E}">
        <p14:creationId xmlns:p14="http://schemas.microsoft.com/office/powerpoint/2010/main" val="766382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1pPr>
            <a:lvl2pPr marL="716798" indent="-275692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2pPr>
            <a:lvl3pPr marL="1102766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3pPr>
            <a:lvl4pPr marL="1543873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4pPr>
            <a:lvl5pPr marL="1984980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5pPr>
            <a:lvl6pPr marL="2426086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6pPr>
            <a:lvl7pPr marL="2867193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7pPr>
            <a:lvl8pPr marL="3308299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8pPr>
            <a:lvl9pPr marL="3749406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565904D-7F59-4A71-A9B3-E645C36112B1}" type="slidenum">
              <a:rPr lang="nb-NO" sz="1300"/>
              <a:pPr eaLnBrk="1" hangingPunct="1"/>
              <a:t>9</a:t>
            </a:fld>
            <a:endParaRPr lang="nb-NO" sz="1300"/>
          </a:p>
        </p:txBody>
      </p:sp>
    </p:spTree>
    <p:extLst>
      <p:ext uri="{BB962C8B-B14F-4D97-AF65-F5344CB8AC3E}">
        <p14:creationId xmlns:p14="http://schemas.microsoft.com/office/powerpoint/2010/main" val="1313826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1pPr>
            <a:lvl2pPr marL="716798" indent="-275692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2pPr>
            <a:lvl3pPr marL="1102766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3pPr>
            <a:lvl4pPr marL="1543873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4pPr>
            <a:lvl5pPr marL="1984980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5pPr>
            <a:lvl6pPr marL="2426086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6pPr>
            <a:lvl7pPr marL="2867193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7pPr>
            <a:lvl8pPr marL="3308299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8pPr>
            <a:lvl9pPr marL="3749406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8DEEAD7-C919-487D-8BBA-90BA5C8ACBAA}" type="slidenum">
              <a:rPr lang="nb-NO" sz="1300"/>
              <a:pPr eaLnBrk="1" hangingPunct="1"/>
              <a:t>10</a:t>
            </a:fld>
            <a:endParaRPr lang="nb-NO" sz="1300"/>
          </a:p>
        </p:txBody>
      </p:sp>
    </p:spTree>
    <p:extLst>
      <p:ext uri="{BB962C8B-B14F-4D97-AF65-F5344CB8AC3E}">
        <p14:creationId xmlns:p14="http://schemas.microsoft.com/office/powerpoint/2010/main" val="3857557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1pPr>
            <a:lvl2pPr marL="716798" indent="-275692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2pPr>
            <a:lvl3pPr marL="1102766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3pPr>
            <a:lvl4pPr marL="1543873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4pPr>
            <a:lvl5pPr marL="1984980" indent="-220553" defTabSz="920504" eaLnBrk="0" hangingPunct="0">
              <a:defRPr sz="2300">
                <a:solidFill>
                  <a:schemeClr val="tx1"/>
                </a:solidFill>
                <a:latin typeface="Tahoma" pitchFamily="34" charset="0"/>
              </a:defRPr>
            </a:lvl5pPr>
            <a:lvl6pPr marL="2426086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6pPr>
            <a:lvl7pPr marL="2867193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7pPr>
            <a:lvl8pPr marL="3308299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8pPr>
            <a:lvl9pPr marL="3749406" indent="-220553" algn="ctr" defTabSz="92050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8DBC8F7-C451-43E8-846C-3DC81CD3C564}" type="slidenum">
              <a:rPr lang="nb-NO" sz="1300"/>
              <a:pPr eaLnBrk="1" hangingPunct="1"/>
              <a:t>11</a:t>
            </a:fld>
            <a:endParaRPr lang="nb-NO" sz="1300"/>
          </a:p>
        </p:txBody>
      </p:sp>
    </p:spTree>
    <p:extLst>
      <p:ext uri="{BB962C8B-B14F-4D97-AF65-F5344CB8AC3E}">
        <p14:creationId xmlns:p14="http://schemas.microsoft.com/office/powerpoint/2010/main" val="47360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0"/>
            <a:ext cx="8585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0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7924800" y="152400"/>
            <a:ext cx="838200" cy="838200"/>
            <a:chOff x="2160" y="2592"/>
            <a:chExt cx="528" cy="528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2292" y="2704"/>
              <a:ext cx="87" cy="260"/>
            </a:xfrm>
            <a:custGeom>
              <a:avLst/>
              <a:gdLst/>
              <a:ahLst/>
              <a:cxnLst>
                <a:cxn ang="0">
                  <a:pos x="3425" y="7112"/>
                </a:cxn>
                <a:cxn ang="0">
                  <a:pos x="2735" y="6957"/>
                </a:cxn>
                <a:cxn ang="0">
                  <a:pos x="2135" y="6560"/>
                </a:cxn>
                <a:cxn ang="0">
                  <a:pos x="1712" y="5920"/>
                </a:cxn>
                <a:cxn ang="0">
                  <a:pos x="1556" y="5213"/>
                </a:cxn>
                <a:cxn ang="0">
                  <a:pos x="1601" y="4838"/>
                </a:cxn>
                <a:cxn ang="0">
                  <a:pos x="1689" y="4462"/>
                </a:cxn>
                <a:cxn ang="0">
                  <a:pos x="1846" y="4087"/>
                </a:cxn>
                <a:cxn ang="0">
                  <a:pos x="2067" y="3777"/>
                </a:cxn>
                <a:cxn ang="0">
                  <a:pos x="2402" y="3490"/>
                </a:cxn>
                <a:cxn ang="0">
                  <a:pos x="2803" y="3291"/>
                </a:cxn>
                <a:cxn ang="0">
                  <a:pos x="3292" y="3159"/>
                </a:cxn>
                <a:cxn ang="0">
                  <a:pos x="3892" y="3115"/>
                </a:cxn>
                <a:cxn ang="0">
                  <a:pos x="3915" y="3137"/>
                </a:cxn>
                <a:cxn ang="0">
                  <a:pos x="3915" y="3115"/>
                </a:cxn>
                <a:cxn ang="0">
                  <a:pos x="4003" y="3137"/>
                </a:cxn>
                <a:cxn ang="0">
                  <a:pos x="4003" y="0"/>
                </a:cxn>
                <a:cxn ang="0">
                  <a:pos x="0" y="0"/>
                </a:cxn>
                <a:cxn ang="0">
                  <a:pos x="0" y="13120"/>
                </a:cxn>
                <a:cxn ang="0">
                  <a:pos x="4003" y="13120"/>
                </a:cxn>
                <a:cxn ang="0">
                  <a:pos x="4003" y="7024"/>
                </a:cxn>
                <a:cxn ang="0">
                  <a:pos x="3425" y="7112"/>
                </a:cxn>
              </a:cxnLst>
              <a:rect l="0" t="0" r="r" b="b"/>
              <a:pathLst>
                <a:path w="4003" h="13120">
                  <a:moveTo>
                    <a:pt x="3425" y="7112"/>
                  </a:moveTo>
                  <a:lnTo>
                    <a:pt x="2735" y="6957"/>
                  </a:lnTo>
                  <a:lnTo>
                    <a:pt x="2135" y="6560"/>
                  </a:lnTo>
                  <a:lnTo>
                    <a:pt x="1712" y="5920"/>
                  </a:lnTo>
                  <a:lnTo>
                    <a:pt x="1556" y="5213"/>
                  </a:lnTo>
                  <a:lnTo>
                    <a:pt x="1601" y="4838"/>
                  </a:lnTo>
                  <a:lnTo>
                    <a:pt x="1689" y="4462"/>
                  </a:lnTo>
                  <a:lnTo>
                    <a:pt x="1846" y="4087"/>
                  </a:lnTo>
                  <a:lnTo>
                    <a:pt x="2067" y="3777"/>
                  </a:lnTo>
                  <a:lnTo>
                    <a:pt x="2402" y="3490"/>
                  </a:lnTo>
                  <a:lnTo>
                    <a:pt x="2803" y="3291"/>
                  </a:lnTo>
                  <a:lnTo>
                    <a:pt x="3292" y="3159"/>
                  </a:lnTo>
                  <a:lnTo>
                    <a:pt x="3892" y="3115"/>
                  </a:lnTo>
                  <a:lnTo>
                    <a:pt x="3915" y="3137"/>
                  </a:lnTo>
                  <a:lnTo>
                    <a:pt x="3915" y="3115"/>
                  </a:lnTo>
                  <a:lnTo>
                    <a:pt x="4003" y="3137"/>
                  </a:lnTo>
                  <a:lnTo>
                    <a:pt x="4003" y="0"/>
                  </a:lnTo>
                  <a:lnTo>
                    <a:pt x="0" y="0"/>
                  </a:lnTo>
                  <a:lnTo>
                    <a:pt x="0" y="13120"/>
                  </a:lnTo>
                  <a:lnTo>
                    <a:pt x="4003" y="13120"/>
                  </a:lnTo>
                  <a:lnTo>
                    <a:pt x="4003" y="7024"/>
                  </a:lnTo>
                  <a:lnTo>
                    <a:pt x="3425" y="7112"/>
                  </a:ln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2472" y="2704"/>
              <a:ext cx="97" cy="260"/>
            </a:xfrm>
            <a:custGeom>
              <a:avLst/>
              <a:gdLst/>
              <a:ahLst/>
              <a:cxnLst>
                <a:cxn ang="0">
                  <a:pos x="3649" y="6560"/>
                </a:cxn>
                <a:cxn ang="0">
                  <a:pos x="3694" y="6229"/>
                </a:cxn>
                <a:cxn ang="0">
                  <a:pos x="3782" y="5920"/>
                </a:cxn>
                <a:cxn ang="0">
                  <a:pos x="4072" y="5279"/>
                </a:cxn>
                <a:cxn ang="0">
                  <a:pos x="4338" y="4639"/>
                </a:cxn>
                <a:cxn ang="0">
                  <a:pos x="4451" y="4020"/>
                </a:cxn>
                <a:cxn ang="0">
                  <a:pos x="4338" y="3379"/>
                </a:cxn>
                <a:cxn ang="0">
                  <a:pos x="4072" y="2761"/>
                </a:cxn>
                <a:cxn ang="0">
                  <a:pos x="3782" y="2120"/>
                </a:cxn>
                <a:cxn ang="0">
                  <a:pos x="3649" y="1502"/>
                </a:cxn>
                <a:cxn ang="0">
                  <a:pos x="3694" y="1126"/>
                </a:cxn>
                <a:cxn ang="0">
                  <a:pos x="3827" y="751"/>
                </a:cxn>
                <a:cxn ang="0">
                  <a:pos x="4161" y="0"/>
                </a:cxn>
                <a:cxn ang="0">
                  <a:pos x="0" y="0"/>
                </a:cxn>
                <a:cxn ang="0">
                  <a:pos x="0" y="3137"/>
                </a:cxn>
                <a:cxn ang="0">
                  <a:pos x="68" y="3115"/>
                </a:cxn>
                <a:cxn ang="0">
                  <a:pos x="90" y="3115"/>
                </a:cxn>
                <a:cxn ang="0">
                  <a:pos x="112" y="3115"/>
                </a:cxn>
                <a:cxn ang="0">
                  <a:pos x="1113" y="3269"/>
                </a:cxn>
                <a:cxn ang="0">
                  <a:pos x="1513" y="3468"/>
                </a:cxn>
                <a:cxn ang="0">
                  <a:pos x="1847" y="3732"/>
                </a:cxn>
                <a:cxn ang="0">
                  <a:pos x="2270" y="4396"/>
                </a:cxn>
                <a:cxn ang="0">
                  <a:pos x="2403" y="5213"/>
                </a:cxn>
                <a:cxn ang="0">
                  <a:pos x="2247" y="5920"/>
                </a:cxn>
                <a:cxn ang="0">
                  <a:pos x="1825" y="6560"/>
                </a:cxn>
                <a:cxn ang="0">
                  <a:pos x="1247" y="6957"/>
                </a:cxn>
                <a:cxn ang="0">
                  <a:pos x="579" y="7112"/>
                </a:cxn>
                <a:cxn ang="0">
                  <a:pos x="0" y="7024"/>
                </a:cxn>
                <a:cxn ang="0">
                  <a:pos x="0" y="13120"/>
                </a:cxn>
                <a:cxn ang="0">
                  <a:pos x="4161" y="13120"/>
                </a:cxn>
                <a:cxn ang="0">
                  <a:pos x="3827" y="12369"/>
                </a:cxn>
                <a:cxn ang="0">
                  <a:pos x="3649" y="11640"/>
                </a:cxn>
                <a:cxn ang="0">
                  <a:pos x="3694" y="11309"/>
                </a:cxn>
                <a:cxn ang="0">
                  <a:pos x="3782" y="10999"/>
                </a:cxn>
                <a:cxn ang="0">
                  <a:pos x="4072" y="10359"/>
                </a:cxn>
                <a:cxn ang="0">
                  <a:pos x="4338" y="9718"/>
                </a:cxn>
                <a:cxn ang="0">
                  <a:pos x="4451" y="9100"/>
                </a:cxn>
                <a:cxn ang="0">
                  <a:pos x="4338" y="8459"/>
                </a:cxn>
                <a:cxn ang="0">
                  <a:pos x="4072" y="7819"/>
                </a:cxn>
                <a:cxn ang="0">
                  <a:pos x="3782" y="7179"/>
                </a:cxn>
                <a:cxn ang="0">
                  <a:pos x="3649" y="6560"/>
                </a:cxn>
              </a:cxnLst>
              <a:rect l="0" t="0" r="r" b="b"/>
              <a:pathLst>
                <a:path w="4451" h="13120">
                  <a:moveTo>
                    <a:pt x="3649" y="6560"/>
                  </a:moveTo>
                  <a:lnTo>
                    <a:pt x="3694" y="6229"/>
                  </a:lnTo>
                  <a:lnTo>
                    <a:pt x="3782" y="5920"/>
                  </a:lnTo>
                  <a:lnTo>
                    <a:pt x="4072" y="5279"/>
                  </a:lnTo>
                  <a:lnTo>
                    <a:pt x="4338" y="4639"/>
                  </a:lnTo>
                  <a:lnTo>
                    <a:pt x="4451" y="4020"/>
                  </a:lnTo>
                  <a:lnTo>
                    <a:pt x="4338" y="3379"/>
                  </a:lnTo>
                  <a:lnTo>
                    <a:pt x="4072" y="2761"/>
                  </a:lnTo>
                  <a:lnTo>
                    <a:pt x="3782" y="2120"/>
                  </a:lnTo>
                  <a:lnTo>
                    <a:pt x="3649" y="1502"/>
                  </a:lnTo>
                  <a:lnTo>
                    <a:pt x="3694" y="1126"/>
                  </a:lnTo>
                  <a:lnTo>
                    <a:pt x="3827" y="751"/>
                  </a:lnTo>
                  <a:lnTo>
                    <a:pt x="4161" y="0"/>
                  </a:lnTo>
                  <a:lnTo>
                    <a:pt x="0" y="0"/>
                  </a:lnTo>
                  <a:lnTo>
                    <a:pt x="0" y="3137"/>
                  </a:lnTo>
                  <a:lnTo>
                    <a:pt x="68" y="3115"/>
                  </a:lnTo>
                  <a:lnTo>
                    <a:pt x="90" y="3115"/>
                  </a:lnTo>
                  <a:lnTo>
                    <a:pt x="112" y="3115"/>
                  </a:lnTo>
                  <a:lnTo>
                    <a:pt x="1113" y="3269"/>
                  </a:lnTo>
                  <a:lnTo>
                    <a:pt x="1513" y="3468"/>
                  </a:lnTo>
                  <a:lnTo>
                    <a:pt x="1847" y="3732"/>
                  </a:lnTo>
                  <a:lnTo>
                    <a:pt x="2270" y="4396"/>
                  </a:lnTo>
                  <a:lnTo>
                    <a:pt x="2403" y="5213"/>
                  </a:lnTo>
                  <a:lnTo>
                    <a:pt x="2247" y="5920"/>
                  </a:lnTo>
                  <a:lnTo>
                    <a:pt x="1825" y="6560"/>
                  </a:lnTo>
                  <a:lnTo>
                    <a:pt x="1247" y="6957"/>
                  </a:lnTo>
                  <a:lnTo>
                    <a:pt x="579" y="7112"/>
                  </a:lnTo>
                  <a:lnTo>
                    <a:pt x="0" y="7024"/>
                  </a:lnTo>
                  <a:lnTo>
                    <a:pt x="0" y="13120"/>
                  </a:lnTo>
                  <a:lnTo>
                    <a:pt x="4161" y="13120"/>
                  </a:lnTo>
                  <a:lnTo>
                    <a:pt x="3827" y="12369"/>
                  </a:lnTo>
                  <a:lnTo>
                    <a:pt x="3649" y="11640"/>
                  </a:lnTo>
                  <a:lnTo>
                    <a:pt x="3694" y="11309"/>
                  </a:lnTo>
                  <a:lnTo>
                    <a:pt x="3782" y="10999"/>
                  </a:lnTo>
                  <a:lnTo>
                    <a:pt x="4072" y="10359"/>
                  </a:lnTo>
                  <a:lnTo>
                    <a:pt x="4338" y="9718"/>
                  </a:lnTo>
                  <a:lnTo>
                    <a:pt x="4451" y="9100"/>
                  </a:lnTo>
                  <a:lnTo>
                    <a:pt x="4338" y="8459"/>
                  </a:lnTo>
                  <a:lnTo>
                    <a:pt x="4072" y="7819"/>
                  </a:lnTo>
                  <a:lnTo>
                    <a:pt x="3782" y="7179"/>
                  </a:lnTo>
                  <a:lnTo>
                    <a:pt x="3649" y="6560"/>
                  </a:ln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2401" y="2808"/>
              <a:ext cx="14" cy="159"/>
            </a:xfrm>
            <a:custGeom>
              <a:avLst/>
              <a:gdLst/>
              <a:ahLst/>
              <a:cxnLst>
                <a:cxn ang="0">
                  <a:pos x="0" y="354"/>
                </a:cxn>
                <a:cxn ang="0">
                  <a:pos x="0" y="7686"/>
                </a:cxn>
                <a:cxn ang="0">
                  <a:pos x="110" y="7907"/>
                </a:cxn>
                <a:cxn ang="0">
                  <a:pos x="355" y="7997"/>
                </a:cxn>
                <a:cxn ang="0">
                  <a:pos x="600" y="7907"/>
                </a:cxn>
                <a:cxn ang="0">
                  <a:pos x="689" y="7686"/>
                </a:cxn>
                <a:cxn ang="0">
                  <a:pos x="689" y="354"/>
                </a:cxn>
                <a:cxn ang="0">
                  <a:pos x="600" y="110"/>
                </a:cxn>
                <a:cxn ang="0">
                  <a:pos x="355" y="0"/>
                </a:cxn>
                <a:cxn ang="0">
                  <a:pos x="110" y="110"/>
                </a:cxn>
                <a:cxn ang="0">
                  <a:pos x="0" y="354"/>
                </a:cxn>
              </a:cxnLst>
              <a:rect l="0" t="0" r="r" b="b"/>
              <a:pathLst>
                <a:path w="689" h="7997">
                  <a:moveTo>
                    <a:pt x="0" y="354"/>
                  </a:moveTo>
                  <a:lnTo>
                    <a:pt x="0" y="7686"/>
                  </a:lnTo>
                  <a:lnTo>
                    <a:pt x="110" y="7907"/>
                  </a:lnTo>
                  <a:lnTo>
                    <a:pt x="355" y="7997"/>
                  </a:lnTo>
                  <a:lnTo>
                    <a:pt x="600" y="7907"/>
                  </a:lnTo>
                  <a:lnTo>
                    <a:pt x="689" y="7686"/>
                  </a:lnTo>
                  <a:lnTo>
                    <a:pt x="689" y="354"/>
                  </a:lnTo>
                  <a:lnTo>
                    <a:pt x="600" y="110"/>
                  </a:lnTo>
                  <a:lnTo>
                    <a:pt x="355" y="0"/>
                  </a:lnTo>
                  <a:lnTo>
                    <a:pt x="110" y="110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2435" y="2808"/>
              <a:ext cx="15" cy="159"/>
            </a:xfrm>
            <a:custGeom>
              <a:avLst/>
              <a:gdLst/>
              <a:ahLst/>
              <a:cxnLst>
                <a:cxn ang="0">
                  <a:pos x="0" y="354"/>
                </a:cxn>
                <a:cxn ang="0">
                  <a:pos x="0" y="7686"/>
                </a:cxn>
                <a:cxn ang="0">
                  <a:pos x="112" y="7907"/>
                </a:cxn>
                <a:cxn ang="0">
                  <a:pos x="357" y="7997"/>
                </a:cxn>
                <a:cxn ang="0">
                  <a:pos x="601" y="7907"/>
                </a:cxn>
                <a:cxn ang="0">
                  <a:pos x="691" y="7686"/>
                </a:cxn>
                <a:cxn ang="0">
                  <a:pos x="691" y="354"/>
                </a:cxn>
                <a:cxn ang="0">
                  <a:pos x="601" y="110"/>
                </a:cxn>
                <a:cxn ang="0">
                  <a:pos x="357" y="0"/>
                </a:cxn>
                <a:cxn ang="0">
                  <a:pos x="112" y="110"/>
                </a:cxn>
                <a:cxn ang="0">
                  <a:pos x="0" y="354"/>
                </a:cxn>
              </a:cxnLst>
              <a:rect l="0" t="0" r="r" b="b"/>
              <a:pathLst>
                <a:path w="691" h="7997">
                  <a:moveTo>
                    <a:pt x="0" y="354"/>
                  </a:moveTo>
                  <a:lnTo>
                    <a:pt x="0" y="7686"/>
                  </a:lnTo>
                  <a:lnTo>
                    <a:pt x="112" y="7907"/>
                  </a:lnTo>
                  <a:lnTo>
                    <a:pt x="357" y="7997"/>
                  </a:lnTo>
                  <a:lnTo>
                    <a:pt x="601" y="7907"/>
                  </a:lnTo>
                  <a:lnTo>
                    <a:pt x="691" y="7686"/>
                  </a:lnTo>
                  <a:lnTo>
                    <a:pt x="691" y="354"/>
                  </a:lnTo>
                  <a:lnTo>
                    <a:pt x="601" y="110"/>
                  </a:lnTo>
                  <a:lnTo>
                    <a:pt x="357" y="0"/>
                  </a:lnTo>
                  <a:lnTo>
                    <a:pt x="112" y="110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2338" y="2777"/>
              <a:ext cx="174" cy="56"/>
            </a:xfrm>
            <a:custGeom>
              <a:avLst/>
              <a:gdLst/>
              <a:ahLst/>
              <a:cxnLst>
                <a:cxn ang="0">
                  <a:pos x="1490" y="640"/>
                </a:cxn>
                <a:cxn ang="0">
                  <a:pos x="867" y="906"/>
                </a:cxn>
                <a:cxn ang="0">
                  <a:pos x="645" y="1502"/>
                </a:cxn>
                <a:cxn ang="0">
                  <a:pos x="823" y="2010"/>
                </a:cxn>
                <a:cxn ang="0">
                  <a:pos x="1267" y="2209"/>
                </a:cxn>
                <a:cxn ang="0">
                  <a:pos x="1802" y="1833"/>
                </a:cxn>
                <a:cxn ang="0">
                  <a:pos x="1623" y="1523"/>
                </a:cxn>
                <a:cxn ang="0">
                  <a:pos x="1357" y="1833"/>
                </a:cxn>
                <a:cxn ang="0">
                  <a:pos x="1067" y="1546"/>
                </a:cxn>
                <a:cxn ang="0">
                  <a:pos x="1179" y="1192"/>
                </a:cxn>
                <a:cxn ang="0">
                  <a:pos x="1623" y="1038"/>
                </a:cxn>
                <a:cxn ang="0">
                  <a:pos x="2113" y="1259"/>
                </a:cxn>
                <a:cxn ang="0">
                  <a:pos x="2358" y="1833"/>
                </a:cxn>
                <a:cxn ang="0">
                  <a:pos x="2091" y="2518"/>
                </a:cxn>
                <a:cxn ang="0">
                  <a:pos x="1290" y="2805"/>
                </a:cxn>
                <a:cxn ang="0">
                  <a:pos x="422" y="2430"/>
                </a:cxn>
                <a:cxn ang="0">
                  <a:pos x="0" y="1502"/>
                </a:cxn>
                <a:cxn ang="0">
                  <a:pos x="289" y="575"/>
                </a:cxn>
                <a:cxn ang="0">
                  <a:pos x="823" y="155"/>
                </a:cxn>
                <a:cxn ang="0">
                  <a:pos x="1757" y="0"/>
                </a:cxn>
                <a:cxn ang="0">
                  <a:pos x="6785" y="21"/>
                </a:cxn>
                <a:cxn ang="0">
                  <a:pos x="7496" y="331"/>
                </a:cxn>
                <a:cxn ang="0">
                  <a:pos x="7942" y="1082"/>
                </a:cxn>
                <a:cxn ang="0">
                  <a:pos x="7874" y="1988"/>
                </a:cxn>
                <a:cxn ang="0">
                  <a:pos x="7185" y="2717"/>
                </a:cxn>
                <a:cxn ang="0">
                  <a:pos x="6273" y="2739"/>
                </a:cxn>
                <a:cxn ang="0">
                  <a:pos x="5717" y="2209"/>
                </a:cxn>
                <a:cxn ang="0">
                  <a:pos x="5740" y="1523"/>
                </a:cxn>
                <a:cxn ang="0">
                  <a:pos x="6118" y="1105"/>
                </a:cxn>
                <a:cxn ang="0">
                  <a:pos x="6651" y="1082"/>
                </a:cxn>
                <a:cxn ang="0">
                  <a:pos x="6940" y="1347"/>
                </a:cxn>
                <a:cxn ang="0">
                  <a:pos x="6852" y="1745"/>
                </a:cxn>
                <a:cxn ang="0">
                  <a:pos x="6451" y="1767"/>
                </a:cxn>
                <a:cxn ang="0">
                  <a:pos x="6339" y="1568"/>
                </a:cxn>
                <a:cxn ang="0">
                  <a:pos x="6273" y="1988"/>
                </a:cxn>
                <a:cxn ang="0">
                  <a:pos x="6762" y="2209"/>
                </a:cxn>
                <a:cxn ang="0">
                  <a:pos x="7363" y="1502"/>
                </a:cxn>
                <a:cxn ang="0">
                  <a:pos x="7163" y="906"/>
                </a:cxn>
                <a:cxn ang="0">
                  <a:pos x="6273" y="640"/>
                </a:cxn>
              </a:cxnLst>
              <a:rect l="0" t="0" r="r" b="b"/>
              <a:pathLst>
                <a:path w="7986" h="2805">
                  <a:moveTo>
                    <a:pt x="1735" y="640"/>
                  </a:moveTo>
                  <a:lnTo>
                    <a:pt x="1490" y="640"/>
                  </a:lnTo>
                  <a:lnTo>
                    <a:pt x="1245" y="707"/>
                  </a:lnTo>
                  <a:lnTo>
                    <a:pt x="867" y="906"/>
                  </a:lnTo>
                  <a:lnTo>
                    <a:pt x="689" y="1148"/>
                  </a:lnTo>
                  <a:lnTo>
                    <a:pt x="645" y="1502"/>
                  </a:lnTo>
                  <a:lnTo>
                    <a:pt x="689" y="1745"/>
                  </a:lnTo>
                  <a:lnTo>
                    <a:pt x="823" y="2010"/>
                  </a:lnTo>
                  <a:lnTo>
                    <a:pt x="1023" y="2164"/>
                  </a:lnTo>
                  <a:lnTo>
                    <a:pt x="1267" y="2209"/>
                  </a:lnTo>
                  <a:lnTo>
                    <a:pt x="1646" y="2120"/>
                  </a:lnTo>
                  <a:lnTo>
                    <a:pt x="1802" y="1833"/>
                  </a:lnTo>
                  <a:lnTo>
                    <a:pt x="1690" y="1568"/>
                  </a:lnTo>
                  <a:lnTo>
                    <a:pt x="1623" y="1523"/>
                  </a:lnTo>
                  <a:lnTo>
                    <a:pt x="1557" y="1767"/>
                  </a:lnTo>
                  <a:lnTo>
                    <a:pt x="1357" y="1833"/>
                  </a:lnTo>
                  <a:lnTo>
                    <a:pt x="1179" y="1745"/>
                  </a:lnTo>
                  <a:lnTo>
                    <a:pt x="1067" y="1546"/>
                  </a:lnTo>
                  <a:lnTo>
                    <a:pt x="1089" y="1347"/>
                  </a:lnTo>
                  <a:lnTo>
                    <a:pt x="1179" y="1192"/>
                  </a:lnTo>
                  <a:lnTo>
                    <a:pt x="1357" y="1082"/>
                  </a:lnTo>
                  <a:lnTo>
                    <a:pt x="1623" y="1038"/>
                  </a:lnTo>
                  <a:lnTo>
                    <a:pt x="1891" y="1105"/>
                  </a:lnTo>
                  <a:lnTo>
                    <a:pt x="2113" y="1259"/>
                  </a:lnTo>
                  <a:lnTo>
                    <a:pt x="2291" y="1523"/>
                  </a:lnTo>
                  <a:lnTo>
                    <a:pt x="2358" y="1833"/>
                  </a:lnTo>
                  <a:lnTo>
                    <a:pt x="2291" y="2209"/>
                  </a:lnTo>
                  <a:lnTo>
                    <a:pt x="2091" y="2518"/>
                  </a:lnTo>
                  <a:lnTo>
                    <a:pt x="1735" y="2739"/>
                  </a:lnTo>
                  <a:lnTo>
                    <a:pt x="1290" y="2805"/>
                  </a:lnTo>
                  <a:lnTo>
                    <a:pt x="823" y="2717"/>
                  </a:lnTo>
                  <a:lnTo>
                    <a:pt x="422" y="2430"/>
                  </a:lnTo>
                  <a:lnTo>
                    <a:pt x="111" y="1988"/>
                  </a:lnTo>
                  <a:lnTo>
                    <a:pt x="0" y="1502"/>
                  </a:lnTo>
                  <a:lnTo>
                    <a:pt x="44" y="1082"/>
                  </a:lnTo>
                  <a:lnTo>
                    <a:pt x="289" y="575"/>
                  </a:lnTo>
                  <a:lnTo>
                    <a:pt x="511" y="331"/>
                  </a:lnTo>
                  <a:lnTo>
                    <a:pt x="823" y="155"/>
                  </a:lnTo>
                  <a:lnTo>
                    <a:pt x="1245" y="21"/>
                  </a:lnTo>
                  <a:lnTo>
                    <a:pt x="1757" y="0"/>
                  </a:lnTo>
                  <a:lnTo>
                    <a:pt x="6251" y="0"/>
                  </a:lnTo>
                  <a:lnTo>
                    <a:pt x="6785" y="21"/>
                  </a:lnTo>
                  <a:lnTo>
                    <a:pt x="7185" y="155"/>
                  </a:lnTo>
                  <a:lnTo>
                    <a:pt x="7496" y="331"/>
                  </a:lnTo>
                  <a:lnTo>
                    <a:pt x="7697" y="575"/>
                  </a:lnTo>
                  <a:lnTo>
                    <a:pt x="7942" y="1082"/>
                  </a:lnTo>
                  <a:lnTo>
                    <a:pt x="7986" y="1502"/>
                  </a:lnTo>
                  <a:lnTo>
                    <a:pt x="7874" y="1988"/>
                  </a:lnTo>
                  <a:lnTo>
                    <a:pt x="7563" y="2430"/>
                  </a:lnTo>
                  <a:lnTo>
                    <a:pt x="7185" y="2717"/>
                  </a:lnTo>
                  <a:lnTo>
                    <a:pt x="6718" y="2805"/>
                  </a:lnTo>
                  <a:lnTo>
                    <a:pt x="6273" y="2739"/>
                  </a:lnTo>
                  <a:lnTo>
                    <a:pt x="5939" y="2518"/>
                  </a:lnTo>
                  <a:lnTo>
                    <a:pt x="5717" y="2209"/>
                  </a:lnTo>
                  <a:lnTo>
                    <a:pt x="5650" y="1833"/>
                  </a:lnTo>
                  <a:lnTo>
                    <a:pt x="5740" y="1523"/>
                  </a:lnTo>
                  <a:lnTo>
                    <a:pt x="5895" y="1259"/>
                  </a:lnTo>
                  <a:lnTo>
                    <a:pt x="6118" y="1105"/>
                  </a:lnTo>
                  <a:lnTo>
                    <a:pt x="6384" y="1038"/>
                  </a:lnTo>
                  <a:lnTo>
                    <a:pt x="6651" y="1082"/>
                  </a:lnTo>
                  <a:lnTo>
                    <a:pt x="6829" y="1192"/>
                  </a:lnTo>
                  <a:lnTo>
                    <a:pt x="6940" y="1347"/>
                  </a:lnTo>
                  <a:lnTo>
                    <a:pt x="6940" y="1546"/>
                  </a:lnTo>
                  <a:lnTo>
                    <a:pt x="6852" y="1745"/>
                  </a:lnTo>
                  <a:lnTo>
                    <a:pt x="6651" y="1833"/>
                  </a:lnTo>
                  <a:lnTo>
                    <a:pt x="6451" y="1767"/>
                  </a:lnTo>
                  <a:lnTo>
                    <a:pt x="6384" y="1523"/>
                  </a:lnTo>
                  <a:lnTo>
                    <a:pt x="6339" y="1568"/>
                  </a:lnTo>
                  <a:lnTo>
                    <a:pt x="6206" y="1833"/>
                  </a:lnTo>
                  <a:lnTo>
                    <a:pt x="6273" y="1988"/>
                  </a:lnTo>
                  <a:lnTo>
                    <a:pt x="6384" y="2120"/>
                  </a:lnTo>
                  <a:lnTo>
                    <a:pt x="6762" y="2209"/>
                  </a:lnTo>
                  <a:lnTo>
                    <a:pt x="7185" y="2010"/>
                  </a:lnTo>
                  <a:lnTo>
                    <a:pt x="7363" y="1502"/>
                  </a:lnTo>
                  <a:lnTo>
                    <a:pt x="7296" y="1148"/>
                  </a:lnTo>
                  <a:lnTo>
                    <a:pt x="7163" y="906"/>
                  </a:lnTo>
                  <a:lnTo>
                    <a:pt x="6762" y="707"/>
                  </a:lnTo>
                  <a:lnTo>
                    <a:pt x="6273" y="640"/>
                  </a:lnTo>
                  <a:lnTo>
                    <a:pt x="1735" y="640"/>
                  </a:ln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160" y="2592"/>
              <a:ext cx="528" cy="528"/>
            </a:xfrm>
            <a:prstGeom prst="rect">
              <a:avLst/>
            </a:prstGeom>
          </p:spPr>
          <p:txBody>
            <a:bodyPr spcFirstLastPara="1" wrap="none" fromWordArt="1">
              <a:prstTxWarp prst="textButton">
                <a:avLst>
                  <a:gd name="adj" fmla="val 10800004"/>
                </a:avLst>
              </a:prstTxWarp>
            </a:bodyPr>
            <a:lstStyle/>
            <a:p>
              <a:r>
                <a:rPr lang="nb-NO" sz="1000" kern="10"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latin typeface="Times New Roman"/>
                  <a:cs typeface="Times New Roman"/>
                </a:rPr>
                <a:t>Siviløkonomutdanningen</a:t>
              </a:r>
            </a:p>
          </p:txBody>
        </p:sp>
        <p:sp>
          <p:nvSpPr>
            <p:cNvPr id="11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199" y="2736"/>
              <a:ext cx="450" cy="330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374276"/>
                </a:avLst>
              </a:prstTxWarp>
            </a:bodyPr>
            <a:lstStyle/>
            <a:p>
              <a:r>
                <a:rPr lang="nb-NO" sz="900" kern="10"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latin typeface="Times New Roman"/>
                  <a:cs typeface="Times New Roman"/>
                </a:rPr>
                <a:t>i Kristiansand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992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09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 7</a:t>
            </a:r>
            <a:r>
              <a:rPr lang="nb-NO" sz="1400"/>
              <a:t>-</a:t>
            </a:r>
            <a:fld id="{380AEF64-0BA1-4C92-84B9-D4B04AAA10DC}" type="slidenum">
              <a:rPr lang="nb-NO" sz="1400"/>
              <a:pPr>
                <a:defRPr/>
              </a:pPr>
              <a:t>‹#›</a:t>
            </a:fld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339887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115888"/>
            <a:ext cx="2019300" cy="65817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15888"/>
            <a:ext cx="5905500" cy="6581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09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 7</a:t>
            </a:r>
            <a:r>
              <a:rPr lang="nb-NO" sz="1400"/>
              <a:t>-</a:t>
            </a:r>
            <a:fld id="{1B47F906-17C2-435E-97BE-559480DC6584}" type="slidenum">
              <a:rPr lang="nb-NO" sz="1400"/>
              <a:pPr>
                <a:defRPr/>
              </a:pPr>
              <a:t>‹#›</a:t>
            </a:fld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848579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5888"/>
            <a:ext cx="8077200" cy="863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196975"/>
            <a:ext cx="3962400" cy="5500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196975"/>
            <a:ext cx="3962400" cy="5500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09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 7</a:t>
            </a:r>
            <a:r>
              <a:rPr lang="nb-NO" sz="1400"/>
              <a:t>-</a:t>
            </a:r>
            <a:fld id="{B88A8C8C-9043-4F4E-8DAE-59C3371B37DD}" type="slidenum">
              <a:rPr lang="nb-NO" sz="1400"/>
              <a:pPr>
                <a:defRPr/>
              </a:pPr>
              <a:t>‹#›</a:t>
            </a:fld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3027689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5888"/>
            <a:ext cx="8077200" cy="863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196975"/>
            <a:ext cx="8077200" cy="550068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09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 7</a:t>
            </a:r>
            <a:r>
              <a:rPr lang="nb-NO" sz="1400"/>
              <a:t>-</a:t>
            </a:r>
            <a:fld id="{81EFEF85-79A2-4157-9F95-23115E39E6A8}" type="slidenum">
              <a:rPr lang="nb-NO" sz="1400"/>
              <a:pPr>
                <a:defRPr/>
              </a:pPr>
              <a:t>‹#›</a:t>
            </a:fld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3575293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5888"/>
            <a:ext cx="8077200" cy="863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196975"/>
            <a:ext cx="3962400" cy="5500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1600" y="1196975"/>
            <a:ext cx="3962400" cy="267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81600" y="4022725"/>
            <a:ext cx="3962400" cy="2674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309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 7</a:t>
            </a:r>
            <a:r>
              <a:rPr lang="nb-NO" sz="1400"/>
              <a:t>-</a:t>
            </a:r>
            <a:fld id="{80AA54CF-9258-41BD-B545-661CA0C836DA}" type="slidenum">
              <a:rPr lang="nb-NO" sz="1400"/>
              <a:pPr>
                <a:defRPr/>
              </a:pPr>
              <a:t>‹#›</a:t>
            </a:fld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1528333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5888"/>
            <a:ext cx="8077200" cy="863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66800" y="1196975"/>
            <a:ext cx="8077200" cy="550068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09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 7</a:t>
            </a:r>
            <a:r>
              <a:rPr lang="nb-NO" sz="1400"/>
              <a:t>-</a:t>
            </a:r>
            <a:fld id="{2DA57E02-4AAA-467C-8B20-A070B6FFB89A}" type="slidenum">
              <a:rPr lang="nb-NO" sz="1400"/>
              <a:pPr>
                <a:defRPr/>
              </a:pPr>
              <a:t>‹#›</a:t>
            </a:fld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48129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09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 7</a:t>
            </a:r>
            <a:r>
              <a:rPr lang="nb-NO" sz="1400"/>
              <a:t>-</a:t>
            </a:r>
            <a:fld id="{16E331A2-2801-4820-B0B1-2E8FFC29B920}" type="slidenum">
              <a:rPr lang="nb-NO" sz="1400"/>
              <a:pPr>
                <a:defRPr/>
              </a:pPr>
              <a:t>‹#›</a:t>
            </a:fld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282609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09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 7</a:t>
            </a:r>
            <a:r>
              <a:rPr lang="nb-NO" sz="1400"/>
              <a:t>-</a:t>
            </a:r>
            <a:fld id="{22A27FF8-59DD-4C15-9276-EC872C45EEE3}" type="slidenum">
              <a:rPr lang="nb-NO" sz="1400"/>
              <a:pPr>
                <a:defRPr/>
              </a:pPr>
              <a:t>‹#›</a:t>
            </a:fld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2435868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196975"/>
            <a:ext cx="3962400" cy="5500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196975"/>
            <a:ext cx="3962400" cy="5500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09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 7</a:t>
            </a:r>
            <a:r>
              <a:rPr lang="nb-NO" sz="1400"/>
              <a:t>-</a:t>
            </a:r>
            <a:fld id="{F2E1F554-5820-40D1-93A3-837D8B4DAFEF}" type="slidenum">
              <a:rPr lang="nb-NO" sz="1400"/>
              <a:pPr>
                <a:defRPr/>
              </a:pPr>
              <a:t>‹#›</a:t>
            </a:fld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331791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09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 7</a:t>
            </a:r>
            <a:r>
              <a:rPr lang="nb-NO" sz="1400"/>
              <a:t>-</a:t>
            </a:r>
            <a:fld id="{C8259C35-0799-4BFE-BE03-B4808682E055}" type="slidenum">
              <a:rPr lang="nb-NO" sz="1400"/>
              <a:pPr>
                <a:defRPr/>
              </a:pPr>
              <a:t>‹#›</a:t>
            </a:fld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298502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09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 7</a:t>
            </a:r>
            <a:r>
              <a:rPr lang="nb-NO" sz="1400"/>
              <a:t>-</a:t>
            </a:r>
            <a:fld id="{451CB6E1-3051-49BF-B5BD-CF89E563E143}" type="slidenum">
              <a:rPr lang="nb-NO" sz="1400"/>
              <a:pPr>
                <a:defRPr/>
              </a:pPr>
              <a:t>‹#›</a:t>
            </a:fld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3432549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9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 7</a:t>
            </a:r>
            <a:r>
              <a:rPr lang="nb-NO" sz="1400"/>
              <a:t>-</a:t>
            </a:r>
            <a:fld id="{EFFA059D-0641-4050-A75A-0E7C6A1E709C}" type="slidenum">
              <a:rPr lang="nb-NO" sz="1400"/>
              <a:pPr>
                <a:defRPr/>
              </a:pPr>
              <a:t>‹#›</a:t>
            </a:fld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3744444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09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 7</a:t>
            </a:r>
            <a:r>
              <a:rPr lang="nb-NO" sz="1400"/>
              <a:t>-</a:t>
            </a:r>
            <a:fld id="{9B6E5AA0-8894-474E-8D8B-3CC786579DC7}" type="slidenum">
              <a:rPr lang="nb-NO" sz="1400"/>
              <a:pPr>
                <a:defRPr/>
              </a:pPr>
              <a:t>‹#›</a:t>
            </a:fld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341169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09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 7</a:t>
            </a:r>
            <a:r>
              <a:rPr lang="nb-NO" sz="1400"/>
              <a:t>-</a:t>
            </a:r>
            <a:fld id="{B8277B24-E727-4FDD-B9BC-2DEE331AD2D8}" type="slidenum">
              <a:rPr lang="nb-NO" sz="1400"/>
              <a:pPr>
                <a:defRPr/>
              </a:pPr>
              <a:t>‹#›</a:t>
            </a:fld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131829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07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09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196975"/>
            <a:ext cx="8077200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3012" name="Rectangle 309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15888"/>
            <a:ext cx="8077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overskriften</a:t>
            </a:r>
          </a:p>
        </p:txBody>
      </p:sp>
      <p:sp>
        <p:nvSpPr>
          <p:cNvPr id="143382" name="Rectangle 3094"/>
          <p:cNvSpPr>
            <a:spLocks noChangeArrowheads="1"/>
          </p:cNvSpPr>
          <p:nvPr userDrawn="1"/>
        </p:nvSpPr>
        <p:spPr bwMode="gray">
          <a:xfrm>
            <a:off x="917575" y="981075"/>
            <a:ext cx="8226425" cy="31750"/>
          </a:xfrm>
          <a:prstGeom prst="rect">
            <a:avLst/>
          </a:prstGeom>
          <a:gradFill rotWithShape="0">
            <a:gsLst>
              <a:gs pos="0">
                <a:srgbClr val="0066F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n-US"/>
          </a:p>
        </p:txBody>
      </p:sp>
      <p:sp>
        <p:nvSpPr>
          <p:cNvPr id="143387" name="Rectangle 309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28000" y="6534150"/>
            <a:ext cx="83661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n-lt"/>
              </a:defRPr>
            </a:lvl1pPr>
          </a:lstStyle>
          <a:p>
            <a:pPr>
              <a:defRPr/>
            </a:pPr>
            <a:r>
              <a:rPr lang="nb-NO"/>
              <a:t> 7</a:t>
            </a:r>
            <a:r>
              <a:rPr lang="nb-NO" sz="1400"/>
              <a:t>-</a:t>
            </a:r>
            <a:fld id="{86332E44-8B5D-48FF-AC9D-89FD9FFE79D2}" type="slidenum">
              <a:rPr lang="nb-NO" sz="1400"/>
              <a:pPr>
                <a:defRPr/>
              </a:pPr>
              <a:t>‹#›</a:t>
            </a:fld>
            <a:endParaRPr lang="nb-NO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4380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4380C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4380C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4380C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4380C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4380C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4380C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4380C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4380C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Times" pitchFamily="18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*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2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13.bin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4" Type="http://schemas.openxmlformats.org/officeDocument/2006/relationships/image" Target="../media/image26.emf"/><Relationship Id="rId9" Type="http://schemas.openxmlformats.org/officeDocument/2006/relationships/image" Target="../media/image27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7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0" dirty="0">
                <a:latin typeface="Calibri" panose="020F0502020204030204" pitchFamily="34" charset="0"/>
              </a:rPr>
              <a:t>Kapittel 8: Investeringer og skatt </a:t>
            </a:r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dirty="0">
                <a:latin typeface="Calibri" panose="020F0502020204030204" pitchFamily="34" charset="0"/>
              </a:rPr>
              <a:t>I dette kapitlet skal vi se på lønnsomhetsanalyser hvor vi også tar hensyn til skatt</a:t>
            </a:r>
          </a:p>
          <a:p>
            <a:pPr lvl="1" eaLnBrk="1" hangingPunct="1"/>
            <a:r>
              <a:rPr lang="nb-NO" dirty="0">
                <a:latin typeface="Calibri" panose="020F0502020204030204" pitchFamily="34" charset="0"/>
              </a:rPr>
              <a:t>Norske skatter - en kort oversikt</a:t>
            </a:r>
          </a:p>
          <a:p>
            <a:pPr lvl="1" eaLnBrk="1" hangingPunct="1"/>
            <a:r>
              <a:rPr lang="nb-NO" dirty="0">
                <a:latin typeface="Calibri" panose="020F0502020204030204" pitchFamily="34" charset="0"/>
              </a:rPr>
              <a:t>Lønnsomhet av finansinvesteringer etter skatt </a:t>
            </a:r>
          </a:p>
          <a:p>
            <a:pPr lvl="1" eaLnBrk="1" hangingPunct="1"/>
            <a:r>
              <a:rPr lang="nb-NO" dirty="0">
                <a:latin typeface="Calibri" panose="020F0502020204030204" pitchFamily="34" charset="0"/>
              </a:rPr>
              <a:t>Saldoavskrivninger</a:t>
            </a:r>
          </a:p>
          <a:p>
            <a:pPr lvl="1" eaLnBrk="1" hangingPunct="1"/>
            <a:r>
              <a:rPr lang="nb-NO" dirty="0">
                <a:latin typeface="Calibri" panose="020F0502020204030204" pitchFamily="34" charset="0"/>
              </a:rPr>
              <a:t>Lønnsomhet av realinvesteringer etter skatt</a:t>
            </a:r>
          </a:p>
          <a:p>
            <a:pPr lvl="1" eaLnBrk="1" hangingPunct="1"/>
            <a:r>
              <a:rPr lang="nb-NO" dirty="0">
                <a:latin typeface="Calibri" panose="020F0502020204030204" pitchFamily="34" charset="0"/>
              </a:rPr>
              <a:t>Salg av anleggsmidler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0" dirty="0">
                <a:latin typeface="Calibri" panose="020F0502020204030204" pitchFamily="34" charset="0"/>
              </a:rPr>
              <a:t>Saldoavskrivninger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dirty="0">
                <a:latin typeface="Calibri" panose="020F0502020204030204" pitchFamily="34" charset="0"/>
              </a:rPr>
              <a:t>Vi innfører følgende symboler</a:t>
            </a:r>
          </a:p>
          <a:p>
            <a:pPr lvl="1" eaLnBrk="1" hangingPunct="1"/>
            <a:r>
              <a:rPr lang="nb-NO" dirty="0">
                <a:latin typeface="Calibri" panose="020F0502020204030204" pitchFamily="34" charset="0"/>
              </a:rPr>
              <a:t>Anskaffelseskostnad anleggsmiddel: </a:t>
            </a:r>
            <a:r>
              <a:rPr lang="nb-NO" b="1" dirty="0">
                <a:solidFill>
                  <a:srgbClr val="FF0000"/>
                </a:solidFill>
                <a:latin typeface="Calibri" panose="020F0502020204030204" pitchFamily="34" charset="0"/>
              </a:rPr>
              <a:t>AM</a:t>
            </a:r>
            <a:r>
              <a:rPr lang="nb-NO" b="1" baseline="-14000" dirty="0">
                <a:solidFill>
                  <a:srgbClr val="FF0000"/>
                </a:solidFill>
                <a:latin typeface="Calibri" panose="020F0502020204030204" pitchFamily="34" charset="0"/>
              </a:rPr>
              <a:t>0</a:t>
            </a:r>
            <a:endParaRPr lang="nb-NO" b="1" dirty="0">
              <a:latin typeface="Calibri" panose="020F0502020204030204" pitchFamily="34" charset="0"/>
            </a:endParaRPr>
          </a:p>
          <a:p>
            <a:pPr lvl="1" eaLnBrk="1" hangingPunct="1"/>
            <a:r>
              <a:rPr lang="nb-NO" dirty="0">
                <a:latin typeface="Calibri" panose="020F0502020204030204" pitchFamily="34" charset="0"/>
              </a:rPr>
              <a:t>Saldoavskrivningssats: </a:t>
            </a:r>
            <a:r>
              <a:rPr lang="nb-NO" b="1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</a:p>
          <a:p>
            <a:pPr lvl="1" eaLnBrk="1" hangingPunct="1"/>
            <a:r>
              <a:rPr lang="nb-NO" dirty="0">
                <a:latin typeface="Calibri" panose="020F0502020204030204" pitchFamily="34" charset="0"/>
              </a:rPr>
              <a:t>Årets avskrivningsbeløp: </a:t>
            </a:r>
            <a:r>
              <a:rPr lang="nb-NO" b="1" dirty="0" err="1">
                <a:solidFill>
                  <a:srgbClr val="FF0000"/>
                </a:solidFill>
                <a:latin typeface="Calibri" panose="020F0502020204030204" pitchFamily="34" charset="0"/>
              </a:rPr>
              <a:t>AV</a:t>
            </a:r>
            <a:r>
              <a:rPr lang="nb-NO" b="1" baseline="-14000" dirty="0" err="1">
                <a:solidFill>
                  <a:srgbClr val="FF0000"/>
                </a:solidFill>
                <a:latin typeface="Calibri" panose="020F0502020204030204" pitchFamily="34" charset="0"/>
              </a:rPr>
              <a:t>t</a:t>
            </a:r>
            <a:endParaRPr lang="nb-NO" b="1" baseline="-14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1" eaLnBrk="1" hangingPunct="1"/>
            <a:r>
              <a:rPr lang="nb-NO" dirty="0">
                <a:latin typeface="Calibri" panose="020F0502020204030204" pitchFamily="34" charset="0"/>
              </a:rPr>
              <a:t>Restverdi: </a:t>
            </a:r>
            <a:r>
              <a:rPr lang="nb-NO" b="1" dirty="0" err="1">
                <a:solidFill>
                  <a:srgbClr val="FF0000"/>
                </a:solidFill>
                <a:latin typeface="Calibri" panose="020F0502020204030204" pitchFamily="34" charset="0"/>
              </a:rPr>
              <a:t>RV</a:t>
            </a:r>
            <a:r>
              <a:rPr lang="nb-NO" b="1" baseline="-18000" dirty="0" err="1">
                <a:solidFill>
                  <a:srgbClr val="FF0000"/>
                </a:solidFill>
                <a:latin typeface="Calibri" panose="020F0502020204030204" pitchFamily="34" charset="0"/>
              </a:rPr>
              <a:t>t</a:t>
            </a:r>
            <a:endParaRPr lang="nb-NO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7884368" cy="215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0" dirty="0">
                <a:latin typeface="Calibri" panose="020F0502020204030204" pitchFamily="34" charset="0"/>
              </a:rPr>
              <a:t>Saldoavskrivninger, IB = 100 000, a = 30 %</a:t>
            </a:r>
          </a:p>
        </p:txBody>
      </p:sp>
      <p:graphicFrame>
        <p:nvGraphicFramePr>
          <p:cNvPr id="62469" name="Object 5"/>
          <p:cNvGraphicFramePr>
            <a:graphicFrameLocks noGrp="1" noChangeAspect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1499050828"/>
              </p:ext>
            </p:extLst>
          </p:nvPr>
        </p:nvGraphicFramePr>
        <p:xfrm>
          <a:off x="1257300" y="1524000"/>
          <a:ext cx="7658100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305272" imgH="1343159" progId="Excel.Sheet.8">
                  <p:embed/>
                </p:oleObj>
              </mc:Choice>
              <mc:Fallback>
                <p:oleObj name="Worksheet" r:id="rId3" imgW="3305272" imgH="1343159" progId="Excel.Sheet.8">
                  <p:embed/>
                  <p:pic>
                    <p:nvPicPr>
                      <p:cNvPr id="624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1524000"/>
                        <a:ext cx="7658100" cy="307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0" name="Text Box 6" descr="Blått silkepapir"/>
          <p:cNvSpPr txBox="1">
            <a:spLocks noChangeArrowheads="1"/>
          </p:cNvSpPr>
          <p:nvPr/>
        </p:nvSpPr>
        <p:spPr bwMode="auto">
          <a:xfrm>
            <a:off x="1143000" y="5105400"/>
            <a:ext cx="7848600" cy="4572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nb-NO" dirty="0"/>
              <a:t>Restverdi kan også finnes slik:  </a:t>
            </a:r>
            <a:r>
              <a:rPr lang="nb-NO" b="1" dirty="0" err="1">
                <a:solidFill>
                  <a:srgbClr val="FF0000"/>
                </a:solidFill>
              </a:rPr>
              <a:t>RV</a:t>
            </a:r>
            <a:r>
              <a:rPr lang="nb-NO" b="1" baseline="-25000" dirty="0" err="1">
                <a:solidFill>
                  <a:srgbClr val="FF0000"/>
                </a:solidFill>
              </a:rPr>
              <a:t>t</a:t>
            </a:r>
            <a:r>
              <a:rPr lang="nb-NO" b="1" dirty="0">
                <a:solidFill>
                  <a:srgbClr val="FF0000"/>
                </a:solidFill>
              </a:rPr>
              <a:t> = AM</a:t>
            </a:r>
            <a:r>
              <a:rPr lang="nb-NO" b="1" baseline="-25000" dirty="0">
                <a:solidFill>
                  <a:srgbClr val="FF0000"/>
                </a:solidFill>
              </a:rPr>
              <a:t>0</a:t>
            </a:r>
            <a:r>
              <a:rPr lang="nb-NO" b="1" dirty="0">
                <a:solidFill>
                  <a:srgbClr val="FF0000"/>
                </a:solidFill>
              </a:rPr>
              <a:t> • (1 – a)</a:t>
            </a:r>
            <a:r>
              <a:rPr lang="nb-NO" b="1" baseline="30000" dirty="0">
                <a:solidFill>
                  <a:srgbClr val="FF0000"/>
                </a:solidFill>
              </a:rPr>
              <a:t>t</a:t>
            </a:r>
            <a:endParaRPr lang="nb-NO" b="1" baseline="30000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0" dirty="0">
                <a:latin typeface="Calibri" panose="020F0502020204030204" pitchFamily="34" charset="0"/>
              </a:rPr>
              <a:t>Saldoavskrivninger, IB = 100 000, a = 30 %</a:t>
            </a:r>
            <a:endParaRPr lang="nb-NO" b="0" dirty="0"/>
          </a:p>
        </p:txBody>
      </p:sp>
      <p:graphicFrame>
        <p:nvGraphicFramePr>
          <p:cNvPr id="218114" name="Object 2" descr="Blått silkepapir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066800" y="1295400"/>
          <a:ext cx="8077200" cy="525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gram" r:id="rId3" imgW="7772400" imgH="4114935" progId="MSGraph.Chart.8">
                  <p:embed followColorScheme="full"/>
                </p:oleObj>
              </mc:Choice>
              <mc:Fallback>
                <p:oleObj name="Diagram" r:id="rId3" imgW="7772400" imgH="4114935" progId="MSGraph.Chart.8">
                  <p:embed followColorScheme="full"/>
                  <p:pic>
                    <p:nvPicPr>
                      <p:cNvPr id="218114" name="Object 2" descr="Blått silkepapi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95400"/>
                        <a:ext cx="8077200" cy="5256213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18114" grpId="0" bld="series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0" dirty="0">
                <a:latin typeface="Calibri" panose="020F0502020204030204" pitchFamily="34" charset="0"/>
              </a:rPr>
              <a:t>Saldoavskrivninger - geometrisk rekke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196975"/>
            <a:ext cx="7681913" cy="5500688"/>
          </a:xfrm>
        </p:spPr>
        <p:txBody>
          <a:bodyPr/>
          <a:lstStyle/>
          <a:p>
            <a:pPr eaLnBrk="1" hangingPunct="1"/>
            <a:r>
              <a:rPr lang="nb-NO" sz="2600" dirty="0">
                <a:latin typeface="Calibri" panose="020F0502020204030204" pitchFamily="34" charset="0"/>
              </a:rPr>
              <a:t>Saldoavskrivninger er en </a:t>
            </a:r>
            <a:r>
              <a:rPr lang="nb-NO" sz="2600" b="1" dirty="0">
                <a:solidFill>
                  <a:srgbClr val="FF0000"/>
                </a:solidFill>
                <a:latin typeface="Calibri" panose="020F0502020204030204" pitchFamily="34" charset="0"/>
              </a:rPr>
              <a:t>geometrisk rekke</a:t>
            </a:r>
            <a:r>
              <a:rPr lang="nb-NO" sz="2600" dirty="0">
                <a:latin typeface="Calibri" panose="020F0502020204030204" pitchFamily="34" charset="0"/>
              </a:rPr>
              <a:t> eller en uendelig </a:t>
            </a:r>
            <a:r>
              <a:rPr lang="nb-NO" sz="2600" dirty="0" err="1">
                <a:latin typeface="Calibri" panose="020F0502020204030204" pitchFamily="34" charset="0"/>
              </a:rPr>
              <a:t>vekstrekke</a:t>
            </a:r>
            <a:r>
              <a:rPr lang="nb-NO" sz="2600" dirty="0">
                <a:latin typeface="Calibri" panose="020F0502020204030204" pitchFamily="34" charset="0"/>
              </a:rPr>
              <a:t>, hvor nåverdi kan beregnes enkelt (anta avkastningskrav r</a:t>
            </a:r>
            <a:r>
              <a:rPr lang="nb-NO" sz="2600" baseline="-25000" dirty="0">
                <a:latin typeface="Calibri" panose="020F0502020204030204" pitchFamily="34" charset="0"/>
              </a:rPr>
              <a:t>t</a:t>
            </a:r>
            <a:r>
              <a:rPr lang="nb-NO" sz="2600" dirty="0">
                <a:latin typeface="Calibri" panose="020F0502020204030204" pitchFamily="34" charset="0"/>
              </a:rPr>
              <a:t> = 8 %)</a:t>
            </a:r>
            <a:br>
              <a:rPr lang="nb-NO" dirty="0">
                <a:latin typeface="Calibri" panose="020F0502020204030204" pitchFamily="34" charset="0"/>
              </a:rPr>
            </a:br>
            <a:br>
              <a:rPr lang="nb-NO" dirty="0">
                <a:latin typeface="Calibri" panose="020F0502020204030204" pitchFamily="34" charset="0"/>
              </a:rPr>
            </a:br>
            <a:br>
              <a:rPr lang="nb-NO" sz="2400" dirty="0"/>
            </a:br>
            <a:endParaRPr lang="nb-NO" sz="2400" dirty="0"/>
          </a:p>
          <a:p>
            <a:pPr eaLnBrk="1" hangingPunct="1"/>
            <a:r>
              <a:rPr lang="nb-NO" sz="2600" dirty="0">
                <a:latin typeface="Calibri" panose="020F0502020204030204" pitchFamily="34" charset="0"/>
              </a:rPr>
              <a:t>I mange sammenhenger er det tidsbesparende å utnytte dette og beregne </a:t>
            </a:r>
            <a:r>
              <a:rPr lang="nb-NO" sz="2600" b="1" dirty="0">
                <a:solidFill>
                  <a:srgbClr val="FF0000"/>
                </a:solidFill>
                <a:latin typeface="Calibri" panose="020F0502020204030204" pitchFamily="34" charset="0"/>
              </a:rPr>
              <a:t>nåverdi</a:t>
            </a:r>
            <a:r>
              <a:rPr lang="nb-NO" sz="2600" dirty="0">
                <a:latin typeface="Calibri" panose="020F0502020204030204" pitchFamily="34" charset="0"/>
              </a:rPr>
              <a:t> av avskrivningene og </a:t>
            </a:r>
            <a:r>
              <a:rPr lang="nb-NO" sz="2600" b="1" dirty="0">
                <a:solidFill>
                  <a:srgbClr val="FF0000"/>
                </a:solidFill>
                <a:latin typeface="Calibri" panose="020F0502020204030204" pitchFamily="34" charset="0"/>
              </a:rPr>
              <a:t>nåverdi av spart skatt pga. avskrivningene </a:t>
            </a:r>
            <a:r>
              <a:rPr lang="nb-NO" sz="2600" b="1" dirty="0">
                <a:latin typeface="Calibri" panose="020F0502020204030204" pitchFamily="34" charset="0"/>
              </a:rPr>
              <a:t>isolert </a:t>
            </a:r>
            <a:br>
              <a:rPr lang="nb-NO" sz="2600" b="1" dirty="0">
                <a:latin typeface="Calibri" panose="020F0502020204030204" pitchFamily="34" charset="0"/>
              </a:rPr>
            </a:br>
            <a:r>
              <a:rPr lang="nb-NO" sz="2600" b="1" dirty="0"/>
              <a:t> </a:t>
            </a:r>
          </a:p>
          <a:p>
            <a:pPr eaLnBrk="1" hangingPunct="1"/>
            <a:endParaRPr lang="nb-NO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6" name="Object 4"/>
              <p:cNvSpPr txBox="1">
                <a:spLocks noGrp="1"/>
              </p:cNvSpPr>
              <p:nvPr>
                <p:ph sz="quarter" idx="2"/>
              </p:nvPr>
            </p:nvSpPr>
            <p:spPr bwMode="auto">
              <a:xfrm>
                <a:off x="1512093" y="2608836"/>
                <a:ext cx="6119813" cy="8270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sSub>
                            <m:sSubPr>
                              <m:ctrlP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nb-NO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nb-NO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•</m:t>
                          </m:r>
                          <m:r>
                            <m:rPr>
                              <m:sty m:val="p"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num>
                        <m:den>
                          <m:sSub>
                            <m:sSubPr>
                              <m:ctrlP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sSub>
                            <m:sSubPr>
                              <m:ctrlP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nb-NO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nb-NO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100 000 </m:t>
                          </m:r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•</m:t>
                          </m:r>
                          <m:r>
                            <m:rPr>
                              <m:nor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0,30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0,08</m:t>
                          </m:r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0,30</m:t>
                          </m:r>
                        </m:den>
                      </m:f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30 000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0,38</m:t>
                          </m:r>
                        </m:den>
                      </m:f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=78</m:t>
                      </m:r>
                      <m:r>
                        <m:rPr>
                          <m:nor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9</m:t>
                      </m:r>
                      <m:r>
                        <m:rPr>
                          <m:nor/>
                        </m:rPr>
                        <a:rPr lang="nb-NO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16386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 bwMode="auto">
              <a:xfrm>
                <a:off x="1512093" y="2608836"/>
                <a:ext cx="6119813" cy="8270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Object 6"/>
              <p:cNvSpPr txBox="1">
                <a:spLocks noGrp="1"/>
              </p:cNvSpPr>
              <p:nvPr>
                <p:ph sz="quarter" idx="3"/>
              </p:nvPr>
            </p:nvSpPr>
            <p:spPr bwMode="auto">
              <a:xfrm>
                <a:off x="1512093" y="5144294"/>
                <a:ext cx="5040313" cy="10334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•</m:t>
                          </m:r>
                          <m:r>
                            <m:rPr>
                              <m:nor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sSub>
                            <m:sSubPr>
                              <m:ctrlP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nb-NO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nb-NO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0,22 </m:t>
                          </m:r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•</m:t>
                          </m:r>
                          <m:r>
                            <m:rPr>
                              <m:nor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30 000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0,08</m:t>
                          </m:r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0,30</m:t>
                          </m:r>
                        </m:den>
                      </m:f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17 368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1638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3"/>
              </p:nvPr>
            </p:nvSpPr>
            <p:spPr bwMode="auto">
              <a:xfrm>
                <a:off x="1512093" y="5144294"/>
                <a:ext cx="5040313" cy="10334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2800" b="0" dirty="0">
                <a:latin typeface="Calibri" panose="020F0502020204030204" pitchFamily="34" charset="0"/>
              </a:rPr>
              <a:t>Kontantstrøm etter skatt - saldosats c = 24 %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1187624" y="3667742"/>
            <a:ext cx="70083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nb-NO" sz="2200" dirty="0">
                <a:latin typeface="Calibri" panose="020F0502020204030204" pitchFamily="34" charset="0"/>
              </a:rPr>
              <a:t>Restverdien er 300 000 • 0,76</a:t>
            </a:r>
            <a:r>
              <a:rPr lang="nb-NO" sz="2200" baseline="30000" dirty="0">
                <a:latin typeface="Calibri" panose="020F0502020204030204" pitchFamily="34" charset="0"/>
              </a:rPr>
              <a:t>3</a:t>
            </a:r>
            <a:r>
              <a:rPr lang="nb-NO" sz="2200" dirty="0">
                <a:latin typeface="Calibri" panose="020F0502020204030204" pitchFamily="34" charset="0"/>
              </a:rPr>
              <a:t> =  131 693 vil fortsatt kunne </a:t>
            </a:r>
          </a:p>
          <a:p>
            <a:pPr algn="l" eaLnBrk="1" hangingPunct="1"/>
            <a:r>
              <a:rPr lang="nb-NO" sz="2200" dirty="0">
                <a:latin typeface="Calibri" panose="020F0502020204030204" pitchFamily="34" charset="0"/>
              </a:rPr>
              <a:t>avskrives etter levetidens slutt det 3. året.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316693"/>
              </p:ext>
            </p:extLst>
          </p:nvPr>
        </p:nvGraphicFramePr>
        <p:xfrm>
          <a:off x="1331640" y="1268760"/>
          <a:ext cx="7457971" cy="208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476757" imgH="1533417" progId="Excel.Sheet.12">
                  <p:embed/>
                </p:oleObj>
              </mc:Choice>
              <mc:Fallback>
                <p:oleObj name="Worksheet" r:id="rId3" imgW="5476757" imgH="1533417" progId="Excel.Sheet.12">
                  <p:embed/>
                  <p:pic>
                    <p:nvPicPr>
                      <p:cNvPr id="3" name="Objek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1268760"/>
                        <a:ext cx="7457971" cy="2088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39865"/>
            <a:ext cx="8077200" cy="863600"/>
          </a:xfrm>
        </p:spPr>
        <p:txBody>
          <a:bodyPr/>
          <a:lstStyle/>
          <a:p>
            <a:pPr eaLnBrk="1" hangingPunct="1"/>
            <a:r>
              <a:rPr lang="nb-NO" b="0" dirty="0">
                <a:latin typeface="Calibri" panose="020F0502020204030204" pitchFamily="34" charset="0"/>
              </a:rPr>
              <a:t>Nåverdi etter skatt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sz="2400" dirty="0">
                <a:latin typeface="Calibri" panose="020F0502020204030204" pitchFamily="34" charset="0"/>
              </a:rPr>
              <a:t>Nåverdi etter skatt kan generelt finnes med følgende uttrykk:</a:t>
            </a:r>
          </a:p>
          <a:p>
            <a:pPr eaLnBrk="1" hangingPunct="1">
              <a:buFontTx/>
              <a:buNone/>
            </a:pPr>
            <a:r>
              <a:rPr lang="nb-NO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0100" name="Object 4"/>
              <p:cNvSpPr txBox="1"/>
              <p:nvPr/>
            </p:nvSpPr>
            <p:spPr bwMode="auto">
              <a:xfrm>
                <a:off x="1431924" y="2060848"/>
                <a:ext cx="6452443" cy="898252"/>
              </a:xfrm>
              <a:prstGeom prst="rect">
                <a:avLst/>
              </a:prstGeom>
              <a:noFill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NPV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​=</m:t>
                      </m:r>
                      <m: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f>
                            <m:fPr>
                              <m:ctrlP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nb-NO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sSub>
                                <m:sSubPr>
                                  <m:ctrlPr>
                                    <a:rPr lang="nb-NO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nb-NO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b-NO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m:rPr>
                                  <m:nor/>
                                </m:rPr>
                                <a:rPr lang="nb-NO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sSub>
                                <m:sSubPr>
                                  <m:ctrlPr>
                                    <a:rPr lang="nb-NO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nb-NO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b-NO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nb-NO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sSub>
                                <m:sSubPr>
                                  <m:ctrlPr>
                                    <a:rPr lang="nb-NO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nb-NO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b-NO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)•</m:t>
                              </m:r>
                              <m:r>
                                <m:rPr>
                                  <m:sty m:val="p"/>
                                </m:rPr>
                                <a:rPr lang="nb-NO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num>
                            <m:den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nb-NO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nb-NO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nb-NO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•</m:t>
                          </m:r>
                          <m:r>
                            <m:rPr>
                              <m:nor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sSub>
                            <m:sSubPr>
                              <m:ctrlP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nb-NO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b-NO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b-NO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nb-NO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p>
                          </m:sSup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•(</m:t>
                          </m:r>
                          <m:sSub>
                            <m:sSubPr>
                              <m:ctrlP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26010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1924" y="2060848"/>
                <a:ext cx="6452443" cy="8982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432718" y="3428999"/>
            <a:ext cx="107359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kt 2"/>
              <p:cNvSpPr txBox="1"/>
              <p:nvPr/>
            </p:nvSpPr>
            <p:spPr bwMode="auto">
              <a:xfrm>
                <a:off x="1331640" y="3185266"/>
                <a:ext cx="7431087" cy="1079500"/>
              </a:xfrm>
              <a:prstGeom prst="rect">
                <a:avLst/>
              </a:prstGeom>
              <a:noFill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=−300</m:t>
                      </m:r>
                      <m:r>
                        <m:rPr>
                          <m:nor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000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125</m:t>
                          </m:r>
                          <m:r>
                            <m:rPr>
                              <m:nor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040</m:t>
                          </m:r>
                        </m:num>
                        <m:den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1,08</m:t>
                          </m:r>
                        </m:den>
                      </m:f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121</m:t>
                          </m:r>
                          <m:r>
                            <m:rPr>
                              <m:nor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238</m:t>
                          </m:r>
                        </m:num>
                        <m:den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1,0</m:t>
                          </m:r>
                          <m:sSup>
                            <m:sSupPr>
                              <m:ctrlP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125</m:t>
                          </m:r>
                          <m:r>
                            <m:rPr>
                              <m:nor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369</m:t>
                          </m:r>
                        </m:num>
                        <m:den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1,0</m:t>
                          </m:r>
                          <m:sSup>
                            <m:sSupPr>
                              <m:ctrlP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0,22•31</m:t>
                          </m:r>
                          <m:r>
                            <m:rPr>
                              <m:nor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606</m:t>
                          </m:r>
                        </m:num>
                        <m:den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1,0</m:t>
                          </m:r>
                          <m:sSup>
                            <m:sSupPr>
                              <m:ctrlP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•(0,08+0,24)</m:t>
                          </m:r>
                        </m:den>
                      </m:f>
                    </m:oMath>
                  </m:oMathPara>
                </a14:m>
                <a:endParaRPr lang="nb-NO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nb-NO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=−300</m:t>
                      </m:r>
                      <m:r>
                        <m:rPr>
                          <m:nor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000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+115</m:t>
                      </m:r>
                      <m:r>
                        <m:rPr>
                          <m:nor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778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+103</m:t>
                      </m:r>
                      <m:r>
                        <m:rPr>
                          <m:nor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942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+99</m:t>
                      </m:r>
                      <m:r>
                        <m:rPr>
                          <m:nor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522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+17</m:t>
                      </m:r>
                      <m:r>
                        <m:rPr>
                          <m:nor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249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=36</m:t>
                      </m:r>
                      <m:r>
                        <m:rPr>
                          <m:nor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491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3" name="Objek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640" y="3185266"/>
                <a:ext cx="7431087" cy="1079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0" dirty="0">
                <a:latin typeface="Calibri" panose="020F0502020204030204" pitchFamily="34" charset="0"/>
              </a:rPr>
              <a:t>Nåverdi etter skatt - alternativ beregning</a:t>
            </a:r>
          </a:p>
        </p:txBody>
      </p:sp>
      <p:graphicFrame>
        <p:nvGraphicFramePr>
          <p:cNvPr id="261123" name="Object 3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513374318"/>
              </p:ext>
            </p:extLst>
          </p:nvPr>
        </p:nvGraphicFramePr>
        <p:xfrm>
          <a:off x="1085850" y="1554163"/>
          <a:ext cx="7772400" cy="204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962557" imgH="1304970" progId="Excel.Sheet.8">
                  <p:embed/>
                </p:oleObj>
              </mc:Choice>
              <mc:Fallback>
                <p:oleObj name="Worksheet" r:id="rId3" imgW="4962557" imgH="1304970" progId="Excel.Sheet.8">
                  <p:embed/>
                  <p:pic>
                    <p:nvPicPr>
                      <p:cNvPr id="261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1554163"/>
                        <a:ext cx="7772400" cy="2043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1124" name="Object 4"/>
              <p:cNvSpPr txBox="1"/>
              <p:nvPr/>
            </p:nvSpPr>
            <p:spPr bwMode="auto">
              <a:xfrm>
                <a:off x="1042988" y="4175125"/>
                <a:ext cx="7858125" cy="12969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CF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−(</m:t>
                      </m:r>
                      <m:r>
                        <m:rPr>
                          <m:nor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CF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AV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)•</m:t>
                      </m:r>
                      <m:r>
                        <m:rPr>
                          <m:sty m:val="p"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CF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CF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•</m:t>
                      </m:r>
                      <m:r>
                        <m:rPr>
                          <m:sty m:val="p"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•</m:t>
                      </m:r>
                      <m:r>
                        <m:rPr>
                          <m:nor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AV</m:t>
                      </m:r>
                      <m:r>
                        <m:rPr>
                          <m:nor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CF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•(</m:t>
                      </m:r>
                      <m: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m:rPr>
                          <m:sty m:val="p"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•</m:t>
                      </m:r>
                      <m:r>
                        <m:rPr>
                          <m:nor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AV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26112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8" y="4175125"/>
                <a:ext cx="7858125" cy="1296988"/>
              </a:xfrm>
              <a:prstGeom prst="rect">
                <a:avLst/>
              </a:prstGeom>
              <a:blipFill>
                <a:blip r:embed="rId6"/>
                <a:stretch>
                  <a:fillRect l="-15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0" dirty="0">
                <a:latin typeface="Calibri" panose="020F0502020204030204" pitchFamily="34" charset="0"/>
              </a:rPr>
              <a:t>Nåverdi etter skatt, forts.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dirty="0">
                <a:latin typeface="Calibri" panose="020F0502020204030204" pitchFamily="34" charset="0"/>
              </a:rPr>
              <a:t>Summen av skattereduksjonene på grunn av avskrivningene kan med fordel samles i ett ledd. Nåverdi etter skatt kan vi finne slik: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2148" name="Object 4"/>
              <p:cNvSpPr txBox="1"/>
              <p:nvPr/>
            </p:nvSpPr>
            <p:spPr bwMode="auto">
              <a:xfrm>
                <a:off x="1600200" y="2906713"/>
                <a:ext cx="7065963" cy="1150937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b-NO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​=</m:t>
                      </m:r>
                      <m: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f>
                            <m:fPr>
                              <m:ctrlP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nb-NO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sSub>
                                <m:sSubPr>
                                  <m:ctrlPr>
                                    <a:rPr lang="nb-NO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nb-NO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b-NO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•(</m:t>
                              </m:r>
                              <m:r>
                                <m:rPr>
                                  <m:nor/>
                                </m:rPr>
                                <a:rPr lang="nb-NO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nb-NO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nb-NO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nb-NO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nb-NO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nb-NO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nb-NO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•</m:t>
                          </m:r>
                          <m:r>
                            <m:rPr>
                              <m:nor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sSub>
                            <m:sSubPr>
                              <m:ctrlP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nb-NO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nb-NO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nb-NO" dirty="0"/>
              </a:p>
            </p:txBody>
          </p:sp>
        </mc:Choice>
        <mc:Fallback>
          <p:sp>
            <p:nvSpPr>
              <p:cNvPr id="262148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200" y="2906713"/>
                <a:ext cx="7065963" cy="11509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0" dirty="0">
                <a:latin typeface="Calibri" panose="020F0502020204030204" pitchFamily="34" charset="0"/>
              </a:rPr>
              <a:t>Nåverdi etter skatt - eksempel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3172" name="Object 4"/>
              <p:cNvSpPr txBox="1"/>
              <p:nvPr/>
            </p:nvSpPr>
            <p:spPr bwMode="auto">
              <a:xfrm>
                <a:off x="1085850" y="1420813"/>
                <a:ext cx="7069138" cy="1889125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•</m:t>
                          </m:r>
                          <m:r>
                            <m:rPr>
                              <m:nor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sSub>
                            <m:sSubPr>
                              <m:ctrlP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nb-NO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nb-NO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0,22</m:t>
                          </m:r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•</m:t>
                          </m:r>
                          <m:r>
                            <m:rPr>
                              <m:nor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72 000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0,08</m:t>
                          </m:r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0,20</m:t>
                          </m:r>
                        </m:den>
                      </m:f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=49</m:t>
                      </m:r>
                      <m:r>
                        <m:rPr>
                          <m:nor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500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b-NO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nor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300 000 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49 500 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109 200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1,08</m:t>
                          </m:r>
                        </m:den>
                      </m:f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109 200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1,0</m:t>
                          </m:r>
                          <m:sSup>
                            <m:sSupPr>
                              <m:ctrlP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nb-NO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nb-NO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116 770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1,0</m:t>
                          </m:r>
                          <m:sSup>
                            <m:sSupPr>
                              <m:ctrlP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nb-NO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nb-NO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36 492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>
          <p:sp>
            <p:nvSpPr>
              <p:cNvPr id="263172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5850" y="1420813"/>
                <a:ext cx="7069138" cy="18891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563729"/>
              </p:ext>
            </p:extLst>
          </p:nvPr>
        </p:nvGraphicFramePr>
        <p:xfrm>
          <a:off x="1187624" y="3309938"/>
          <a:ext cx="7379038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476757" imgH="961955" progId="Excel.Sheet.12">
                  <p:embed/>
                </p:oleObj>
              </mc:Choice>
              <mc:Fallback>
                <p:oleObj name="Worksheet" r:id="rId4" imgW="5476757" imgH="961955" progId="Excel.Sheet.12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7624" y="3309938"/>
                        <a:ext cx="7379038" cy="1296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>
                <a:latin typeface="Calibri" panose="020F0502020204030204" pitchFamily="34" charset="0"/>
              </a:rPr>
              <a:t>Nåverdi etter skatt, nytt eksempel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600" dirty="0">
                <a:latin typeface="Calibri" panose="020F0502020204030204" pitchFamily="34" charset="0"/>
              </a:rPr>
              <a:t>5-årig prosjekt med investeringsutgift 2,5 millioner</a:t>
            </a:r>
          </a:p>
          <a:p>
            <a:r>
              <a:rPr lang="nb-NO" sz="2600" dirty="0">
                <a:latin typeface="Calibri" panose="020F0502020204030204" pitchFamily="34" charset="0"/>
              </a:rPr>
              <a:t>20 % avskrivningssats, ingen salgsverdi ved avslutning</a:t>
            </a:r>
          </a:p>
          <a:p>
            <a:r>
              <a:rPr lang="nb-NO" sz="2600" dirty="0">
                <a:latin typeface="Calibri" panose="020F0502020204030204" pitchFamily="34" charset="0"/>
              </a:rPr>
              <a:t>Omsetningen er budsjettert slik:</a:t>
            </a:r>
          </a:p>
          <a:p>
            <a:pPr lvl="1"/>
            <a:r>
              <a:rPr lang="nb-NO" sz="2200" dirty="0">
                <a:latin typeface="Calibri" panose="020F0502020204030204" pitchFamily="34" charset="0"/>
              </a:rPr>
              <a:t>År 1: 1 500 000</a:t>
            </a:r>
          </a:p>
          <a:p>
            <a:pPr lvl="1"/>
            <a:r>
              <a:rPr lang="nb-NO" sz="2200" dirty="0">
                <a:latin typeface="Calibri" panose="020F0502020204030204" pitchFamily="34" charset="0"/>
              </a:rPr>
              <a:t>År 2: 1 500 000</a:t>
            </a:r>
          </a:p>
          <a:p>
            <a:pPr lvl="1"/>
            <a:r>
              <a:rPr lang="nb-NO" sz="2200" dirty="0">
                <a:latin typeface="Calibri" panose="020F0502020204030204" pitchFamily="34" charset="0"/>
              </a:rPr>
              <a:t>År 3: 3 500 000</a:t>
            </a:r>
          </a:p>
          <a:p>
            <a:pPr lvl="1"/>
            <a:r>
              <a:rPr lang="nb-NO" sz="2200" dirty="0">
                <a:latin typeface="Calibri" panose="020F0502020204030204" pitchFamily="34" charset="0"/>
              </a:rPr>
              <a:t>År 4: 3 500 000</a:t>
            </a:r>
          </a:p>
          <a:p>
            <a:pPr lvl="1"/>
            <a:r>
              <a:rPr lang="nb-NO" sz="2200" dirty="0">
                <a:latin typeface="Calibri" panose="020F0502020204030204" pitchFamily="34" charset="0"/>
              </a:rPr>
              <a:t>År 5: 3 000 000</a:t>
            </a:r>
          </a:p>
          <a:p>
            <a:r>
              <a:rPr lang="nb-NO" sz="2600" dirty="0">
                <a:latin typeface="Calibri" panose="020F0502020204030204" pitchFamily="34" charset="0"/>
              </a:rPr>
              <a:t>Variable kostnader utgjør 50 % av omsetningen, betalbare faste kostnader er 400 000 årlig</a:t>
            </a:r>
          </a:p>
          <a:p>
            <a:r>
              <a:rPr lang="nb-NO" sz="2600" dirty="0">
                <a:latin typeface="Calibri" panose="020F0502020204030204" pitchFamily="34" charset="0"/>
              </a:rPr>
              <a:t>Avkastningskrav etter skatt er 8 % og skattesats 22 %</a:t>
            </a:r>
          </a:p>
          <a:p>
            <a:r>
              <a:rPr lang="nb-NO" sz="2600" dirty="0">
                <a:latin typeface="Calibri" panose="020F0502020204030204" pitchFamily="34" charset="0"/>
              </a:rPr>
              <a:t>Hva er nåverdi etter skatt?</a:t>
            </a:r>
          </a:p>
        </p:txBody>
      </p:sp>
    </p:spTree>
    <p:extLst>
      <p:ext uri="{BB962C8B-B14F-4D97-AF65-F5344CB8AC3E}">
        <p14:creationId xmlns:p14="http://schemas.microsoft.com/office/powerpoint/2010/main" val="1691076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>
                <a:latin typeface="Calibri" panose="020F0502020204030204" pitchFamily="34" charset="0"/>
              </a:rPr>
              <a:t>Norske skattesatser på </a:t>
            </a:r>
            <a:r>
              <a:rPr lang="nb-NO" b="0">
                <a:latin typeface="Calibri" panose="020F0502020204030204" pitchFamily="34" charset="0"/>
              </a:rPr>
              <a:t>alminnelig inntekt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>
                <a:latin typeface="Calibri" panose="020F0502020204030204" pitchFamily="34" charset="0"/>
              </a:rPr>
              <a:t>Skattesatser på alminnelig inntekt er blitt redusert over tid – aktuell sats 22 %</a:t>
            </a:r>
            <a:br>
              <a:rPr lang="nb-NO" sz="2400" dirty="0">
                <a:latin typeface="Calibri" panose="020F0502020204030204" pitchFamily="34" charset="0"/>
              </a:rPr>
            </a:br>
            <a:br>
              <a:rPr lang="nb-NO" sz="2400" dirty="0">
                <a:latin typeface="Calibri" panose="020F0502020204030204" pitchFamily="34" charset="0"/>
              </a:rPr>
            </a:br>
            <a:br>
              <a:rPr lang="nb-NO" sz="2400" dirty="0">
                <a:latin typeface="Calibri" panose="020F0502020204030204" pitchFamily="34" charset="0"/>
              </a:rPr>
            </a:br>
            <a:br>
              <a:rPr lang="nb-NO" sz="2400" dirty="0">
                <a:latin typeface="Calibri" panose="020F0502020204030204" pitchFamily="34" charset="0"/>
              </a:rPr>
            </a:br>
            <a:br>
              <a:rPr lang="nb-NO" sz="2400" dirty="0">
                <a:latin typeface="Calibri" panose="020F0502020204030204" pitchFamily="34" charset="0"/>
              </a:rPr>
            </a:br>
            <a:br>
              <a:rPr lang="nb-NO" sz="2400" dirty="0">
                <a:latin typeface="Calibri" panose="020F0502020204030204" pitchFamily="34" charset="0"/>
              </a:rPr>
            </a:br>
            <a:br>
              <a:rPr lang="nb-NO" sz="2400" dirty="0">
                <a:latin typeface="Calibri" panose="020F0502020204030204" pitchFamily="34" charset="0"/>
              </a:rPr>
            </a:br>
            <a:br>
              <a:rPr lang="nb-NO" sz="2400" dirty="0">
                <a:latin typeface="Calibri" panose="020F0502020204030204" pitchFamily="34" charset="0"/>
              </a:rPr>
            </a:br>
            <a:br>
              <a:rPr lang="nb-NO" sz="2400" dirty="0">
                <a:latin typeface="Calibri" panose="020F0502020204030204" pitchFamily="34" charset="0"/>
              </a:rPr>
            </a:br>
            <a:br>
              <a:rPr lang="nb-NO" sz="2400" dirty="0">
                <a:latin typeface="Calibri" panose="020F0502020204030204" pitchFamily="34" charset="0"/>
              </a:rPr>
            </a:br>
            <a:br>
              <a:rPr lang="nb-NO" sz="2400" dirty="0">
                <a:latin typeface="Calibri" panose="020F0502020204030204" pitchFamily="34" charset="0"/>
              </a:rPr>
            </a:br>
            <a:br>
              <a:rPr lang="nb-NO" sz="2400" dirty="0">
                <a:latin typeface="Calibri" panose="020F0502020204030204" pitchFamily="34" charset="0"/>
              </a:rPr>
            </a:br>
            <a:endParaRPr lang="nb-NO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AD89E0D1-8595-6E90-326A-B5953263E9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15439"/>
              </p:ext>
            </p:extLst>
          </p:nvPr>
        </p:nvGraphicFramePr>
        <p:xfrm>
          <a:off x="1475656" y="2132856"/>
          <a:ext cx="7370910" cy="4427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579902" imgH="2750859" progId="Excel.Sheet.12">
                  <p:embed/>
                </p:oleObj>
              </mc:Choice>
              <mc:Fallback>
                <p:oleObj name="Worksheet" r:id="rId2" imgW="4579902" imgH="2750859" progId="Excel.Sheet.12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AD89E0D1-8595-6E90-326A-B5953263E9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75656" y="2132856"/>
                        <a:ext cx="7370910" cy="4427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8306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>
                <a:latin typeface="Calibri" panose="020F0502020204030204" pitchFamily="34" charset="0"/>
              </a:rPr>
              <a:t>Eksempel – nåverdi etter skatt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1179728" y="3998589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800" dirty="0">
                <a:latin typeface="Calibri" panose="020F0502020204030204" pitchFamily="34" charset="0"/>
              </a:rPr>
              <a:t>  Uavskrevet restverdi etter år 5: 2 500 000 ● 0,8</a:t>
            </a:r>
            <a:r>
              <a:rPr lang="nb-NO" sz="1800" baseline="30000" dirty="0">
                <a:latin typeface="Calibri" panose="020F0502020204030204" pitchFamily="34" charset="0"/>
              </a:rPr>
              <a:t>5</a:t>
            </a:r>
            <a:r>
              <a:rPr lang="nb-NO" sz="1800" dirty="0">
                <a:latin typeface="Calibri" panose="020F0502020204030204" pitchFamily="34" charset="0"/>
              </a:rPr>
              <a:t> = 819 200. Nåverdi av</a:t>
            </a:r>
            <a:br>
              <a:rPr lang="nb-NO" sz="1800" dirty="0">
                <a:latin typeface="Calibri" panose="020F0502020204030204" pitchFamily="34" charset="0"/>
              </a:rPr>
            </a:br>
            <a:r>
              <a:rPr lang="nb-NO" sz="1800" dirty="0">
                <a:latin typeface="Calibri" panose="020F0502020204030204" pitchFamily="34" charset="0"/>
              </a:rPr>
              <a:t>  spart skatt pga. avskrivninger etter levetidens slutt blir da:</a:t>
            </a:r>
            <a:br>
              <a:rPr lang="nb-NO" sz="1800" dirty="0">
                <a:latin typeface="Calibri" panose="020F0502020204030204" pitchFamily="34" charset="0"/>
              </a:rPr>
            </a:br>
            <a:br>
              <a:rPr lang="nb-NO" sz="1800" dirty="0">
                <a:latin typeface="Calibri" panose="020F0502020204030204" pitchFamily="34" charset="0"/>
              </a:rPr>
            </a:br>
            <a:r>
              <a:rPr lang="nb-NO" sz="1800" dirty="0">
                <a:latin typeface="Calibri" panose="020F0502020204030204" pitchFamily="34" charset="0"/>
              </a:rPr>
              <a:t> </a:t>
            </a:r>
            <a:br>
              <a:rPr lang="nb-NO" sz="1800" dirty="0">
                <a:latin typeface="Calibri" panose="020F0502020204030204" pitchFamily="34" charset="0"/>
              </a:rPr>
            </a:br>
            <a:r>
              <a:rPr lang="nb-NO" sz="1800" dirty="0">
                <a:latin typeface="Calibri" panose="020F0502020204030204" pitchFamily="34" charset="0"/>
              </a:rPr>
              <a:t> </a:t>
            </a:r>
            <a:br>
              <a:rPr lang="nb-NO" sz="1800" dirty="0">
                <a:latin typeface="Calibri" panose="020F0502020204030204" pitchFamily="34" charset="0"/>
              </a:rPr>
            </a:br>
            <a:r>
              <a:rPr lang="nb-NO" sz="1800" dirty="0">
                <a:latin typeface="Calibri" panose="020F0502020204030204" pitchFamily="34" charset="0"/>
              </a:rPr>
              <a:t>    Nåverdi etter skatt blir: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533646"/>
              </p:ext>
            </p:extLst>
          </p:nvPr>
        </p:nvGraphicFramePr>
        <p:xfrm>
          <a:off x="1259632" y="1397850"/>
          <a:ext cx="7114088" cy="239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695799" imgH="1914621" progId="Excel.Sheet.12">
                  <p:embed/>
                </p:oleObj>
              </mc:Choice>
              <mc:Fallback>
                <p:oleObj name="Worksheet" r:id="rId2" imgW="5695799" imgH="1914621" progId="Excel.Sheet.12">
                  <p:embed/>
                  <p:pic>
                    <p:nvPicPr>
                      <p:cNvPr id="3" name="Objek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59632" y="1397850"/>
                        <a:ext cx="7114088" cy="239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3568" y="1188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kt 5"/>
              <p:cNvSpPr txBox="1"/>
              <p:nvPr/>
            </p:nvSpPr>
            <p:spPr bwMode="auto">
              <a:xfrm>
                <a:off x="1403350" y="4737100"/>
                <a:ext cx="2576513" cy="563563"/>
              </a:xfrm>
              <a:prstGeom prst="rect">
                <a:avLst/>
              </a:prstGeom>
              <a:noFill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0,22•0,20•819</m:t>
                          </m:r>
                          <m:r>
                            <m:rPr>
                              <m:nor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200</m:t>
                          </m:r>
                        </m:num>
                        <m:den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1,0</m:t>
                          </m:r>
                          <m:sSup>
                            <m:sSupPr>
                              <m:ctrlP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•(0,08+0,20)</m:t>
                          </m:r>
                        </m:den>
                      </m:f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=87</m:t>
                      </m:r>
                      <m:r>
                        <m:rPr>
                          <m:nor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612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6" name="Objek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350" y="4737100"/>
                <a:ext cx="2576513" cy="5635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75656" y="588197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bjekt 10"/>
              <p:cNvSpPr txBox="1"/>
              <p:nvPr/>
            </p:nvSpPr>
            <p:spPr bwMode="auto">
              <a:xfrm>
                <a:off x="1476375" y="5881688"/>
                <a:ext cx="6130925" cy="717550"/>
              </a:xfrm>
              <a:prstGeom prst="rect">
                <a:avLst/>
              </a:prstGeom>
              <a:noFill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nb-NO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500</m:t>
                      </m:r>
                      <m:r>
                        <m:rPr>
                          <m:nor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000</m:t>
                      </m:r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383</m:t>
                          </m:r>
                          <m:r>
                            <m:rPr>
                              <m:nor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000</m:t>
                          </m:r>
                        </m:num>
                        <m:den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1,08</m:t>
                          </m:r>
                        </m:den>
                      </m:f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361</m:t>
                          </m:r>
                          <m:r>
                            <m:rPr>
                              <m:nor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000</m:t>
                          </m:r>
                        </m:num>
                        <m:den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1,0</m:t>
                          </m:r>
                          <m:sSup>
                            <m:sSupPr>
                              <m:ctrlP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123</m:t>
                          </m:r>
                          <m:r>
                            <m:rPr>
                              <m:nor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400</m:t>
                          </m:r>
                        </m:num>
                        <m:den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1,0</m:t>
                          </m:r>
                          <m:sSup>
                            <m:sSupPr>
                              <m:ctrlP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109</m:t>
                          </m:r>
                          <m:r>
                            <m:rPr>
                              <m:nor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320</m:t>
                          </m:r>
                        </m:num>
                        <m:den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1,0</m:t>
                          </m:r>
                          <m:sSup>
                            <m:sSupPr>
                              <m:ctrlP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903</m:t>
                          </m:r>
                          <m:r>
                            <m:rPr>
                              <m:nor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056</m:t>
                          </m:r>
                        </m:num>
                        <m:den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1,0</m:t>
                          </m:r>
                          <m:sSup>
                            <m:sSupPr>
                              <m:ctrlP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+87</m:t>
                      </m:r>
                      <m:r>
                        <m:rPr>
                          <m:nor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612</m:t>
                      </m:r>
                    </m:oMath>
                    <m:oMath xmlns:m="http://schemas.openxmlformats.org/officeDocument/2006/math"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=573</m:t>
                      </m:r>
                      <m:r>
                        <m:rPr>
                          <m:nor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571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>
          <p:sp>
            <p:nvSpPr>
              <p:cNvPr id="11" name="Objek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6375" y="5881688"/>
                <a:ext cx="6130925" cy="7175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655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>
                <a:latin typeface="Calibri" panose="020F0502020204030204" pitchFamily="34" charset="0"/>
              </a:rPr>
              <a:t>Enklere å samle spart skatt pga. avskrivninger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371587"/>
              </p:ext>
            </p:extLst>
          </p:nvPr>
        </p:nvGraphicFramePr>
        <p:xfrm>
          <a:off x="1193701" y="1406124"/>
          <a:ext cx="5695950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695799" imgH="1724019" progId="Excel.Sheet.12">
                  <p:embed/>
                </p:oleObj>
              </mc:Choice>
              <mc:Fallback>
                <p:oleObj name="Worksheet" r:id="rId2" imgW="5695799" imgH="1724019" progId="Excel.Sheet.12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3701" y="1406124"/>
                        <a:ext cx="5695950" cy="172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25297" y="3561636"/>
            <a:ext cx="96408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929285"/>
              </p:ext>
            </p:extLst>
          </p:nvPr>
        </p:nvGraphicFramePr>
        <p:xfrm>
          <a:off x="1217613" y="3500438"/>
          <a:ext cx="6646862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86120" imgH="609480" progId="Equation.DSMT4">
                  <p:embed/>
                </p:oleObj>
              </mc:Choice>
              <mc:Fallback>
                <p:oleObj name="Equation" r:id="rId4" imgW="4686120" imgH="609480" progId="Equation.DSMT4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3500438"/>
                        <a:ext cx="6646862" cy="865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93701" y="4548808"/>
            <a:ext cx="716574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tabLst>
                <a:tab pos="144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tabLst>
                <a:tab pos="144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tabLst>
                <a:tab pos="144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tabLst>
                <a:tab pos="144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tabLst>
                <a:tab pos="144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463" algn="l"/>
              </a:tabLst>
            </a:pPr>
            <a:r>
              <a:rPr kumimoji="0" lang="nb-NO" altLang="nb-N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Legg spesielt merke til beregningen av nåverdi spart skatt på grunn av avskrivninger:</a:t>
            </a:r>
            <a:endParaRPr kumimoji="0" lang="nb-NO" altLang="nb-NO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463" algn="l"/>
              </a:tabLst>
            </a:pP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557629"/>
              </p:ext>
            </p:extLst>
          </p:nvPr>
        </p:nvGraphicFramePr>
        <p:xfrm>
          <a:off x="1225297" y="5053849"/>
          <a:ext cx="3337134" cy="658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20900" imgH="419100" progId="Equation.DSMT4">
                  <p:embed/>
                </p:oleObj>
              </mc:Choice>
              <mc:Fallback>
                <p:oleObj name="Equation" r:id="rId6" imgW="2120900" imgH="419100" progId="Equation.DSMT4">
                  <p:embed/>
                  <p:pic>
                    <p:nvPicPr>
                      <p:cNvPr id="1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297" y="5053849"/>
                        <a:ext cx="3337134" cy="6584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193701" y="56820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7822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0" dirty="0">
                <a:latin typeface="Calibri" panose="020F0502020204030204" pitchFamily="34" charset="0"/>
              </a:rPr>
              <a:t>Salg av anleggsmidler</a:t>
            </a:r>
            <a:br>
              <a:rPr lang="nb-NO" b="0" dirty="0">
                <a:latin typeface="Calibri" panose="020F0502020204030204" pitchFamily="34" charset="0"/>
              </a:rPr>
            </a:br>
            <a:r>
              <a:rPr lang="nb-NO" sz="1800" b="0" dirty="0">
                <a:latin typeface="Calibri" panose="020F0502020204030204" pitchFamily="34" charset="0"/>
              </a:rPr>
              <a:t>Saldogruppe a – d og j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690" y="1340768"/>
            <a:ext cx="8200000" cy="334285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2800" b="0" dirty="0">
                <a:latin typeface="Calibri" panose="020F0502020204030204" pitchFamily="34" charset="0"/>
              </a:rPr>
              <a:t>Nåverdi etter skatt - salgssummen nedskrives på saldo</a:t>
            </a:r>
            <a:endParaRPr lang="nb-NO" b="0" dirty="0">
              <a:latin typeface="Calibri" panose="020F0502020204030204" pitchFamily="34" charset="0"/>
            </a:endParaRPr>
          </a:p>
        </p:txBody>
      </p:sp>
      <p:graphicFrame>
        <p:nvGraphicFramePr>
          <p:cNvPr id="286723" name="Object 3"/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970262481"/>
              </p:ext>
            </p:extLst>
          </p:nvPr>
        </p:nvGraphicFramePr>
        <p:xfrm>
          <a:off x="1155700" y="1652588"/>
          <a:ext cx="3817938" cy="342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41400" imgH="1650960" progId="Equation.DSMT4">
                  <p:embed/>
                </p:oleObj>
              </mc:Choice>
              <mc:Fallback>
                <p:oleObj name="Equation" r:id="rId3" imgW="1841400" imgH="1650960" progId="Equation.DSMT4">
                  <p:embed/>
                  <p:pic>
                    <p:nvPicPr>
                      <p:cNvPr id="2867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1652588"/>
                        <a:ext cx="3817938" cy="342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24" name="Text Box 4"/>
          <p:cNvSpPr txBox="1">
            <a:spLocks noChangeArrowheads="1"/>
          </p:cNvSpPr>
          <p:nvPr/>
        </p:nvSpPr>
        <p:spPr bwMode="auto">
          <a:xfrm>
            <a:off x="5651500" y="1700213"/>
            <a:ext cx="32976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nb-NO" dirty="0"/>
              <a:t>NV CF etter skatt, uten</a:t>
            </a:r>
            <a:br>
              <a:rPr lang="nb-NO" dirty="0"/>
            </a:br>
            <a:r>
              <a:rPr lang="nb-NO" dirty="0"/>
              <a:t>korreksjon for skatte-</a:t>
            </a:r>
            <a:br>
              <a:rPr lang="nb-NO" dirty="0"/>
            </a:br>
            <a:r>
              <a:rPr lang="nb-NO" dirty="0"/>
              <a:t>effekt avskrivninger</a:t>
            </a:r>
          </a:p>
        </p:txBody>
      </p:sp>
      <p:sp>
        <p:nvSpPr>
          <p:cNvPr id="286725" name="Text Box 5"/>
          <p:cNvSpPr txBox="1">
            <a:spLocks noChangeArrowheads="1"/>
          </p:cNvSpPr>
          <p:nvPr/>
        </p:nvSpPr>
        <p:spPr bwMode="auto">
          <a:xfrm>
            <a:off x="5724525" y="2997200"/>
            <a:ext cx="32512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nb-NO" dirty="0"/>
              <a:t>NV salg anleggsmiddel</a:t>
            </a:r>
          </a:p>
        </p:txBody>
      </p:sp>
      <p:sp>
        <p:nvSpPr>
          <p:cNvPr id="286726" name="Text Box 6"/>
          <p:cNvSpPr txBox="1">
            <a:spLocks noChangeArrowheads="1"/>
          </p:cNvSpPr>
          <p:nvPr/>
        </p:nvSpPr>
        <p:spPr bwMode="auto">
          <a:xfrm>
            <a:off x="5724525" y="3644900"/>
            <a:ext cx="28929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nb-NO" dirty="0"/>
              <a:t>NV spart skatt pga. </a:t>
            </a:r>
            <a:br>
              <a:rPr lang="nb-NO" dirty="0"/>
            </a:br>
            <a:r>
              <a:rPr lang="nb-NO" dirty="0"/>
              <a:t>avskrivninger</a:t>
            </a:r>
          </a:p>
        </p:txBody>
      </p:sp>
      <p:sp>
        <p:nvSpPr>
          <p:cNvPr id="286727" name="Text Box 7"/>
          <p:cNvSpPr txBox="1">
            <a:spLocks noChangeArrowheads="1"/>
          </p:cNvSpPr>
          <p:nvPr/>
        </p:nvSpPr>
        <p:spPr bwMode="auto">
          <a:xfrm>
            <a:off x="5664200" y="4581525"/>
            <a:ext cx="34674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nb-NO" dirty="0"/>
              <a:t>NV økt skatt pga. ned-</a:t>
            </a:r>
            <a:br>
              <a:rPr lang="nb-NO" dirty="0"/>
            </a:br>
            <a:r>
              <a:rPr lang="nb-NO" dirty="0"/>
              <a:t>skriving på saldo og </a:t>
            </a:r>
            <a:br>
              <a:rPr lang="nb-NO" dirty="0"/>
            </a:br>
            <a:r>
              <a:rPr lang="nb-NO" dirty="0"/>
              <a:t>redusert </a:t>
            </a:r>
            <a:r>
              <a:rPr lang="nb-NO" dirty="0" err="1"/>
              <a:t>avskr</a:t>
            </a:r>
            <a:r>
              <a:rPr lang="nb-NO" dirty="0"/>
              <a:t>. grunnlag</a:t>
            </a: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5219700" y="21336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2700338" y="3141663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2987675" y="3860800"/>
            <a:ext cx="2592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3492500" y="4652963"/>
            <a:ext cx="194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4" grpId="0" autoUpdateAnimBg="0"/>
      <p:bldP spid="286725" grpId="0" autoUpdateAnimBg="0"/>
      <p:bldP spid="286726" grpId="0" autoUpdateAnimBg="0"/>
      <p:bldP spid="28672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0" dirty="0">
                <a:latin typeface="Calibri" panose="020F0502020204030204" pitchFamily="34" charset="0"/>
              </a:rPr>
              <a:t>Eksempel 1: AS </a:t>
            </a:r>
            <a:r>
              <a:rPr lang="nb-NO" b="0" dirty="0" err="1">
                <a:latin typeface="Calibri" panose="020F0502020204030204" pitchFamily="34" charset="0"/>
              </a:rPr>
              <a:t>Cycle</a:t>
            </a:r>
            <a:endParaRPr lang="nb-NO" b="0" dirty="0">
              <a:latin typeface="Calibri" panose="020F0502020204030204" pitchFamily="34" charset="0"/>
            </a:endParaRPr>
          </a:p>
        </p:txBody>
      </p:sp>
      <p:graphicFrame>
        <p:nvGraphicFramePr>
          <p:cNvPr id="29698" name="Object 4"/>
          <p:cNvGraphicFramePr>
            <a:graphicFrameLocks noGrp="1" noChangeAspect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548743025"/>
              </p:ext>
            </p:extLst>
          </p:nvPr>
        </p:nvGraphicFramePr>
        <p:xfrm>
          <a:off x="1475656" y="1268760"/>
          <a:ext cx="7192446" cy="504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2324036" imgH="1628775" progId="Excel.Sheet.8">
                  <p:embed/>
                </p:oleObj>
              </mc:Choice>
              <mc:Fallback>
                <p:oleObj name="Worksheet" r:id="rId3" imgW="2324036" imgH="1628775" progId="Excel.Sheet.8">
                  <p:embed/>
                  <p:pic>
                    <p:nvPicPr>
                      <p:cNvPr id="296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268760"/>
                        <a:ext cx="7192446" cy="5040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5017" y="140635"/>
            <a:ext cx="8077200" cy="863600"/>
          </a:xfrm>
        </p:spPr>
        <p:txBody>
          <a:bodyPr/>
          <a:lstStyle/>
          <a:p>
            <a:pPr eaLnBrk="1" hangingPunct="1"/>
            <a:r>
              <a:rPr lang="nb-NO" b="0" dirty="0">
                <a:latin typeface="Calibri" panose="020F0502020204030204" pitchFamily="34" charset="0"/>
              </a:rPr>
              <a:t>AS </a:t>
            </a:r>
            <a:r>
              <a:rPr lang="nb-NO" b="0" dirty="0" err="1">
                <a:latin typeface="Calibri" panose="020F0502020204030204" pitchFamily="34" charset="0"/>
              </a:rPr>
              <a:t>Cycle</a:t>
            </a:r>
            <a:r>
              <a:rPr lang="nb-NO" b="0" dirty="0">
                <a:latin typeface="Calibri" panose="020F0502020204030204" pitchFamily="34" charset="0"/>
              </a:rPr>
              <a:t>: nåverdi etter skatt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576716"/>
              </p:ext>
            </p:extLst>
          </p:nvPr>
        </p:nvGraphicFramePr>
        <p:xfrm>
          <a:off x="1308975" y="1190702"/>
          <a:ext cx="6526049" cy="2376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781557" imgH="2104878" progId="Excel.Sheet.12">
                  <p:embed/>
                </p:oleObj>
              </mc:Choice>
              <mc:Fallback>
                <p:oleObj name="Worksheet" r:id="rId3" imgW="5781557" imgH="2104878" progId="Excel.Sheet.12">
                  <p:embed/>
                  <p:pic>
                    <p:nvPicPr>
                      <p:cNvPr id="3" name="Objek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8975" y="1190702"/>
                        <a:ext cx="6526049" cy="2376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kt 7"/>
              <p:cNvSpPr txBox="1"/>
              <p:nvPr/>
            </p:nvSpPr>
            <p:spPr bwMode="auto">
              <a:xfrm>
                <a:off x="4773613" y="3725863"/>
                <a:ext cx="2762250" cy="549275"/>
              </a:xfrm>
              <a:prstGeom prst="rect">
                <a:avLst/>
              </a:prstGeom>
              <a:noFill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000 000</m:t>
                          </m:r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•0,20•0,22</m:t>
                          </m:r>
                        </m:num>
                        <m:den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0,10+0,20</m:t>
                          </m:r>
                        </m:den>
                      </m:f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=440</m:t>
                      </m:r>
                      <m:r>
                        <m:rPr>
                          <m:nor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000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8" name="Objek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73613" y="3725863"/>
                <a:ext cx="2762250" cy="5492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kt 8"/>
              <p:cNvSpPr txBox="1"/>
              <p:nvPr/>
            </p:nvSpPr>
            <p:spPr bwMode="auto">
              <a:xfrm>
                <a:off x="4602162" y="4275138"/>
                <a:ext cx="2762249" cy="528637"/>
              </a:xfrm>
              <a:prstGeom prst="rect">
                <a:avLst/>
              </a:prstGeom>
              <a:noFill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nb-NO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200 000</m:t>
                          </m:r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•0,20•0,22</m:t>
                          </m:r>
                        </m:num>
                        <m:den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  <m:sSup>
                            <m:sSupPr>
                              <m:ctrlP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nb-NO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nb-NO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•(0,10+0,20)</m:t>
                          </m:r>
                        </m:den>
                      </m:f>
                      <m:r>
                        <a:rPr lang="nb-NO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=−109</m:t>
                      </m:r>
                      <m:r>
                        <m:rPr>
                          <m:nor/>
                        </m:rPr>
                        <a:rPr lang="nb-NO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282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9" name="Objek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2162" y="4275138"/>
                <a:ext cx="2762249" cy="5286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100630"/>
              </p:ext>
            </p:extLst>
          </p:nvPr>
        </p:nvGraphicFramePr>
        <p:xfrm>
          <a:off x="1273015" y="5085184"/>
          <a:ext cx="5675139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84600" imgH="609480" progId="Equation.DSMT4">
                  <p:embed/>
                </p:oleObj>
              </mc:Choice>
              <mc:Fallback>
                <p:oleObj name="Equation" r:id="rId8" imgW="4584600" imgH="609480" progId="Equation.DSMT4">
                  <p:embed/>
                  <p:pic>
                    <p:nvPicPr>
                      <p:cNvPr id="1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015" y="5085184"/>
                        <a:ext cx="5675139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1207980" y="4127475"/>
            <a:ext cx="38779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4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br>
              <a:rPr kumimoji="0" lang="nb-NO" altLang="nb-N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nb-NO" altLang="nb-N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Nåverdi økt skatt pga. nedskriving:</a:t>
            </a: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5" name="Rektangel 14"/>
          <p:cNvSpPr/>
          <p:nvPr/>
        </p:nvSpPr>
        <p:spPr>
          <a:xfrm>
            <a:off x="549400" y="372540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altLang="nb-NO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Nåverdi spart skatt pga. avskrivninger</a:t>
            </a:r>
            <a:endParaRPr lang="nb-NO" sz="1600" dirty="0"/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0" dirty="0">
                <a:latin typeface="Calibri" panose="020F0502020204030204" pitchFamily="34" charset="0"/>
                <a:cs typeface="Calibri" panose="020F0502020204030204" pitchFamily="34" charset="0"/>
              </a:rPr>
              <a:t>Eksempel 2: AS Trevare (r</a:t>
            </a:r>
            <a:r>
              <a:rPr lang="nb-NO" b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nb-NO" b="0" dirty="0">
                <a:latin typeface="Calibri" panose="020F0502020204030204" pitchFamily="34" charset="0"/>
                <a:cs typeface="Calibri" panose="020F0502020204030204" pitchFamily="34" charset="0"/>
              </a:rPr>
              <a:t> = 0,12)</a:t>
            </a:r>
          </a:p>
        </p:txBody>
      </p:sp>
      <p:graphicFrame>
        <p:nvGraphicFramePr>
          <p:cNvPr id="1126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193328"/>
              </p:ext>
            </p:extLst>
          </p:nvPr>
        </p:nvGraphicFramePr>
        <p:xfrm>
          <a:off x="1038225" y="4086225"/>
          <a:ext cx="6745288" cy="131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30520" imgH="825480" progId="Equation.DSMT4">
                  <p:embed/>
                </p:oleObj>
              </mc:Choice>
              <mc:Fallback>
                <p:oleObj name="Equation" r:id="rId3" imgW="3530520" imgH="825480" progId="Equation.DSMT4">
                  <p:embed/>
                  <p:pic>
                    <p:nvPicPr>
                      <p:cNvPr id="1126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4086225"/>
                        <a:ext cx="6745288" cy="1312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282844"/>
              </p:ext>
            </p:extLst>
          </p:nvPr>
        </p:nvGraphicFramePr>
        <p:xfrm>
          <a:off x="1187624" y="1191849"/>
          <a:ext cx="5495925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5496043" imgH="2866942" progId="Excel.Sheet.12">
                  <p:embed/>
                </p:oleObj>
              </mc:Choice>
              <mc:Fallback>
                <p:oleObj name="Worksheet" r:id="rId5" imgW="5496043" imgH="2866942" progId="Excel.Sheet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7624" y="1191849"/>
                        <a:ext cx="5495925" cy="286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276466"/>
              </p:ext>
            </p:extLst>
          </p:nvPr>
        </p:nvGraphicFramePr>
        <p:xfrm>
          <a:off x="4411084" y="5456059"/>
          <a:ext cx="22764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73300" imgH="419100" progId="Equation.DSMT4">
                  <p:embed/>
                </p:oleObj>
              </mc:Choice>
              <mc:Fallback>
                <p:oleObj name="Equation" r:id="rId7" imgW="2273300" imgH="419100" progId="Equation.DSMT4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084" y="5456059"/>
                        <a:ext cx="22764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000863"/>
              </p:ext>
            </p:extLst>
          </p:nvPr>
        </p:nvGraphicFramePr>
        <p:xfrm>
          <a:off x="4283968" y="5950136"/>
          <a:ext cx="2304256" cy="437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209800" imgH="419100" progId="Equation.DSMT4">
                  <p:embed/>
                </p:oleObj>
              </mc:Choice>
              <mc:Fallback>
                <p:oleObj name="Equation" r:id="rId9" imgW="2209800" imgH="419100" progId="Equation.DSMT4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5950136"/>
                        <a:ext cx="2304256" cy="4370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07"/>
          <p:cNvSpPr>
            <a:spLocks noChangeArrowheads="1"/>
          </p:cNvSpPr>
          <p:nvPr/>
        </p:nvSpPr>
        <p:spPr bwMode="auto">
          <a:xfrm>
            <a:off x="899592" y="5422711"/>
            <a:ext cx="38779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4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Nåverdi spart skatt pga. avskrivninger: </a:t>
            </a: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08"/>
          <p:cNvSpPr>
            <a:spLocks noChangeArrowheads="1"/>
          </p:cNvSpPr>
          <p:nvPr/>
        </p:nvSpPr>
        <p:spPr bwMode="auto">
          <a:xfrm>
            <a:off x="1062712" y="5724669"/>
            <a:ext cx="387798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4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b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nb-NO" altLang="nb-N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Nåverdi økt skatt pga. nedskriving:</a:t>
            </a:r>
            <a:r>
              <a:rPr kumimoji="0" lang="nb-NO" altLang="nb-N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0" dirty="0">
                <a:latin typeface="Calibri" panose="020F0502020204030204" pitchFamily="34" charset="0"/>
              </a:rPr>
              <a:t>Internrente etter skatt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>
                <a:latin typeface="Calibri" panose="020F0502020204030204" pitchFamily="34" charset="0"/>
              </a:rPr>
              <a:t>Husk at internrenten er den rente som gir NV = 0. Vi bruker som tidligere symbolet r for å vise internrente eller avkastning etter skatt</a:t>
            </a:r>
          </a:p>
          <a:p>
            <a:r>
              <a:rPr lang="nb-NO" sz="2400" dirty="0">
                <a:latin typeface="Calibri" panose="020F0502020204030204" pitchFamily="34" charset="0"/>
              </a:rPr>
              <a:t>Internrenten etter skatt kan finnes ved hjelp av følgende uttrykk:</a:t>
            </a:r>
            <a:br>
              <a:rPr lang="nb-NO" sz="2400" dirty="0">
                <a:latin typeface="Calibri" panose="020F0502020204030204" pitchFamily="34" charset="0"/>
              </a:rPr>
            </a:br>
            <a:br>
              <a:rPr lang="nb-NO" sz="2400" dirty="0">
                <a:latin typeface="Calibri" panose="020F0502020204030204" pitchFamily="34" charset="0"/>
              </a:rPr>
            </a:br>
            <a:br>
              <a:rPr lang="nb-NO" sz="2400" dirty="0">
                <a:latin typeface="Calibri" panose="020F0502020204030204" pitchFamily="34" charset="0"/>
              </a:rPr>
            </a:br>
            <a:br>
              <a:rPr lang="nb-NO" sz="2400" dirty="0">
                <a:latin typeface="Calibri" panose="020F0502020204030204" pitchFamily="34" charset="0"/>
              </a:rPr>
            </a:br>
            <a:endParaRPr lang="nb-NO" sz="2400" dirty="0">
              <a:latin typeface="Calibri" panose="020F0502020204030204" pitchFamily="34" charset="0"/>
            </a:endParaRPr>
          </a:p>
          <a:p>
            <a:r>
              <a:rPr lang="nb-NO" sz="2400" dirty="0">
                <a:latin typeface="Calibri" panose="020F0502020204030204" pitchFamily="34" charset="0"/>
              </a:rPr>
              <a:t>Dette uttrykket er en sirkelreferanse som kan være komplisert å løse uten Excel eller programmerbar kalkulator, men man kan finne en tilnærmet  løsning ved interpolering eller ved å prøve og feile</a:t>
            </a:r>
          </a:p>
          <a:p>
            <a:endParaRPr lang="nb-NO" sz="24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156" y="3289515"/>
            <a:ext cx="3742857" cy="1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80099"/>
      </p:ext>
    </p:extLst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idx="4294967295"/>
          </p:nvPr>
        </p:nvSpPr>
        <p:spPr>
          <a:xfrm>
            <a:off x="1066800" y="115888"/>
            <a:ext cx="8077200" cy="863600"/>
          </a:xfrm>
        </p:spPr>
        <p:txBody>
          <a:bodyPr/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Internrente etter skatt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649412"/>
              </p:ext>
            </p:extLst>
          </p:nvPr>
        </p:nvGraphicFramePr>
        <p:xfrm>
          <a:off x="1102033" y="1268760"/>
          <a:ext cx="6552728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67100" imgH="419100" progId="Equation.DSMT4">
                  <p:embed/>
                </p:oleObj>
              </mc:Choice>
              <mc:Fallback>
                <p:oleObj name="Equation" r:id="rId2" imgW="3467100" imgH="419100" progId="Equation.DSMT4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033" y="1268760"/>
                        <a:ext cx="6552728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066800" y="2147783"/>
            <a:ext cx="78404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tabLst>
                <a:tab pos="144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tabLst>
                <a:tab pos="144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tabLst>
                <a:tab pos="144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tabLst>
                <a:tab pos="144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tabLst>
                <a:tab pos="144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463" algn="l"/>
              </a:tabLst>
            </a:pPr>
            <a:r>
              <a:rPr kumimoji="0" lang="nb-NO" altLang="nb-N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Det kan være litt arbeid å beregne internrenten, men la oss prøve å finne tilnærmet </a:t>
            </a:r>
            <a:br>
              <a:rPr kumimoji="0" lang="nb-NO" altLang="nb-N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nb-NO" altLang="nb-N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internrente ved å prøve og feile. Vi beregner nåverdien for avkastningskrav på 10 % og 15 %:</a:t>
            </a:r>
            <a:endParaRPr kumimoji="0" lang="nb-NO" altLang="nb-NO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463" algn="l"/>
              </a:tabLst>
            </a:pP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763929"/>
              </p:ext>
            </p:extLst>
          </p:nvPr>
        </p:nvGraphicFramePr>
        <p:xfrm>
          <a:off x="1095375" y="2814638"/>
          <a:ext cx="482282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25800" imgH="863280" progId="Equation.DSMT4">
                  <p:embed/>
                </p:oleObj>
              </mc:Choice>
              <mc:Fallback>
                <p:oleObj name="Equation" r:id="rId4" imgW="4825800" imgH="863280" progId="Equation.DSMT4">
                  <p:embed/>
                  <p:pic>
                    <p:nvPicPr>
                      <p:cNvPr id="1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75" y="2814638"/>
                        <a:ext cx="4822825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066800" y="367404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694866"/>
              </p:ext>
            </p:extLst>
          </p:nvPr>
        </p:nvGraphicFramePr>
        <p:xfrm>
          <a:off x="1102033" y="3913046"/>
          <a:ext cx="4057650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057801" imgH="2486082" progId="Excel.Sheet.12">
                  <p:embed/>
                </p:oleObj>
              </mc:Choice>
              <mc:Fallback>
                <p:oleObj name="Worksheet" r:id="rId6" imgW="4057801" imgH="2486082" progId="Excel.Sheet.12">
                  <p:embed/>
                  <p:pic>
                    <p:nvPicPr>
                      <p:cNvPr id="14" name="Objekt 1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02033" y="3913046"/>
                        <a:ext cx="4057650" cy="248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9413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Internrente etter skatt - målsøking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196752"/>
            <a:ext cx="6448425" cy="3057525"/>
          </a:xfrm>
          <a:prstGeom prst="rect">
            <a:avLst/>
          </a:prstGeom>
        </p:spPr>
      </p:pic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511018"/>
              </p:ext>
            </p:extLst>
          </p:nvPr>
        </p:nvGraphicFramePr>
        <p:xfrm>
          <a:off x="1210143" y="4471541"/>
          <a:ext cx="5457825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457814" imgH="2104878" progId="Excel.Sheet.12">
                  <p:embed/>
                </p:oleObj>
              </mc:Choice>
              <mc:Fallback>
                <p:oleObj name="Worksheet" r:id="rId3" imgW="5457814" imgH="2104878" progId="Excel.Sheet.12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0143" y="4471541"/>
                        <a:ext cx="5457825" cy="210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2036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0" dirty="0">
                <a:latin typeface="Calibri" panose="020F0502020204030204" pitchFamily="34" charset="0"/>
              </a:rPr>
              <a:t>Finansinvesteringer etter skatt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dirty="0">
                <a:latin typeface="Calibri" panose="020F0502020204030204" pitchFamily="34" charset="0"/>
              </a:rPr>
              <a:t>Eksempler på finansinvesteringer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dirty="0">
                <a:latin typeface="Calibri" panose="020F0502020204030204" pitchFamily="34" charset="0"/>
              </a:rPr>
              <a:t>Bankinnskudd</a:t>
            </a:r>
          </a:p>
          <a:p>
            <a:pPr lvl="1" eaLnBrk="1" hangingPunct="1">
              <a:lnSpc>
                <a:spcPct val="90000"/>
              </a:lnSpc>
            </a:pPr>
            <a:r>
              <a:rPr lang="nb-NO" dirty="0">
                <a:latin typeface="Calibri" panose="020F0502020204030204" pitchFamily="34" charset="0"/>
              </a:rPr>
              <a:t>Aksjer og aksjefond</a:t>
            </a:r>
          </a:p>
          <a:p>
            <a:pPr eaLnBrk="1" hangingPunct="1">
              <a:lnSpc>
                <a:spcPct val="90000"/>
              </a:lnSpc>
            </a:pPr>
            <a:r>
              <a:rPr lang="nb-NO" dirty="0">
                <a:latin typeface="Calibri" panose="020F0502020204030204" pitchFamily="34" charset="0"/>
              </a:rPr>
              <a:t>For de fleste banklån/innskudd har vi at:</a:t>
            </a:r>
          </a:p>
          <a:p>
            <a:pPr lvl="1" eaLnBrk="1" hangingPunct="1">
              <a:lnSpc>
                <a:spcPct val="90000"/>
              </a:lnSpc>
            </a:pPr>
            <a:r>
              <a:rPr lang="nb-NO" dirty="0">
                <a:latin typeface="Calibri" panose="020F0502020204030204" pitchFamily="34" charset="0"/>
              </a:rPr>
              <a:t>r = p • (1 – s), hvor r = rente etter skatt, p = rente før skatt, og s = skattesatsen på alminnelig inntekt; 22 %</a:t>
            </a:r>
          </a:p>
          <a:p>
            <a:pPr lvl="1" eaLnBrk="1" hangingPunct="1">
              <a:lnSpc>
                <a:spcPct val="90000"/>
              </a:lnSpc>
            </a:pPr>
            <a:r>
              <a:rPr lang="nb-NO" dirty="0">
                <a:latin typeface="Calibri" panose="020F0502020204030204" pitchFamily="34" charset="0"/>
              </a:rPr>
              <a:t>Hvis p = 0,03 eller 3 %, blir r = 0,03 • (1 – 0,22) = 0,0234 eller 2,34 %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0" dirty="0">
                <a:latin typeface="Calibri" panose="020F0502020204030204" pitchFamily="34" charset="0"/>
              </a:rPr>
              <a:t>Avkastning og skatt på aksjer</a:t>
            </a:r>
          </a:p>
        </p:txBody>
      </p:sp>
      <p:sp>
        <p:nvSpPr>
          <p:cNvPr id="15258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2400" dirty="0">
                <a:latin typeface="Calibri" panose="020F0502020204030204" pitchFamily="34" charset="0"/>
              </a:rPr>
              <a:t>En investor som anskaffer en aksje eller andeler i aksjefond, kan i prinsippet tjene penger dersom følgende skjer: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2000" dirty="0">
                <a:latin typeface="Calibri" panose="020F0502020204030204" pitchFamily="34" charset="0"/>
              </a:rPr>
              <a:t>Aksjekursen stiger, og investoren realiserer med gevinst.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2000" dirty="0">
                <a:latin typeface="Calibri" panose="020F0502020204030204" pitchFamily="34" charset="0"/>
              </a:rPr>
              <a:t>Selskapet betaler ut dividende (utbytte).</a:t>
            </a:r>
          </a:p>
          <a:p>
            <a:pPr eaLnBrk="1" hangingPunct="1">
              <a:lnSpc>
                <a:spcPct val="90000"/>
              </a:lnSpc>
            </a:pPr>
            <a:r>
              <a:rPr lang="nb-NO" sz="2400" dirty="0">
                <a:solidFill>
                  <a:srgbClr val="FF0000"/>
                </a:solidFill>
                <a:latin typeface="Calibri" panose="020F0502020204030204" pitchFamily="34" charset="0"/>
              </a:rPr>
              <a:t>Aksjonærmodellen</a:t>
            </a:r>
            <a:r>
              <a:rPr lang="nb-NO" sz="2400" dirty="0">
                <a:latin typeface="Calibri" panose="020F0502020204030204" pitchFamily="34" charset="0"/>
              </a:rPr>
              <a:t> for personlige skatteytere og </a:t>
            </a:r>
            <a:r>
              <a:rPr lang="nb-NO" sz="2400" dirty="0">
                <a:solidFill>
                  <a:srgbClr val="FF0000"/>
                </a:solidFill>
                <a:latin typeface="Calibri" panose="020F0502020204030204" pitchFamily="34" charset="0"/>
              </a:rPr>
              <a:t>fritaksmodellen</a:t>
            </a:r>
            <a:r>
              <a:rPr lang="nb-NO" sz="2400" dirty="0">
                <a:latin typeface="Calibri" panose="020F0502020204030204" pitchFamily="34" charset="0"/>
              </a:rPr>
              <a:t> for selskapsaksjonærer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2000" dirty="0">
                <a:latin typeface="Calibri" panose="020F0502020204030204" pitchFamily="34" charset="0"/>
              </a:rPr>
              <a:t>Aksjeutbytte for personlige investorer skattlegges (aksjonærmodellen).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2000" dirty="0">
                <a:latin typeface="Calibri" panose="020F0502020204030204" pitchFamily="34" charset="0"/>
              </a:rPr>
              <a:t>Selskapsaksjonærer skattlegges ikke (fritaksmodellen)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libri" panose="020F0502020204030204" pitchFamily="34" charset="0"/>
              </a:rPr>
              <a:t>Aksjer og skatt 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200" dirty="0">
                <a:latin typeface="Calibri" panose="020F0502020204030204" pitchFamily="34" charset="0"/>
              </a:rPr>
              <a:t>For å unngå at det skal bli for stort skille mellom skatt på utbytte og lønn har Regjeringen bestemt at skattepliktig utbytte til privatpersoner skal oppjusteres med en faktor på 1,72. </a:t>
            </a:r>
          </a:p>
          <a:p>
            <a:r>
              <a:rPr lang="nb-NO" sz="2200" dirty="0">
                <a:latin typeface="Calibri" panose="020F0502020204030204" pitchFamily="34" charset="0"/>
              </a:rPr>
              <a:t>Det betyr at dersom det eksempelvis skal deles ut et utbytte på 500 000 i 2023, skal utbyttebeløpet oppjusteres med 1,72, dvs. til 860 000. Det er altså det oppjusterte beløpet på 860 000 som skal skattlegges med skattesatsen på 22 %, og ikke det faktisk utdelte utbyttet på 500 000. Dette vil etter forslaget medføre en skatt på 189 200 i 2023.</a:t>
            </a:r>
          </a:p>
          <a:p>
            <a:r>
              <a:rPr lang="nb-NO" sz="2200" dirty="0">
                <a:latin typeface="Calibri" panose="020F0502020204030204" pitchFamily="34" charset="0"/>
              </a:rPr>
              <a:t>Skatten i 2023 kan alt. beregnes ved å multiplisere faktisk utdelt utbytte, aksjegevinst mv. med 37,84 % (skattesatsen på 22 % x justeringsfaktoren på 1,72). Ved å multiplisere 500 000 med </a:t>
            </a:r>
            <a:br>
              <a:rPr lang="nb-NO" sz="2200" dirty="0">
                <a:latin typeface="Calibri" panose="020F0502020204030204" pitchFamily="34" charset="0"/>
              </a:rPr>
            </a:br>
            <a:r>
              <a:rPr lang="nb-NO" sz="2200" dirty="0">
                <a:latin typeface="Calibri" panose="020F0502020204030204" pitchFamily="34" charset="0"/>
              </a:rPr>
              <a:t>37,84 % kommer en også frem til en skatt på 189 200.</a:t>
            </a:r>
          </a:p>
          <a:p>
            <a:r>
              <a:rPr lang="nb-NO" sz="2200" dirty="0">
                <a:latin typeface="Calibri" panose="020F0502020204030204" pitchFamily="34" charset="0"/>
              </a:rPr>
              <a:t>Her er det ikke tatt hensyn til et såkalt </a:t>
            </a:r>
            <a:r>
              <a:rPr lang="nb-NO" sz="2200" dirty="0">
                <a:solidFill>
                  <a:srgbClr val="FF0000"/>
                </a:solidFill>
                <a:latin typeface="Calibri" panose="020F0502020204030204" pitchFamily="34" charset="0"/>
              </a:rPr>
              <a:t>skjermingsfradrag</a:t>
            </a:r>
            <a:r>
              <a:rPr lang="nb-NO" sz="2200" dirty="0">
                <a:latin typeface="Calibri" panose="020F0502020204030204" pitchFamily="34" charset="0"/>
              </a:rPr>
              <a:t>, som tilsvarer risikofri rente og reduserer skatten noe.</a:t>
            </a:r>
          </a:p>
        </p:txBody>
      </p:sp>
    </p:spTree>
    <p:extLst>
      <p:ext uri="{BB962C8B-B14F-4D97-AF65-F5344CB8AC3E}">
        <p14:creationId xmlns:p14="http://schemas.microsoft.com/office/powerpoint/2010/main" val="471806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0" dirty="0">
                <a:latin typeface="Calibri" panose="020F0502020204030204" pitchFamily="34" charset="0"/>
              </a:rPr>
              <a:t>Realinvesteringer etter skatt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196975"/>
            <a:ext cx="7034213" cy="5500688"/>
          </a:xfrm>
        </p:spPr>
        <p:txBody>
          <a:bodyPr/>
          <a:lstStyle/>
          <a:p>
            <a:pPr eaLnBrk="1" hangingPunct="1"/>
            <a:r>
              <a:rPr lang="nb-NO" sz="2000" dirty="0">
                <a:latin typeface="Calibri" panose="020F0502020204030204" pitchFamily="34" charset="0"/>
              </a:rPr>
              <a:t>Vi har tidligere sett bort fra avskrivninger fordi de ikke medførte utbetaling</a:t>
            </a:r>
          </a:p>
          <a:p>
            <a:pPr eaLnBrk="1" hangingPunct="1"/>
            <a:r>
              <a:rPr lang="nb-NO" sz="2000" dirty="0">
                <a:latin typeface="Calibri" panose="020F0502020204030204" pitchFamily="34" charset="0"/>
              </a:rPr>
              <a:t>I en etter skatt kalkyle blir avskrivningene relevante fordi de påvirker </a:t>
            </a:r>
            <a:r>
              <a:rPr lang="nb-NO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resultat</a:t>
            </a:r>
            <a:r>
              <a:rPr lang="nb-NO" sz="2000" dirty="0">
                <a:latin typeface="Calibri" panose="020F0502020204030204" pitchFamily="34" charset="0"/>
              </a:rPr>
              <a:t> og dermed kontantstrømmen gjennom </a:t>
            </a:r>
            <a:r>
              <a:rPr lang="nb-NO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ilignet skatt</a:t>
            </a:r>
          </a:p>
          <a:p>
            <a:pPr eaLnBrk="1" hangingPunct="1"/>
            <a:r>
              <a:rPr lang="nb-NO" sz="2000" dirty="0">
                <a:latin typeface="Calibri" panose="020F0502020204030204" pitchFamily="34" charset="0"/>
              </a:rPr>
              <a:t>Vi skal alltid forutsette at en bedrift er i skatteposisjon totalt, slik at avskrivningene blir effektive</a:t>
            </a:r>
          </a:p>
          <a:p>
            <a:pPr eaLnBrk="1" hangingPunct="1"/>
            <a:r>
              <a:rPr lang="nb-NO" sz="2000" dirty="0">
                <a:latin typeface="Calibri" panose="020F0502020204030204" pitchFamily="34" charset="0"/>
              </a:rPr>
              <a:t>Vi må derfor:</a:t>
            </a:r>
          </a:p>
          <a:p>
            <a:pPr lvl="1" eaLnBrk="1" hangingPunct="1"/>
            <a:r>
              <a:rPr lang="nb-NO" sz="1800" dirty="0">
                <a:latin typeface="Calibri" panose="020F0502020204030204" pitchFamily="34" charset="0"/>
              </a:rPr>
              <a:t>Beregne</a:t>
            </a:r>
            <a:r>
              <a:rPr lang="nb-NO" sz="1800" b="1" dirty="0">
                <a:solidFill>
                  <a:schemeClr val="hlink"/>
                </a:solidFill>
                <a:latin typeface="Calibri" panose="020F0502020204030204" pitchFamily="34" charset="0"/>
              </a:rPr>
              <a:t> </a:t>
            </a:r>
            <a:r>
              <a:rPr lang="nb-NO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resultatbudsjett</a:t>
            </a:r>
            <a:r>
              <a:rPr lang="nb-NO" sz="1800" dirty="0">
                <a:latin typeface="Calibri" panose="020F0502020204030204" pitchFamily="34" charset="0"/>
              </a:rPr>
              <a:t> for å finne skatt</a:t>
            </a:r>
          </a:p>
          <a:p>
            <a:pPr lvl="1" eaLnBrk="1" hangingPunct="1"/>
            <a:r>
              <a:rPr lang="nb-NO" sz="1800" dirty="0">
                <a:latin typeface="Calibri" panose="020F0502020204030204" pitchFamily="34" charset="0"/>
              </a:rPr>
              <a:t>Korrigere for avskrivningene for å finne </a:t>
            </a:r>
            <a:r>
              <a:rPr lang="nb-NO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kontantstrøm</a:t>
            </a:r>
            <a:r>
              <a:rPr lang="nb-NO" sz="18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nb-NO" sz="1800" dirty="0">
                <a:latin typeface="Calibri" panose="020F0502020204030204" pitchFamily="34" charset="0"/>
              </a:rPr>
              <a:t>etter skatt</a:t>
            </a:r>
          </a:p>
        </p:txBody>
      </p:sp>
      <p:graphicFrame>
        <p:nvGraphicFramePr>
          <p:cNvPr id="253956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9376583"/>
              </p:ext>
            </p:extLst>
          </p:nvPr>
        </p:nvGraphicFramePr>
        <p:xfrm>
          <a:off x="1908175" y="4797425"/>
          <a:ext cx="4392613" cy="163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495857" imgH="1305061" progId="Excel.Sheet.8">
                  <p:embed/>
                </p:oleObj>
              </mc:Choice>
              <mc:Fallback>
                <p:oleObj name="Worksheet" r:id="rId3" imgW="3495857" imgH="1305061" progId="Excel.Sheet.8">
                  <p:embed/>
                  <p:pic>
                    <p:nvPicPr>
                      <p:cNvPr id="2539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797425"/>
                        <a:ext cx="4392613" cy="163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0" dirty="0">
                <a:latin typeface="Calibri" panose="020F0502020204030204" pitchFamily="34" charset="0"/>
              </a:rPr>
              <a:t>Avskrivninger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2600" dirty="0">
                <a:latin typeface="Calibri" panose="020F0502020204030204" pitchFamily="34" charset="0"/>
              </a:rPr>
              <a:t>Skattemessige avskrivninger skal gjøres etter </a:t>
            </a:r>
            <a:r>
              <a:rPr lang="nb-NO" sz="2600" dirty="0">
                <a:solidFill>
                  <a:srgbClr val="FF0000"/>
                </a:solidFill>
                <a:latin typeface="Calibri" panose="020F0502020204030204" pitchFamily="34" charset="0"/>
              </a:rPr>
              <a:t>saldometoden</a:t>
            </a:r>
            <a:r>
              <a:rPr lang="nb-NO" sz="2600" dirty="0">
                <a:latin typeface="Calibri" panose="020F0502020204030204" pitchFamily="34" charset="0"/>
              </a:rPr>
              <a:t>, mens </a:t>
            </a:r>
            <a:r>
              <a:rPr lang="nb-NO" sz="2600" dirty="0">
                <a:solidFill>
                  <a:srgbClr val="FF0000"/>
                </a:solidFill>
                <a:latin typeface="Calibri" panose="020F0502020204030204" pitchFamily="34" charset="0"/>
              </a:rPr>
              <a:t>lineære avskrivninger</a:t>
            </a:r>
            <a:r>
              <a:rPr lang="nb-NO" sz="2600" dirty="0">
                <a:latin typeface="Calibri" panose="020F0502020204030204" pitchFamily="34" charset="0"/>
              </a:rPr>
              <a:t> ofte er best egnet bedriftsøkonomisk.</a:t>
            </a:r>
          </a:p>
          <a:p>
            <a:pPr eaLnBrk="1" hangingPunct="1">
              <a:lnSpc>
                <a:spcPct val="90000"/>
              </a:lnSpc>
            </a:pPr>
            <a:r>
              <a:rPr lang="nb-NO" sz="2600" dirty="0">
                <a:latin typeface="Calibri" panose="020F0502020204030204" pitchFamily="34" charset="0"/>
              </a:rPr>
              <a:t>Vi skal som en innledning først se på lineære avskrivninger, og deretter saldoavskrivninger.</a:t>
            </a:r>
          </a:p>
          <a:p>
            <a:pPr eaLnBrk="1" hangingPunct="1">
              <a:lnSpc>
                <a:spcPct val="90000"/>
              </a:lnSpc>
            </a:pPr>
            <a:r>
              <a:rPr lang="nb-NO" sz="2600" dirty="0">
                <a:latin typeface="Calibri" panose="020F0502020204030204" pitchFamily="34" charset="0"/>
              </a:rPr>
              <a:t>Eksempel: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2200" dirty="0">
                <a:latin typeface="Calibri" panose="020F0502020204030204" pitchFamily="34" charset="0"/>
              </a:rPr>
              <a:t>En entreprenør kjøper en brukt lastebil for kr 300 000.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2200" dirty="0">
                <a:latin typeface="Calibri" panose="020F0502020204030204" pitchFamily="34" charset="0"/>
              </a:rPr>
              <a:t>Levetiden er 3 år, og bilen avskrives lineært med</a:t>
            </a:r>
            <a:br>
              <a:rPr lang="nb-NO" sz="2200" dirty="0">
                <a:latin typeface="Calibri" panose="020F0502020204030204" pitchFamily="34" charset="0"/>
              </a:rPr>
            </a:br>
            <a:r>
              <a:rPr lang="nb-NO" sz="2200" dirty="0">
                <a:latin typeface="Calibri" panose="020F0502020204030204" pitchFamily="34" charset="0"/>
              </a:rPr>
              <a:t>kr 100 000 pr. år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2200" dirty="0">
                <a:latin typeface="Calibri" panose="020F0502020204030204" pitchFamily="34" charset="0"/>
              </a:rPr>
              <a:t>På grunn av bilkjøpet sparer entreprenøren utgifter til transport med kr 140 000 i år 1 og 2, og kr 149 000 i år 3.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2200" dirty="0">
                <a:latin typeface="Calibri" panose="020F0502020204030204" pitchFamily="34" charset="0"/>
              </a:rPr>
              <a:t>Skattesatsen er 22 %, avkastningskravet før og etter skatt hhv 0,10 (10 %) og 0,08 (8 %).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0" dirty="0">
                <a:latin typeface="Calibri" panose="020F0502020204030204" pitchFamily="34" charset="0"/>
              </a:rPr>
              <a:t>Nåverdi før og etter skatt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0888" y="3789040"/>
            <a:ext cx="73709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2200" dirty="0">
                <a:latin typeface="Calibri" panose="020F0502020204030204" pitchFamily="34" charset="0"/>
              </a:rPr>
              <a:t>Nåverdi før skatt er 54 291 og internrenten før skatt er 20,02 %</a:t>
            </a:r>
          </a:p>
          <a:p>
            <a:pPr algn="l"/>
            <a:endParaRPr lang="nb-NO" sz="2200" dirty="0">
              <a:latin typeface="Calibri" panose="020F0502020204030204" pitchFamily="34" charset="0"/>
            </a:endParaRPr>
          </a:p>
          <a:p>
            <a:pPr algn="l"/>
            <a:r>
              <a:rPr lang="nb-NO" sz="2200" dirty="0">
                <a:latin typeface="Calibri" panose="020F0502020204030204" pitchFamily="34" charset="0"/>
              </a:rPr>
              <a:t>Nåverdi etter skatt er 43 688 og internrente etter skatt 15,83 %</a:t>
            </a:r>
          </a:p>
          <a:p>
            <a:pPr algn="l"/>
            <a:endParaRPr lang="nb-NO" sz="2200" dirty="0">
              <a:latin typeface="Calibri" panose="020F0502020204030204" pitchFamily="34" charset="0"/>
            </a:endParaRPr>
          </a:p>
          <a:p>
            <a:pPr algn="l"/>
            <a:r>
              <a:rPr lang="nb-NO" sz="2200" dirty="0">
                <a:latin typeface="Calibri" panose="020F0502020204030204" pitchFamily="34" charset="0"/>
              </a:rPr>
              <a:t>Effektiv skattesats er (20,02 – 15,83)/20,02 </a:t>
            </a:r>
            <a:r>
              <a:rPr lang="nb-NO" sz="2000" dirty="0">
                <a:latin typeface="Calibri" panose="020F0502020204030204" pitchFamily="34" charset="0"/>
              </a:rPr>
              <a:t>• 100 = 20,93 %</a:t>
            </a:r>
            <a:endParaRPr lang="nb-NO" sz="2200" dirty="0">
              <a:latin typeface="Calibri" panose="020F0502020204030204" pitchFamily="34" charset="0"/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187031"/>
              </p:ext>
            </p:extLst>
          </p:nvPr>
        </p:nvGraphicFramePr>
        <p:xfrm>
          <a:off x="1187624" y="1268760"/>
          <a:ext cx="7457971" cy="208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476802" imgH="1533661" progId="Excel.Sheet.12">
                  <p:embed/>
                </p:oleObj>
              </mc:Choice>
              <mc:Fallback>
                <p:oleObj name="Worksheet" r:id="rId3" imgW="5476802" imgH="1533661" progId="Excel.Sheet.12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624" y="1268760"/>
                        <a:ext cx="7457971" cy="2088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0" dirty="0">
                <a:latin typeface="Calibri" panose="020F0502020204030204" pitchFamily="34" charset="0"/>
              </a:rPr>
              <a:t>Gjeldende </a:t>
            </a:r>
            <a:r>
              <a:rPr lang="nb-NO" b="0">
                <a:latin typeface="Calibri" panose="020F0502020204030204" pitchFamily="34" charset="0"/>
              </a:rPr>
              <a:t>saldosatser 2023</a:t>
            </a:r>
            <a:br>
              <a:rPr lang="nb-NO" b="0" dirty="0">
                <a:latin typeface="Calibri" panose="020F0502020204030204" pitchFamily="34" charset="0"/>
              </a:rPr>
            </a:br>
            <a:r>
              <a:rPr lang="nb-NO" sz="1800" b="0" dirty="0">
                <a:latin typeface="Calibri" panose="020F0502020204030204" pitchFamily="34" charset="0"/>
              </a:rPr>
              <a:t>https://www.skatteetaten.no/satser/avskrivningssatser/</a:t>
            </a:r>
          </a:p>
        </p:txBody>
      </p:sp>
      <p:pic>
        <p:nvPicPr>
          <p:cNvPr id="4" name="Bild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483768" y="1268760"/>
            <a:ext cx="4826977" cy="504217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altmal">
  <a:themeElements>
    <a:clrScheme name="altmal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tmal.pot">
      <a:majorFont>
        <a:latin typeface="Comic Sans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altmal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mal.p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mal.p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mal.p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mal.p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mal.p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tmal.p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tmal.p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tmal.p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tmal.p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tmal.p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tmal.p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47D3AA0A7C03548B74172B2F47E51B7" ma:contentTypeVersion="13" ma:contentTypeDescription="Opprett et nytt dokument." ma:contentTypeScope="" ma:versionID="84b96461f81759c9a37b8bb7a9083150">
  <xsd:schema xmlns:xsd="http://www.w3.org/2001/XMLSchema" xmlns:xs="http://www.w3.org/2001/XMLSchema" xmlns:p="http://schemas.microsoft.com/office/2006/metadata/properties" xmlns:ns1="http://schemas.microsoft.com/sharepoint/v3" xmlns:ns3="afdaa73a-86a8-4a4a-9c8e-f8451b678c5e" xmlns:ns4="16f9b60a-30fb-4900-a367-74dd1be2bf77" targetNamespace="http://schemas.microsoft.com/office/2006/metadata/properties" ma:root="true" ma:fieldsID="8656e857ca1ab238c138d8f6d01d938e" ns1:_="" ns3:_="" ns4:_="">
    <xsd:import namespace="http://schemas.microsoft.com/sharepoint/v3"/>
    <xsd:import namespace="afdaa73a-86a8-4a4a-9c8e-f8451b678c5e"/>
    <xsd:import namespace="16f9b60a-30fb-4900-a367-74dd1be2bf7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Egenskaper for samordnet samsvarspolicy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I-handling for samordnet samsvarspolicy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daa73a-86a8-4a4a-9c8e-f8451b678c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9b60a-30fb-4900-a367-74dd1be2bf7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68121FC-B281-4930-BE8C-352505ED2F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1039E6-A2AA-4643-8BCD-FDB052B1EE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fdaa73a-86a8-4a4a-9c8e-f8451b678c5e"/>
    <ds:schemaRef ds:uri="16f9b60a-30fb-4900-a367-74dd1be2bf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27CE02-CA34-42E6-B523-CF9B79F931FF}">
  <ds:schemaRefs>
    <ds:schemaRef ds:uri="afdaa73a-86a8-4a4a-9c8e-f8451b678c5e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sharepoint/v3"/>
    <ds:schemaRef ds:uri="http://schemas.microsoft.com/office/infopath/2007/PartnerControls"/>
    <ds:schemaRef ds:uri="16f9b60a-30fb-4900-a367-74dd1be2bf7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C:\Programfiler\Microsoft Office\Maler\Presentasjonsutforminger\altmal.pot</Template>
  <TotalTime>6942</TotalTime>
  <Words>1374</Words>
  <Application>Microsoft Office PowerPoint</Application>
  <PresentationFormat>Skjermfremvisning (4:3)</PresentationFormat>
  <Paragraphs>143</Paragraphs>
  <Slides>29</Slides>
  <Notes>22</Notes>
  <HiddenSlides>0</HiddenSlides>
  <MMClips>0</MMClips>
  <ScaleCrop>false</ScaleCrop>
  <HeadingPairs>
    <vt:vector size="8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4</vt:i4>
      </vt:variant>
      <vt:variant>
        <vt:lpstr>Lysbildetitler</vt:lpstr>
      </vt:variant>
      <vt:variant>
        <vt:i4>29</vt:i4>
      </vt:variant>
    </vt:vector>
  </HeadingPairs>
  <TitlesOfParts>
    <vt:vector size="42" baseType="lpstr">
      <vt:lpstr>Arial</vt:lpstr>
      <vt:lpstr>Calibri</vt:lpstr>
      <vt:lpstr>Cambria Math</vt:lpstr>
      <vt:lpstr>Comic Sans MS</vt:lpstr>
      <vt:lpstr>Symbol</vt:lpstr>
      <vt:lpstr>Tahoma</vt:lpstr>
      <vt:lpstr>Times</vt:lpstr>
      <vt:lpstr>Times New Roman</vt:lpstr>
      <vt:lpstr>altmal</vt:lpstr>
      <vt:lpstr>Worksheet</vt:lpstr>
      <vt:lpstr>Diagram</vt:lpstr>
      <vt:lpstr>MathType 7.0 Equation</vt:lpstr>
      <vt:lpstr>Equation</vt:lpstr>
      <vt:lpstr>Kapittel 8: Investeringer og skatt </vt:lpstr>
      <vt:lpstr>Norske skattesatser på alminnelig inntekt</vt:lpstr>
      <vt:lpstr>Finansinvesteringer etter skatt</vt:lpstr>
      <vt:lpstr>Avkastning og skatt på aksjer</vt:lpstr>
      <vt:lpstr>Aksjer og skatt 2023</vt:lpstr>
      <vt:lpstr>Realinvesteringer etter skatt</vt:lpstr>
      <vt:lpstr>Avskrivninger</vt:lpstr>
      <vt:lpstr>Nåverdi før og etter skatt</vt:lpstr>
      <vt:lpstr>Gjeldende saldosatser 2023 https://www.skatteetaten.no/satser/avskrivningssatser/</vt:lpstr>
      <vt:lpstr>Saldoavskrivninger</vt:lpstr>
      <vt:lpstr>Saldoavskrivninger, IB = 100 000, a = 30 %</vt:lpstr>
      <vt:lpstr>Saldoavskrivninger, IB = 100 000, a = 30 %</vt:lpstr>
      <vt:lpstr>Saldoavskrivninger - geometrisk rekke</vt:lpstr>
      <vt:lpstr>Kontantstrøm etter skatt - saldosats c = 24 %</vt:lpstr>
      <vt:lpstr>Nåverdi etter skatt</vt:lpstr>
      <vt:lpstr>Nåverdi etter skatt - alternativ beregning</vt:lpstr>
      <vt:lpstr>Nåverdi etter skatt, forts.</vt:lpstr>
      <vt:lpstr>Nåverdi etter skatt - eksempel</vt:lpstr>
      <vt:lpstr>Nåverdi etter skatt, nytt eksempel</vt:lpstr>
      <vt:lpstr>Eksempel – nåverdi etter skatt</vt:lpstr>
      <vt:lpstr>Enklere å samle spart skatt pga. avskrivninger</vt:lpstr>
      <vt:lpstr>Salg av anleggsmidler Saldogruppe a – d og j</vt:lpstr>
      <vt:lpstr>Nåverdi etter skatt - salgssummen nedskrives på saldo</vt:lpstr>
      <vt:lpstr>Eksempel 1: AS Cycle</vt:lpstr>
      <vt:lpstr>AS Cycle: nåverdi etter skatt</vt:lpstr>
      <vt:lpstr>Eksempel 2: AS Trevare (rt = 0,12)</vt:lpstr>
      <vt:lpstr>Internrente etter skatt</vt:lpstr>
      <vt:lpstr>Internrente etter skatt</vt:lpstr>
      <vt:lpstr>Internrente etter skatt - målsøking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Investeringer og skatt</dc:title>
  <dc:creator>Ivar Bredesen</dc:creator>
  <cp:lastModifiedBy>Ivar Bredesen</cp:lastModifiedBy>
  <cp:revision>401</cp:revision>
  <cp:lastPrinted>2019-10-10T14:10:14Z</cp:lastPrinted>
  <dcterms:created xsi:type="dcterms:W3CDTF">1999-11-02T16:47:38Z</dcterms:created>
  <dcterms:modified xsi:type="dcterms:W3CDTF">2023-06-21T11:05:34Z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0x010100B47D3AA0A7C03548B74172B2F47E51B7</vt:lpwstr>
  </property>
</Properties>
</file>