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Øystein Hansen" initials="ØH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06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2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(2015) 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Regnskap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Regnskap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 smtClean="0"/>
              <a:t>alle </a:t>
            </a:r>
            <a:r>
              <a:rPr lang="nb-NO" dirty="0"/>
              <a:t>typer sammenstillinger av historisk økonomisk </a:t>
            </a:r>
            <a:r>
              <a:rPr lang="nb-NO" dirty="0" smtClean="0"/>
              <a:t>informasjon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tre </a:t>
            </a:r>
            <a:r>
              <a:rPr lang="nb-NO" dirty="0"/>
              <a:t>hovedtyper:</a:t>
            </a:r>
          </a:p>
          <a:p>
            <a:pPr lvl="1"/>
            <a:r>
              <a:rPr lang="nb-NO" dirty="0" smtClean="0"/>
              <a:t> </a:t>
            </a:r>
            <a:r>
              <a:rPr lang="nb-NO" dirty="0"/>
              <a:t>finansregnskap</a:t>
            </a:r>
          </a:p>
          <a:p>
            <a:pPr lvl="1"/>
            <a:r>
              <a:rPr lang="nb-NO" dirty="0" smtClean="0"/>
              <a:t> </a:t>
            </a:r>
            <a:r>
              <a:rPr lang="nb-NO" dirty="0"/>
              <a:t>skatteregnskap</a:t>
            </a:r>
          </a:p>
          <a:p>
            <a:pPr lvl="1"/>
            <a:r>
              <a:rPr lang="nb-NO" dirty="0" smtClean="0"/>
              <a:t> </a:t>
            </a:r>
            <a:r>
              <a:rPr lang="nb-NO" dirty="0"/>
              <a:t>driftsregnskap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8540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Bokføring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5000"/>
            <a:ext cx="7440488" cy="43434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nb-NO" dirty="0" smtClean="0"/>
              <a:t> registrering </a:t>
            </a:r>
            <a:r>
              <a:rPr lang="nb-NO" dirty="0"/>
              <a:t>av økonomiske </a:t>
            </a:r>
            <a:r>
              <a:rPr lang="nb-NO" dirty="0" smtClean="0"/>
              <a:t>hendelser</a:t>
            </a:r>
          </a:p>
          <a:p>
            <a:pPr lvl="2"/>
            <a:endParaRPr lang="nb-NO" dirty="0" smtClean="0"/>
          </a:p>
          <a:p>
            <a:r>
              <a:rPr lang="nb-NO" dirty="0" smtClean="0"/>
              <a:t>en </a:t>
            </a:r>
            <a:r>
              <a:rPr lang="nb-NO" dirty="0"/>
              <a:t>transaksjon er at kontroll og risiko for en vare eller tjeneste </a:t>
            </a:r>
            <a:r>
              <a:rPr lang="nb-NO" dirty="0" smtClean="0"/>
              <a:t>overføres, </a:t>
            </a:r>
            <a:r>
              <a:rPr lang="nb-NO" dirty="0"/>
              <a:t>og den som mottar får plikt til å yte et vederlag, oftest i form av kontanter. </a:t>
            </a:r>
            <a:endParaRPr lang="nb-NO" dirty="0" smtClean="0"/>
          </a:p>
          <a:p>
            <a:pPr lvl="2"/>
            <a:r>
              <a:rPr lang="nb-NO" dirty="0" smtClean="0"/>
              <a:t>Vi </a:t>
            </a:r>
            <a:r>
              <a:rPr lang="nb-NO" dirty="0"/>
              <a:t>bytter en vare/tjeneste mot kontanter. 	</a:t>
            </a:r>
          </a:p>
          <a:p>
            <a:r>
              <a:rPr lang="nb-NO" dirty="0" smtClean="0"/>
              <a:t>Bokføringspliktige hendelser: det skjer en endring i enten eiendeler, forpliktelser og/eller egenkapitalposter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4203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Bokføringsloven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nb-NO" dirty="0"/>
          </a:p>
          <a:p>
            <a:r>
              <a:rPr lang="nb-NO" dirty="0" smtClean="0"/>
              <a:t>De </a:t>
            </a:r>
            <a:r>
              <a:rPr lang="nb-NO" dirty="0"/>
              <a:t>viktigste </a:t>
            </a:r>
            <a:r>
              <a:rPr lang="nb-NO" dirty="0" smtClean="0"/>
              <a:t>bestemmelsene: </a:t>
            </a:r>
            <a:endParaRPr lang="nb-NO" dirty="0"/>
          </a:p>
          <a:p>
            <a:pPr lvl="1"/>
            <a:r>
              <a:rPr lang="nb-NO" dirty="0" smtClean="0"/>
              <a:t>Registreringen </a:t>
            </a:r>
            <a:r>
              <a:rPr lang="nb-NO" dirty="0"/>
              <a:t>skal skje i et regnskapssystem. </a:t>
            </a:r>
          </a:p>
          <a:p>
            <a:pPr lvl="1"/>
            <a:r>
              <a:rPr lang="nb-NO" dirty="0" smtClean="0"/>
              <a:t>Fullstendighet - alle </a:t>
            </a:r>
            <a:r>
              <a:rPr lang="nb-NO" dirty="0"/>
              <a:t>økonomiske hendelser i foretaket blir registrert. </a:t>
            </a:r>
            <a:endParaRPr lang="nb-NO" dirty="0" smtClean="0"/>
          </a:p>
          <a:p>
            <a:pPr lvl="1"/>
            <a:r>
              <a:rPr lang="nb-NO" dirty="0" smtClean="0"/>
              <a:t>Realitet </a:t>
            </a:r>
            <a:r>
              <a:rPr lang="nb-NO" dirty="0"/>
              <a:t>og nøyaktighet. </a:t>
            </a:r>
            <a:endParaRPr lang="nb-NO" dirty="0" smtClean="0"/>
          </a:p>
          <a:p>
            <a:pPr lvl="2"/>
            <a:r>
              <a:rPr lang="nb-NO" dirty="0" smtClean="0"/>
              <a:t>Det </a:t>
            </a:r>
            <a:r>
              <a:rPr lang="nb-NO" dirty="0"/>
              <a:t>er bare faktiske hendelser som skal bokføres, og disse skal bokføres med korrekt beløp. </a:t>
            </a:r>
          </a:p>
          <a:p>
            <a:pPr lvl="1"/>
            <a:r>
              <a:rPr lang="nb-NO" dirty="0" smtClean="0"/>
              <a:t>Dokumentasjon </a:t>
            </a:r>
            <a:r>
              <a:rPr lang="nb-NO" dirty="0"/>
              <a:t>og sporbarhet. </a:t>
            </a:r>
            <a:endParaRPr lang="nb-NO" dirty="0" smtClean="0"/>
          </a:p>
          <a:p>
            <a:pPr lvl="1"/>
            <a:r>
              <a:rPr lang="nb-NO" dirty="0" smtClean="0"/>
              <a:t>Oppbevaring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3184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Finansregnskap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2845024"/>
            <a:ext cx="7010400" cy="3174776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/>
              <a:t>skal </a:t>
            </a:r>
            <a:r>
              <a:rPr lang="nb-NO" dirty="0"/>
              <a:t>gi alle eksterne interessegrupper samme minimum av informasjon, slik at de skal kunne fatte økonomiske beslutninger. 	</a:t>
            </a:r>
          </a:p>
          <a:p>
            <a:r>
              <a:rPr lang="nb-NO" dirty="0" smtClean="0"/>
              <a:t>skal </a:t>
            </a:r>
            <a:r>
              <a:rPr lang="nb-NO" dirty="0"/>
              <a:t>vise et «rettvisende bilde»</a:t>
            </a:r>
          </a:p>
          <a:p>
            <a:r>
              <a:rPr lang="nb-NO" dirty="0"/>
              <a:t>v</a:t>
            </a:r>
            <a:r>
              <a:rPr lang="nb-NO" dirty="0" smtClean="0"/>
              <a:t>iser ikke </a:t>
            </a:r>
            <a:r>
              <a:rPr lang="nb-NO" dirty="0"/>
              <a:t>uten videre </a:t>
            </a:r>
            <a:r>
              <a:rPr lang="nb-NO" dirty="0" smtClean="0"/>
              <a:t>den </a:t>
            </a:r>
            <a:r>
              <a:rPr lang="nb-NO" dirty="0"/>
              <a:t>hele og fulle sannheten om bedriftens økonomiske situasjon.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5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7" y="1925749"/>
            <a:ext cx="9088727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46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/>
            </a:r>
            <a:br>
              <a:rPr lang="nb-NO" dirty="0"/>
            </a:br>
            <a:r>
              <a:rPr lang="nb-NO" dirty="0"/>
              <a:t>Driftsregnskap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Intern rapportering til ledere for bruk </a:t>
            </a:r>
            <a:endParaRPr lang="nb-NO" dirty="0" smtClean="0"/>
          </a:p>
          <a:p>
            <a:pPr lvl="1"/>
            <a:r>
              <a:rPr lang="nb-NO" dirty="0" smtClean="0"/>
              <a:t>i den løpende planleggingen og kontrollen av bedriftens rutinepregede oppgaver </a:t>
            </a:r>
          </a:p>
          <a:p>
            <a:pPr lvl="1"/>
            <a:r>
              <a:rPr lang="nb-NO" dirty="0" smtClean="0"/>
              <a:t>ved </a:t>
            </a:r>
            <a:r>
              <a:rPr lang="nb-NO" dirty="0"/>
              <a:t>ikke-rutinepregede beslutninger </a:t>
            </a:r>
            <a:r>
              <a:rPr lang="nb-NO" dirty="0" smtClean="0"/>
              <a:t> </a:t>
            </a:r>
          </a:p>
          <a:p>
            <a:pPr lvl="2"/>
            <a:r>
              <a:rPr lang="nb-NO" dirty="0" smtClean="0"/>
              <a:t>det </a:t>
            </a:r>
            <a:r>
              <a:rPr lang="nb-NO" dirty="0"/>
              <a:t>vil si til langsiktig planlegging og strategiformulering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6281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Driftsregnskapet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5000"/>
            <a:ext cx="7440488" cy="4114800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bygger </a:t>
            </a:r>
            <a:r>
              <a:rPr lang="nb-NO" dirty="0"/>
              <a:t>i stor grad på </a:t>
            </a:r>
            <a:r>
              <a:rPr lang="nb-NO" dirty="0" smtClean="0"/>
              <a:t>bokføringen </a:t>
            </a:r>
          </a:p>
          <a:p>
            <a:pPr lvl="1"/>
            <a:r>
              <a:rPr lang="nb-NO" dirty="0" smtClean="0"/>
              <a:t>altså </a:t>
            </a:r>
            <a:r>
              <a:rPr lang="nb-NO" dirty="0"/>
              <a:t>på samme informasjon som vi finner i finansregnskapet. </a:t>
            </a:r>
            <a:endParaRPr lang="nb-NO" dirty="0" smtClean="0"/>
          </a:p>
          <a:p>
            <a:r>
              <a:rPr lang="nb-NO" dirty="0"/>
              <a:t>i</a:t>
            </a:r>
            <a:r>
              <a:rPr lang="nb-NO" dirty="0" smtClean="0"/>
              <a:t> </a:t>
            </a:r>
            <a:r>
              <a:rPr lang="nb-NO" dirty="0"/>
              <a:t>tillegg må driftsregnskapene ofte hente inn data fra </a:t>
            </a:r>
            <a:r>
              <a:rPr lang="nb-NO" dirty="0" smtClean="0"/>
              <a:t>andre driftssystemer </a:t>
            </a:r>
          </a:p>
          <a:p>
            <a:pPr lvl="1"/>
            <a:r>
              <a:rPr lang="nb-NO" dirty="0" smtClean="0"/>
              <a:t>slike </a:t>
            </a:r>
            <a:r>
              <a:rPr lang="nb-NO" dirty="0"/>
              <a:t>IKT-systemer er OLFI, som er forkortelse for ordre-lager-fakturering-innkjøp.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7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728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Skatteregnskapet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Skatteregnskapet </a:t>
            </a:r>
            <a:r>
              <a:rPr lang="nb-NO" dirty="0"/>
              <a:t>har </a:t>
            </a:r>
            <a:r>
              <a:rPr lang="nb-NO" dirty="0" smtClean="0"/>
              <a:t>egne regler </a:t>
            </a:r>
          </a:p>
          <a:p>
            <a:pPr lvl="2"/>
            <a:r>
              <a:rPr lang="nb-NO" dirty="0" smtClean="0"/>
              <a:t>for </a:t>
            </a:r>
            <a:r>
              <a:rPr lang="nb-NO" dirty="0"/>
              <a:t>å komme frem til skattepliktig </a:t>
            </a:r>
            <a:r>
              <a:rPr lang="nb-NO" dirty="0" smtClean="0"/>
              <a:t>overskudd </a:t>
            </a:r>
            <a:r>
              <a:rPr lang="nb-NO" dirty="0"/>
              <a:t>som i skatteloven kalles alminnelig inntekt.</a:t>
            </a:r>
            <a:endParaRPr lang="nb-NO" dirty="0" smtClean="0"/>
          </a:p>
          <a:p>
            <a:pPr lvl="1"/>
            <a:r>
              <a:rPr lang="nb-NO" dirty="0" smtClean="0"/>
              <a:t>I </a:t>
            </a:r>
            <a:r>
              <a:rPr lang="nb-NO" dirty="0"/>
              <a:t>praksis </a:t>
            </a:r>
            <a:r>
              <a:rPr lang="nb-NO" dirty="0" smtClean="0"/>
              <a:t>tar vi utgangspunkt </a:t>
            </a:r>
            <a:r>
              <a:rPr lang="nb-NO" dirty="0"/>
              <a:t>i finansregnskapets </a:t>
            </a:r>
            <a:r>
              <a:rPr lang="nb-NO" dirty="0" smtClean="0"/>
              <a:t>overskudd</a:t>
            </a:r>
          </a:p>
          <a:p>
            <a:pPr lvl="1"/>
            <a:r>
              <a:rPr lang="nb-NO" dirty="0" smtClean="0"/>
              <a:t>Så gjøres noen justeringer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8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32271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9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/>
          <a:srcRect l="5521"/>
          <a:stretch/>
        </p:blipFill>
        <p:spPr>
          <a:xfrm>
            <a:off x="107504" y="1268761"/>
            <a:ext cx="9022602" cy="472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938319"/>
      </p:ext>
    </p:extLst>
  </p:cSld>
  <p:clrMapOvr>
    <a:masterClrMapping/>
  </p:clrMapOvr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6052</TotalTime>
  <Words>299</Words>
  <Application>Microsoft Office PowerPoint</Application>
  <PresentationFormat>Skjermfremvisning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Comic Sans MS</vt:lpstr>
      <vt:lpstr>Verdana</vt:lpstr>
      <vt:lpstr>Wingdings</vt:lpstr>
      <vt:lpstr>Wingdings 3</vt:lpstr>
      <vt:lpstr>Ekko</vt:lpstr>
      <vt:lpstr>Økonomistyring</vt:lpstr>
      <vt:lpstr>Regnskap</vt:lpstr>
      <vt:lpstr>Bokføring</vt:lpstr>
      <vt:lpstr>Bokføringsloven</vt:lpstr>
      <vt:lpstr> Finansregnskap</vt:lpstr>
      <vt:lpstr> Driftsregnskap</vt:lpstr>
      <vt:lpstr>Driftsregnskapet</vt:lpstr>
      <vt:lpstr>Skatteregnskapet</vt:lpstr>
      <vt:lpstr>PowerPoint-presentasjon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KM</cp:lastModifiedBy>
  <cp:revision>53</cp:revision>
  <dcterms:created xsi:type="dcterms:W3CDTF">2005-08-18T07:14:48Z</dcterms:created>
  <dcterms:modified xsi:type="dcterms:W3CDTF">2015-12-22T13:22:35Z</dcterms:modified>
</cp:coreProperties>
</file>