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2" r:id="rId6"/>
    <p:sldId id="269" r:id="rId7"/>
    <p:sldId id="270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63" autoAdjust="0"/>
    <p:restoredTop sz="94652"/>
  </p:normalViewPr>
  <p:slideViewPr>
    <p:cSldViewPr snapToGrid="0">
      <p:cViewPr varScale="1">
        <p:scale>
          <a:sx n="88" d="100"/>
          <a:sy n="88" d="100"/>
        </p:scale>
        <p:origin x="264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14:23.725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26849 8017 2432,'-80'-40'960,"120"40"-512,-80 0-544,40 0 256,0 0-192,0-39 0,0-1-32,-39 40 0,-1 0-512,40-40-256,0 40 0,-40 0 32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0-26T07:14:33.077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26810 8057 1152,'0'0'-608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10-26T19:11:38.849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5773 10960,'3'0,"3"0,3 0,3 0,5 0,2 0,0 0,0 0,-1 0,-1 0,-1 0,3 0,0 0,-1 0,0 0,-1 0,0 0,-1 0,2 0,-2 0,-6 0,-8 0,-6 0,-6 0,-3 3,-2 1,1 2,1 0,-3-1,-2 1,1 3,-3-1,-1-1,-1-2,-3-2,1-2,1 0,2-1,0-1,1 1,0 0,5-3,1-1,4-2,3-3,0 0,-1 2,1-1,1-4,2-2,2-2,1-1,0 0,1 0,1 1,-1 0,0-2,1-1,-1 0,0 1,0 1,3 3,3 4,3 4,3 2,5 3,1 1,-1 3,-2 2,0-1,-3 2,-4 2,0 0,1-1,1-2,5 3,2 1,1-2,0-1,-1-3,0-1,0-1,1-1,1 0,0 0,-1-1,-1 1,0 0,-1 0,2 0,1-1,-1 1,0 0,-1 0,0 1,-1-1,-1 0,3 0,1 0,0 0,-2 0,1 0,-2 0,0 0,2 0,1 0,0 0,-1 0,-1 0,-1 0,0 0,3 0,-1 0,-2 2,-1 2,-1-1,-1 0,1 1,1 1,2-1,2-1,-1-1,0-1,0-1,-2 0,0 0,0 0,2 0,1 0,0-1,-1 1,-1 0,-1 0,0 0,2 0,1 0,0 0,-1 0,-1 0,-1 0,0 0,3 0,-1 0,1 0,-1 0,-1-2,0-7,4-1,1 0,0 3,-1 2,-2 2,-1 2,-2 0,-3-1,4-1,0-3,1 0,1-1,2 0,0-2,-1 2,-1 1,-1 2,-1 2,-1 0,2 2,1 0,-1 0,0 1,-1-1,-1 0,0 3,2 1,1-1,0 0,-1-1,-1-1,0-1,-2 1,1-1,2 0,1-1,-1 1,0 0,-1 0,0 0,-1 0,2 0,1 0,0 0,-1 3,-1 0,-3 3,-2 0,0-1,4-1,0-1,2-2,-1 0,0-1,0 0,-1 0,2-1,1 1,0 0,-1 5,-1 2,-3 2,-2 0,1-2,-1-2,-1 1,2-1,2-1,1-1,0 1,0 0,0 0,0-2,2 0,1-1,0 2,-1 1,0-1,-2 2,0 0,2 0,1-2,0-1,-1-1,-1-1,-1 1,0-2,3 1,-1 0,1 0,-1 0,-1 0,0-1,-2 1,1 0,5 0,1 0,0 0,-2 1,-1-1,2 0,-1 0,-1 0,-1 0,-1 0,-1 0,0 0,-3 2,1 2,2 2,2 0,2 4,-1 4,5-2,0 1,0 0,-3-2,-1-2,-2-4,1-2,0-1,-1-2,-2 2,-6 4,0 0,0 2,-2 5,-2 3,1-2,-2 0,2-2,0-2,3 2,0 0,-1 1,-3 4,-1 1,0-2,2-4,2-2,3-1,2-4,-2 1,0-1,3-1,1-2,2 3,-4 1,0 1,-1 2,-2 4,-1 0,1 0,-1 2,2-4,2-2,2 0,0-3,0 2,0-2,0-1,0-1,-3 0,2 0,0 3,1-1,0-1,-2 1,-2 5,1 0,-3 2,0-3,4-1,4-4,7-2,2-1,-1-2,-2 0,-3-1,-2 1,-2-1,2 1,0 0,-4 2,-1 1,0 3,-3 3,-1 0,1-2,1 1,1-1,4-2,-2 1,1 0,-2 3,1 1,0-2,0-1,0-3,-2 1,1-1,2 0,0-2,-10 0,-9-2,-7 1,-4-1,-2-1,-1 1,-3 0,-1 0,1 0,1 0,4-6,2-1,2-2,5-2,-1-3,-1 3,-2 2,-4 2,-3 1,-1 1,3-2,0 1,4-1,1-5,-1-3,0 1,0 0,-2 3,-1 3,6 3,7 2,7 2,7 1,5 1,6-1,2 1,2-1,4 1,-1-1,-3 0,-3 0,-4 0,-6 3,-4 5,-5 5,2 3,2 0,2-1,2-2,6 1,3-3,-1-3,-1-3,-1 3,-2 0,-4 1,-1 0,-4 0,-2 1,-4 2,-1 2,-1 0,-1 4,-1 1,0 0,9-1,4 0,4-4,1-4,-2-1,0-2,1 0,1-1,1-1,-1-2,0-1,-1-1,5-1,2 0,-1-1,-1 1,-2 0,-1 0,-2-1,3 1,-1 0,1 0,-1 0,-4 6,2 1,-3 2,2 0,2-2,-3 0,-4 3,0-2,-3 1,-2 2,-2 1,1-1,1 3,0-1,4-1,-1 1,1-2,5-2,2-4,1-2,0-2,1 0,-2-2,-2 3,-1 1,-4 3,3 0,2-1,1-2,0 0,-2 1,0 0,-1-1,1 0,1 1,3 1,1-2,1 0,-1-1,-1-1,0-1,-1 6,2 1,-1 2,-2-1,0-1,-1-2,1-2,-1-1,1 1,-2 3,1 1,2-2,-3 2,0 0,-3 0,-5 0,-10-2,-5-1,-5-2,4-1,8 0,8-1,5 0,4-1,2 1,1 0,0 0,-2 2,0 1,2 1,-3 4,-2 1,-1 1,-4 2,-3 2,1 0,-1 1,2 1,3-1,1 4,3-3,4-3,-1-1,-1-1,1 1,-1-2,0-2,0-3,0-2,3-2,-2 2,-1 1,0-2,0 1,-1-2,1 0,0-1,3 0,1 0,-8 0,-9 0,-7 0,-5 0,-4 0,-2 0,-1 0,6 0,6 0,7 0,4 2,2 4,4 1,-1 4,2 1,1 0,-1-1,-2 0,-1-3,1-1,2-1,0 0,1 1,3-1,5-1,0 1,0 0,3-2,3-1,0-1,-6 2,-6 5,-3 4,1-1,1-1,4-1,-3 0,0 2,2-1,0-3,0-3,0-2,-1-1,-1-2,0 0,-3 2,-3 4,-5 6,1 3,4 2,1 1,0-1,2-2,-2-2,-3 0,0 3,-1 1,1 0,-2 1,2-4,1-1,0 0,3-3,3-2,-2-1,0-1,0 4,-2 2,-3 2,0-1,1-3,2-3,4-3,2-2,1-2,0 0,-3 2,-2 1,-3 3,0-1,1 0,-2 2,2-1,3 1,2 0,0-2,0-1,0-2,0-1,-3 5,-3 3,-4 4,-3 1,1-1,0 0,-1 0,4-2,1 0,0 0,0 4,-1 2,1-2,2-4,2-3,1-1,-1 1,-1 2,4 2,-1 2,-3 3,-1-1,1-3,-2-2,-2 1,1-3,0-1,0-1,-1 1,-1 0,3 1,5 1,2 0,-2 2,0 0,0 1,1-3,-1-2,1-4,3-1,0 1,1 2,-1 1,-1-2,0-1,-1 2,-3 1,-1 1,3-2,-2 1,0-1,1-1,-3 4,0 0,1-2,-3 1,-1 2,-1-1,2-2,-1 1,4-2,-1 1,1 0,-2 1,-3 1,1 3,1-2,-1 4,1-2,1 1,0 0,0-1,3-4,1 0,-1-2,1 2,0 1,-2 2,0-1,0 3,-2 2,0-1,-2-1,4 0,1 1,2-3,-2 0,0-2,-1 0,2 4,0 2,0-1,4-3,1-4,-3 0,-2 1,-2 2,-2 2,1-1,1-2,1-4,6-1,3 0,-1 0,-2 5,-6 3,-5 2,0-1,0-3,4-1,1 1,0-1,-2 1,-1 0,2 0,0-1,2 0,0 2,4 0,0-2,1-2,-1-3,0-2,-1-1,-1-1,-1-1,4 1,-1 2,1 1,-1 0,-1 2,-1 1,0-2,3-1,0 0,-3 0,-2 4,0 0,0-1,0 1,0-1,3-1,-1 1,-3 5,-5 3,-2 2,-1-2,-1-1,2-2,0-1,-2 1,2-2,2-2,0 0,1 5,2-1,-2 1,-1 2,-3 0,1-2,4-3,1-1,-2 2,1 1,0-2,2-1,1-3,2-2,0 2,-3 4,-2 4,1-1,3-2,-3 0,4 1,6 3,2 3,0-3,-1-2,1-5,1-2,0-3,-2-1,-2-1,-5 2,-1 1,-4 2,-4 3,-2 3,-2 2,-2 2,5-2,2 1,1 0,0-1,2 0,-2 1,1-2,1-1,2-2,-1 0,0-1,-2 0,-2 4,2 0,3-1,-1-1,-2 0,0 0,1-3,-1-2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7-10-26T19:11:38.849"/>
    </inkml:context>
    <inkml:brush xml:id="br0">
      <inkml:brushProperty name="width" value="0.15" units="cm"/>
      <inkml:brushProperty name="height" value="0.3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5773 10960,'3'0,"3"0,3 0,3 0,5 0,2 0,0 0,0 0,-1 0,-1 0,-1 0,3 0,0 0,-1 0,0 0,-1 0,0 0,-1 0,2 0,-2 0,-6 0,-8 0,-6 0,-6 0,-3 3,-2 1,1 2,1 0,-3-1,-2 1,1 3,-3-1,-1-1,-1-2,-3-2,1-2,1 0,2-1,0-1,1 1,0 0,5-3,1-1,4-2,3-3,0 0,-1 2,1-1,1-4,2-2,2-2,1-1,0 0,1 0,1 1,-1 0,0-2,1-1,-1 0,0 1,0 1,3 3,3 4,3 4,3 2,5 3,1 1,-1 3,-2 2,0-1,-3 2,-4 2,0 0,1-1,1-2,5 3,2 1,1-2,0-1,-1-3,0-1,0-1,1-1,1 0,0 0,-1-1,-1 1,0 0,-1 0,2 0,1-1,-1 1,0 0,-1 0,0 1,-1-1,-1 0,3 0,1 0,0 0,-2 0,1 0,-2 0,0 0,2 0,1 0,0 0,-1 0,-1 0,-1 0,0 0,3 0,-1 0,-2 2,-1 2,-1-1,-1 0,1 1,1 1,2-1,2-1,-1-1,0-1,0-1,-2 0,0 0,0 0,2 0,1 0,0-1,-1 1,-1 0,-1 0,0 0,2 0,1 0,0 0,-1 0,-1 0,-1 0,0 0,3 0,-1 0,1 0,-1 0,-1-2,0-7,4-1,1 0,0 3,-1 2,-2 2,-1 2,-2 0,-3-1,4-1,0-3,1 0,1-1,2 0,0-2,-1 2,-1 1,-1 2,-1 2,-1 0,2 2,1 0,-1 0,0 1,-1-1,-1 0,0 3,2 1,1-1,0 0,-1-1,-1-1,0-1,-2 1,1-1,2 0,1-1,-1 1,0 0,-1 0,0 0,-1 0,2 0,1 0,0 0,-1 3,-1 0,-3 3,-2 0,0-1,4-1,0-1,2-2,-1 0,0-1,0 0,-1 0,2-1,1 1,0 0,-1 5,-1 2,-3 2,-2 0,1-2,-1-2,-1 1,2-1,2-1,1-1,0 1,0 0,0 0,0-2,2 0,1-1,0 2,-1 1,0-1,-2 2,0 0,2 0,1-2,0-1,-1-1,-1-1,-1 1,0-2,3 1,-1 0,1 0,-1 0,-1 0,0-1,-2 1,1 0,5 0,1 0,0 0,-2 1,-1-1,2 0,-1 0,-1 0,-1 0,-1 0,-1 0,0 0,-3 2,1 2,2 2,2 0,2 4,-1 4,5-2,0 1,0 0,-3-2,-1-2,-2-4,1-2,0-1,-1-2,-2 2,-6 4,0 0,0 2,-2 5,-2 3,1-2,-2 0,2-2,0-2,3 2,0 0,-1 1,-3 4,-1 1,0-2,2-4,2-2,3-1,2-4,-2 1,0-1,3-1,1-2,2 3,-4 1,0 1,-1 2,-2 4,-1 0,1 0,-1 2,2-4,2-2,2 0,0-3,0 2,0-2,0-1,0-1,-3 0,2 0,0 3,1-1,0-1,-2 1,-2 5,1 0,-3 2,0-3,4-1,4-4,7-2,2-1,-1-2,-2 0,-3-1,-2 1,-2-1,2 1,0 0,-4 2,-1 1,0 3,-3 3,-1 0,1-2,1 1,1-1,4-2,-2 1,1 0,-2 3,1 1,0-2,0-1,0-3,-2 1,1-1,2 0,0-2,-10 0,-9-2,-7 1,-4-1,-2-1,-1 1,-3 0,-1 0,1 0,1 0,4-6,2-1,2-2,5-2,-1-3,-1 3,-2 2,-4 2,-3 1,-1 1,3-2,0 1,4-1,1-5,-1-3,0 1,0 0,-2 3,-1 3,6 3,7 2,7 2,7 1,5 1,6-1,2 1,2-1,4 1,-1-1,-3 0,-3 0,-4 0,-6 3,-4 5,-5 5,2 3,2 0,2-1,2-2,6 1,3-3,-1-3,-1-3,-1 3,-2 0,-4 1,-1 0,-4 0,-2 1,-4 2,-1 2,-1 0,-1 4,-1 1,0 0,9-1,4 0,4-4,1-4,-2-1,0-2,1 0,1-1,1-1,-1-2,0-1,-1-1,5-1,2 0,-1-1,-1 1,-2 0,-1 0,-2-1,3 1,-1 0,1 0,-1 0,-4 6,2 1,-3 2,2 0,2-2,-3 0,-4 3,0-2,-3 1,-2 2,-2 1,1-1,1 3,0-1,4-1,-1 1,1-2,5-2,2-4,1-2,0-2,1 0,-2-2,-2 3,-1 1,-4 3,3 0,2-1,1-2,0 0,-2 1,0 0,-1-1,1 0,1 1,3 1,1-2,1 0,-1-1,-1-1,0-1,-1 6,2 1,-1 2,-2-1,0-1,-1-2,1-2,-1-1,1 1,-2 3,1 1,2-2,-3 2,0 0,-3 0,-5 0,-10-2,-5-1,-5-2,4-1,8 0,8-1,5 0,4-1,2 1,1 0,0 0,-2 2,0 1,2 1,-3 4,-2 1,-1 1,-4 2,-3 2,1 0,-1 1,2 1,3-1,1 4,3-3,4-3,-1-1,-1-1,1 1,-1-2,0-2,0-3,0-2,3-2,-2 2,-1 1,0-2,0 1,-1-2,1 0,0-1,3 0,1 0,-8 0,-9 0,-7 0,-5 0,-4 0,-2 0,-1 0,6 0,6 0,7 0,4 2,2 4,4 1,-1 4,2 1,1 0,-1-1,-2 0,-1-3,1-1,2-1,0 0,1 1,3-1,5-1,0 1,0 0,3-2,3-1,0-1,-6 2,-6 5,-3 4,1-1,1-1,4-1,-3 0,0 2,2-1,0-3,0-3,0-2,-1-1,-1-2,0 0,-3 2,-3 4,-5 6,1 3,4 2,1 1,0-1,2-2,-2-2,-3 0,0 3,-1 1,1 0,-2 1,2-4,1-1,0 0,3-3,3-2,-2-1,0-1,0 4,-2 2,-3 2,0-1,1-3,2-3,4-3,2-2,1-2,0 0,-3 2,-2 1,-3 3,0-1,1 0,-2 2,2-1,3 1,2 0,0-2,0-1,0-2,0-1,-3 5,-3 3,-4 4,-3 1,1-1,0 0,-1 0,4-2,1 0,0 0,0 4,-1 2,1-2,2-4,2-3,1-1,-1 1,-1 2,4 2,-1 2,-3 3,-1-1,1-3,-2-2,-2 1,1-3,0-1,0-1,-1 1,-1 0,3 1,5 1,2 0,-2 2,0 0,0 1,1-3,-1-2,1-4,3-1,0 1,1 2,-1 1,-1-2,0-1,-1 2,-3 1,-1 1,3-2,-2 1,0-1,1-1,-3 4,0 0,1-2,-3 1,-1 2,-1-1,2-2,-1 1,4-2,-1 1,1 0,-2 1,-3 1,1 3,1-2,-1 4,1-2,1 1,0 0,0-1,3-4,1 0,-1-2,1 2,0 1,-2 2,0-1,0 3,-2 2,0-1,-2-1,4 0,1 1,2-3,-2 0,0-2,-1 0,2 4,0 2,0-1,4-3,1-4,-3 0,-2 1,-2 2,-2 2,1-1,1-2,1-4,6-1,3 0,-1 0,-2 5,-6 3,-5 2,0-1,0-3,4-1,1 1,0-1,-2 1,-1 0,2 0,0-1,2 0,0 2,4 0,0-2,1-2,-1-3,0-2,-1-1,-1-1,-1-1,4 1,-1 2,1 1,-1 0,-1 2,-1 1,0-2,3-1,0 0,-3 0,-2 4,0 0,0-1,0 1,0-1,3-1,-1 1,-3 5,-5 3,-2 2,-1-2,-1-1,2-2,0-1,-2 1,2-2,2-2,0 0,1 5,2-1,-2 1,-1 2,-3 0,1-2,4-3,1-1,-2 2,1 1,0-2,2-1,1-3,2-2,0 2,-3 4,-2 4,1-1,3-2,-3 0,4 1,6 3,2 3,0-3,-1-2,1-5,1-2,0-3,-2-1,-2-1,-5 2,-1 1,-4 2,-4 3,-2 3,-2 2,-2 2,5-2,2 1,1 0,0-1,2 0,-2 1,1-2,1-1,2-2,-1 0,0-1,-2 0,-2 4,2 0,3-1,-1-1,-2 0,0 0,1-3,-1-2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3D94D-8082-F941-A9B8-357AAFC24CE0}" type="datetimeFigureOut">
              <a:rPr lang="nb-NO" smtClean="0"/>
              <a:t>11.03.2020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E04F9-FFA2-704F-AB21-87FBF97CE4B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6091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D2C86E-86C8-421A-80BC-3818A107D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B06706C5-E86B-4DFB-9467-52D66BF20D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E90771B-1684-45C1-BFE3-911879E62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11.03.2020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27B13AA-C2DE-4861-8C37-76F8C154C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B1B05-EE38-4620-AA08-F3E1B3C6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996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E513017-FBE8-4558-B7D6-4DCD096D9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8CD01C2-8566-409D-A0E4-5C0CE61E42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ABC5EDB-1006-4D2D-9F52-47785F10B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11.03.2020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F839C8E-427A-46EC-B251-095F808D0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30F5500-31C4-4F8B-AADF-F7B5A30CF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9084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8108DAF-C395-4AEB-858F-B6447C367D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091755B-5473-410F-826C-B8CC6F92DE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BA31BBB-0997-4EEF-BF6B-7A0A01129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11.03.2020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7B8D601-7E6E-4153-AADA-8DA2566F9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01633FE-0088-45E7-A73F-33728F92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608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A597A1-3673-4451-9B1C-5D7EEDC49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AAFB268-F73C-4D56-8102-40673C44A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D463DC7-9EC7-4DE3-B8C9-76A64A1BC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11.03.2020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ED7D530-DD2E-4FA9-B1C1-7B2E76E95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2990F73-CBA0-4256-955D-5045ED964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588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26945E6-4CDD-402E-8E91-8439A6C1B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3006945-8E09-4C35-893D-D9D183B84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F685DD9-F984-4397-B26C-5E5F6D8F3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11.03.2020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A76E100-5C9C-4721-A1C1-13B4B4BE9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539BDC1-4890-4D77-B76C-30C6BDAB8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7058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AD45179-5920-4F20-89E0-F2D8739A1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53B6909-5708-42AE-BDAF-02A5B53F0A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4DF575F-E63C-4FD7-9F10-9DF230C62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53E20CB-79BF-47CC-9A99-BF770C60F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11.03.2020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3A4E1BF-27EF-4FDA-A7D4-969959DC7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8F2AB95-D322-48D2-BBA6-731742206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5327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9512D1-4A4E-4BAA-BA82-7496CCAC8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D687D81-A203-4C28-9929-58D798B5B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59C05E0E-2999-4C2F-92D2-9EAF172A26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C3E53670-92D2-4863-AC09-B7E30EF7BF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38EF870-DE32-4E08-A674-B2A14C7C79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AAB35781-63B4-4B6E-9152-EFB297A2D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11.03.2020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C5E67BCA-0381-4D4D-92F1-465E15452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95BE70E0-B48D-413D-BAC6-1C4A62BD5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3247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053698-C95C-4C2C-8376-72F86EA96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B965D78-4738-48EC-AC46-96B85704A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11.03.2020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956BFC1-2EF0-4074-8CE3-B016E472D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625D577-546E-4AC2-93AD-BEA73099C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170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DD5DDB9-534D-4228-ABC9-4A2D1A55A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11.03.2020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300C7D52-791A-40D7-9BAB-77245F099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C7D479D-C314-4A4D-B2EE-6C7477C8D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37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3D04330-B6CF-412E-8F04-44AD4A3F6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CE5BA33-72A9-4C85-8261-8E22B347A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2323C89-321B-48A8-A79C-446B80AFD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202FD00-FA79-41FC-B7CC-35346433E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11.03.2020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9F99309-ED07-4513-83D4-A92B25438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4BEDA57-35ED-4A4A-BECF-FB2FD5F0E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8740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3CAAB67-37C0-44FF-86EE-37E281BCA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4883043F-49CE-4450-91B4-569D65C186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2E3D52E-6A10-45CF-8B73-7F907593F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F6C35C4-E7AF-4327-A5FF-9D8DB9D50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C13A5-AD6B-4C11-98A1-85358080EDD4}" type="datetimeFigureOut">
              <a:rPr lang="nb-NO" smtClean="0"/>
              <a:t>11.03.2020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7DFB4C8-0319-4A5D-B26D-41F31F821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D5DE3EF-E974-4ACF-A413-6F03BCE9A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562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6D52449-B8DB-4349-9491-E5309BA20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2A2E081-4719-4CA5-AF89-B73A93962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4F13875-5C6C-4DD8-9A54-5B11AC7DE5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C13A5-AD6B-4C11-98A1-85358080EDD4}" type="datetimeFigureOut">
              <a:rPr lang="nb-NO" smtClean="0"/>
              <a:t>11.03.2020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94C09C2-80EE-4C73-85C8-F8EA45871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0510579-1AC2-440C-A139-3106DD2B3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35C91-5CCC-4863-A10A-37048F79040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85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customXml" Target="../ink/ink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bunntekst 4">
            <a:extLst>
              <a:ext uri="{FF2B5EF4-FFF2-40B4-BE49-F238E27FC236}">
                <a16:creationId xmlns:a16="http://schemas.microsoft.com/office/drawing/2014/main" id="{ADE8F374-7449-4F8E-B64D-279DDF03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/>
              <a:t>Grunneleggende bedriftsøkonomi</a:t>
            </a:r>
          </a:p>
        </p:txBody>
      </p:sp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B0A4C28-3F71-4B48-A894-F6473572C548}" type="slidenum">
              <a:rPr lang="nb-NO" altLang="nb-NO"/>
              <a:pPr eaLnBrk="1" hangingPunct="1"/>
              <a:t>1</a:t>
            </a:fld>
            <a:endParaRPr lang="nb-NO" altLang="nb-NO"/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1235075"/>
            <a:ext cx="10695567" cy="4899025"/>
          </a:xfrm>
        </p:spPr>
        <p:txBody>
          <a:bodyPr/>
          <a:lstStyle/>
          <a:p>
            <a:pPr eaLnBrk="1" hangingPunct="1"/>
            <a:r>
              <a:rPr lang="nb-NO" altLang="nb-NO" dirty="0"/>
              <a:t>Med en knapp faktor valgte vi det produktet som ga oss størst DB per knappe faktor.</a:t>
            </a:r>
          </a:p>
          <a:p>
            <a:pPr eaLnBrk="1" hangingPunct="1"/>
            <a:r>
              <a:rPr lang="nb-NO" altLang="nb-NO" dirty="0"/>
              <a:t>Nå skal finne optimal produktkombinasjon (størst mulig DB) begrenset av flere knappe faktorer samtidig.</a:t>
            </a:r>
          </a:p>
          <a:p>
            <a:pPr lvl="1"/>
            <a:r>
              <a:rPr lang="nb-NO" altLang="nb-NO" dirty="0"/>
              <a:t>Målsetningen er ikke å utnytte alle de knappe faktorene 100 %, men å disponere disse knappe faktorene på en måte som maksimerer dekningsbidraget. </a:t>
            </a:r>
          </a:p>
          <a:p>
            <a:pPr lvl="1"/>
            <a:r>
              <a:rPr lang="nb-NO" altLang="nb-NO" dirty="0"/>
              <a:t>Vi forutsetter maksimalt to produkter, men i teorien, et «uendelig» antall knappe faktorer.</a:t>
            </a:r>
          </a:p>
          <a:p>
            <a:pPr eaLnBrk="1" hangingPunct="1">
              <a:buFontTx/>
              <a:buNone/>
            </a:pPr>
            <a:endParaRPr lang="nb-NO" altLang="nb-NO" sz="2400" dirty="0"/>
          </a:p>
        </p:txBody>
      </p:sp>
    </p:spTree>
    <p:extLst>
      <p:ext uri="{BB962C8B-B14F-4D97-AF65-F5344CB8AC3E}">
        <p14:creationId xmlns:p14="http://schemas.microsoft.com/office/powerpoint/2010/main" val="1399862457"/>
      </p:ext>
    </p:extLst>
  </p:cSld>
  <p:clrMapOvr>
    <a:masterClrMapping/>
  </p:clrMapOvr>
  <p:transition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bunntekst 4">
            <a:extLst>
              <a:ext uri="{FF2B5EF4-FFF2-40B4-BE49-F238E27FC236}">
                <a16:creationId xmlns:a16="http://schemas.microsoft.com/office/drawing/2014/main" id="{ADE8F374-7449-4F8E-B64D-279DDF03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/>
              <a:t>Grunneleggende bedriftsøkonomi</a:t>
            </a:r>
          </a:p>
        </p:txBody>
      </p:sp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B0A4C28-3F71-4B48-A894-F6473572C548}" type="slidenum">
              <a:rPr lang="nb-NO" altLang="nb-NO"/>
              <a:pPr eaLnBrk="1" hangingPunct="1"/>
              <a:t>10</a:t>
            </a:fld>
            <a:endParaRPr lang="nb-NO" altLang="nb-NO"/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1226286"/>
            <a:ext cx="10695567" cy="246131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nb-NO" sz="2400" dirty="0"/>
              <a:t>Vi parallellforskyver </a:t>
            </a:r>
            <a:r>
              <a:rPr lang="nb-NO" sz="2400" dirty="0" err="1"/>
              <a:t>iso</a:t>
            </a:r>
            <a:r>
              <a:rPr lang="nb-NO" sz="2400" dirty="0"/>
              <a:t>-DB linjen ut til mulighetsområdets yttergrense</a:t>
            </a:r>
          </a:p>
          <a:p>
            <a:pPr marL="0" indent="0">
              <a:buNone/>
            </a:pPr>
            <a:br>
              <a:rPr lang="nb-NO" altLang="nb-NO" sz="2400" dirty="0"/>
            </a:br>
            <a:endParaRPr lang="nb-NO" altLang="nb-NO" sz="2400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C538AD79-AA64-4A42-B80B-8BDE3416550B}"/>
              </a:ext>
            </a:extLst>
          </p:cNvPr>
          <p:cNvSpPr txBox="1"/>
          <p:nvPr/>
        </p:nvSpPr>
        <p:spPr>
          <a:xfrm>
            <a:off x="7680960" y="1740131"/>
            <a:ext cx="385156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Vi ser at det er mulig å produsere større mengder enn de som er gitt langs </a:t>
            </a:r>
            <a:r>
              <a:rPr lang="nb-NO" dirty="0" err="1"/>
              <a:t>iso</a:t>
            </a:r>
            <a:r>
              <a:rPr lang="nb-NO" dirty="0"/>
              <a:t>-DB linjen på kr 180 000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Ved å parallellforskyve </a:t>
            </a:r>
            <a:r>
              <a:rPr lang="nb-NO" dirty="0" err="1"/>
              <a:t>iso</a:t>
            </a:r>
            <a:r>
              <a:rPr lang="nb-NO" dirty="0"/>
              <a:t>-DB linjen utover i diagrammet finner vi kombinasjoner av Dombås og Otta som gir større DB enn de opprinnelige DB på 180 000.-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Ved å parallellforskyve  helt ut til </a:t>
            </a:r>
            <a:r>
              <a:rPr lang="nb-NO" dirty="0">
                <a:highlight>
                  <a:srgbClr val="FFFF00"/>
                </a:highlight>
              </a:rPr>
              <a:t>mulighetsområdets yttergrense </a:t>
            </a:r>
            <a:r>
              <a:rPr lang="nb-NO" dirty="0"/>
              <a:t>finner vi maksimalt DB i kombinasjonen b), som naturlig nok er samme mengde som ved «prøve-og-feile metoden.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Maksimalt DB ved 75 Dombås og 50 Otta som ga oss et DB på (75 Dombås*5 000,- + 50 Otta*1 800,-) kr 465 000. </a:t>
            </a:r>
          </a:p>
          <a:p>
            <a:endParaRPr lang="nb-NO" dirty="0"/>
          </a:p>
        </p:txBody>
      </p:sp>
      <p:grpSp>
        <p:nvGrpSpPr>
          <p:cNvPr id="6" name="Gruppe 5">
            <a:extLst>
              <a:ext uri="{FF2B5EF4-FFF2-40B4-BE49-F238E27FC236}">
                <a16:creationId xmlns:a16="http://schemas.microsoft.com/office/drawing/2014/main" id="{E412E9D5-B523-4AD8-9008-628DC83CBB29}"/>
              </a:ext>
            </a:extLst>
          </p:cNvPr>
          <p:cNvGrpSpPr/>
          <p:nvPr/>
        </p:nvGrpSpPr>
        <p:grpSpPr>
          <a:xfrm>
            <a:off x="877078" y="1740131"/>
            <a:ext cx="6561727" cy="4102374"/>
            <a:chOff x="932496" y="1740131"/>
            <a:chExt cx="6561727" cy="4102374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4" name="Håndskrift 3">
                  <a:extLst>
                    <a:ext uri="{FF2B5EF4-FFF2-40B4-BE49-F238E27FC236}">
                      <a16:creationId xmlns:a16="http://schemas.microsoft.com/office/drawing/2014/main" id="{2B7EF001-1DFC-4424-8219-AF2458B464E1}"/>
                    </a:ext>
                  </a:extLst>
                </p14:cNvPr>
                <p14:cNvContentPartPr/>
                <p14:nvPr/>
              </p14:nvContentPartPr>
              <p14:xfrm>
                <a:off x="1462369" y="4017787"/>
                <a:ext cx="3575880" cy="1524600"/>
              </p14:xfrm>
            </p:contentPart>
          </mc:Choice>
          <mc:Fallback xmlns="">
            <p:pic>
              <p:nvPicPr>
                <p:cNvPr id="4" name="Håndskrift 3">
                  <a:extLst>
                    <a:ext uri="{FF2B5EF4-FFF2-40B4-BE49-F238E27FC236}">
                      <a16:creationId xmlns:a16="http://schemas.microsoft.com/office/drawing/2014/main" id="{2B7EF001-1DFC-4424-8219-AF2458B464E1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435369" y="3963800"/>
                  <a:ext cx="3629520" cy="1632215"/>
                </a:xfrm>
                <a:prstGeom prst="rect">
                  <a:avLst/>
                </a:prstGeom>
              </p:spPr>
            </p:pic>
          </mc:Fallback>
        </mc:AlternateContent>
        <p:pic>
          <p:nvPicPr>
            <p:cNvPr id="3" name="Bilde 2">
              <a:extLst>
                <a:ext uri="{FF2B5EF4-FFF2-40B4-BE49-F238E27FC236}">
                  <a16:creationId xmlns:a16="http://schemas.microsoft.com/office/drawing/2014/main" id="{F735357F-6067-4CF5-BCDB-A908E1BAC0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2496" y="1740131"/>
              <a:ext cx="6561727" cy="410237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3851122"/>
      </p:ext>
    </p:extLst>
  </p:cSld>
  <p:clrMapOvr>
    <a:masterClrMapping/>
  </p:clrMapOvr>
  <p:transition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bunntekst 4">
            <a:extLst>
              <a:ext uri="{FF2B5EF4-FFF2-40B4-BE49-F238E27FC236}">
                <a16:creationId xmlns:a16="http://schemas.microsoft.com/office/drawing/2014/main" id="{ADE8F374-7449-4F8E-B64D-279DDF03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alt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Grunneleggende bedriftsøkonomi</a:t>
            </a:r>
          </a:p>
        </p:txBody>
      </p:sp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A4C28-3F71-4B48-A894-F6473572C548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842269"/>
            <a:ext cx="10695567" cy="5514081"/>
          </a:xfrm>
        </p:spPr>
        <p:txBody>
          <a:bodyPr/>
          <a:lstStyle/>
          <a:p>
            <a:pPr marL="0" indent="0">
              <a:buNone/>
            </a:pPr>
            <a:r>
              <a:rPr lang="nb-NO" altLang="nb-NO" dirty="0"/>
              <a:t>Eksempel AS Dølamøbler:</a:t>
            </a:r>
          </a:p>
          <a:p>
            <a:pPr marL="0" indent="0">
              <a:buNone/>
            </a:pPr>
            <a:r>
              <a:rPr lang="nb-NO" dirty="0"/>
              <a:t>Bedriften produserer to typer hjørneskap, Otta og Dombås. Begge skapene er i furu. Otta er en billigutgave og blir levert i ubehandlet furu, mens Dombås er mer eksklusiv og blir rosemalt for hånd. Begge produktene må gjennom en maskinavdeling og en monteringsavdeling. I tillegg skal Dombås videreforedles i maleavdelingen.</a:t>
            </a:r>
            <a:br>
              <a:rPr lang="nb-NO" dirty="0"/>
            </a:br>
            <a:endParaRPr lang="nb-NO" dirty="0"/>
          </a:p>
          <a:p>
            <a:pPr marL="457200" lvl="1" indent="0">
              <a:buNone/>
            </a:pPr>
            <a:r>
              <a:rPr lang="nb-NO" dirty="0"/>
              <a:t>Om produktene og avdelingene får du oppgitt følgende opplysninger: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>
              <a:buNone/>
            </a:pPr>
            <a:endParaRPr lang="nb-NO" altLang="nb-NO" sz="2400" dirty="0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F05AD3E1-3B5C-48B7-BAF0-6423DDA648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239" y="4288258"/>
            <a:ext cx="9170421" cy="1954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593290"/>
      </p:ext>
    </p:extLst>
  </p:cSld>
  <p:clrMapOvr>
    <a:masterClrMapping/>
  </p:clrMapOvr>
  <p:transition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bunntekst 4">
            <a:extLst>
              <a:ext uri="{FF2B5EF4-FFF2-40B4-BE49-F238E27FC236}">
                <a16:creationId xmlns:a16="http://schemas.microsoft.com/office/drawing/2014/main" id="{ADE8F374-7449-4F8E-B64D-279DDF03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alt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Grunneleggende bedriftsøkonomi</a:t>
            </a:r>
          </a:p>
        </p:txBody>
      </p:sp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A4C28-3F71-4B48-A894-F6473572C548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3503054"/>
            <a:ext cx="10695567" cy="2853296"/>
          </a:xfrm>
        </p:spPr>
        <p:txBody>
          <a:bodyPr/>
          <a:lstStyle/>
          <a:p>
            <a:pPr marL="457200" lvl="1" indent="0">
              <a:buNone/>
            </a:pPr>
            <a:r>
              <a:rPr lang="nb-NO" dirty="0"/>
              <a:t>Faste totale kostnader utgjør kr 200 000 per periode.</a:t>
            </a:r>
            <a:br>
              <a:rPr lang="nb-NO" dirty="0"/>
            </a:br>
            <a:endParaRPr lang="nb-NO" dirty="0"/>
          </a:p>
          <a:p>
            <a:pPr marL="457200" lvl="1" indent="0">
              <a:buNone/>
            </a:pPr>
            <a:r>
              <a:rPr lang="nb-NO" dirty="0"/>
              <a:t>Vi skal finne den produktkombinasjonen av Otta og Dombås som maksimerer bedriftens dekningsbidrag ved å:</a:t>
            </a:r>
          </a:p>
          <a:p>
            <a:pPr marL="914400" lvl="1" indent="-457200">
              <a:buFont typeface="+mj-lt"/>
              <a:buAutoNum type="arabicPeriod"/>
            </a:pPr>
            <a:r>
              <a:rPr lang="nb-NO" dirty="0"/>
              <a:t>Kartlegge kapasitetsbegrensningene vi har og finne </a:t>
            </a:r>
            <a:r>
              <a:rPr lang="nb-NO" dirty="0" err="1"/>
              <a:t>iso</a:t>
            </a:r>
            <a:r>
              <a:rPr lang="nb-NO" dirty="0"/>
              <a:t>-kapasitetslinjene</a:t>
            </a:r>
          </a:p>
          <a:p>
            <a:pPr marL="914400" lvl="1" indent="-457200">
              <a:buFont typeface="+mj-lt"/>
              <a:buAutoNum type="arabicPeriod"/>
            </a:pPr>
            <a:r>
              <a:rPr lang="nb-NO" dirty="0"/>
              <a:t>Tegne inn </a:t>
            </a:r>
            <a:r>
              <a:rPr lang="nb-NO" dirty="0" err="1"/>
              <a:t>iso</a:t>
            </a:r>
            <a:r>
              <a:rPr lang="nb-NO" dirty="0"/>
              <a:t>-kapasitetslinjene i et diagram og markerer mulighetsområdet</a:t>
            </a:r>
          </a:p>
          <a:p>
            <a:pPr marL="914400" lvl="1" indent="-457200">
              <a:buFont typeface="+mj-lt"/>
              <a:buAutoNum type="arabicPeriod"/>
            </a:pPr>
            <a:r>
              <a:rPr lang="nb-NO" dirty="0"/>
              <a:t>Finne optimal produktkombinasjon.</a:t>
            </a:r>
          </a:p>
          <a:p>
            <a:pPr>
              <a:buNone/>
            </a:pPr>
            <a:endParaRPr lang="nb-NO" altLang="nb-NO" sz="2400" dirty="0"/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ABDE9BB7-A6B1-4EED-B041-2B68F77505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304053"/>
              </p:ext>
            </p:extLst>
          </p:nvPr>
        </p:nvGraphicFramePr>
        <p:xfrm>
          <a:off x="1059056" y="1012825"/>
          <a:ext cx="7383046" cy="219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3460">
                  <a:extLst>
                    <a:ext uri="{9D8B030D-6E8A-4147-A177-3AD203B41FA5}">
                      <a16:colId xmlns:a16="http://schemas.microsoft.com/office/drawing/2014/main" val="3730055699"/>
                    </a:ext>
                  </a:extLst>
                </a:gridCol>
                <a:gridCol w="1559862">
                  <a:extLst>
                    <a:ext uri="{9D8B030D-6E8A-4147-A177-3AD203B41FA5}">
                      <a16:colId xmlns:a16="http://schemas.microsoft.com/office/drawing/2014/main" val="2403121102"/>
                    </a:ext>
                  </a:extLst>
                </a:gridCol>
                <a:gridCol w="1559862">
                  <a:extLst>
                    <a:ext uri="{9D8B030D-6E8A-4147-A177-3AD203B41FA5}">
                      <a16:colId xmlns:a16="http://schemas.microsoft.com/office/drawing/2014/main" val="3002187390"/>
                    </a:ext>
                  </a:extLst>
                </a:gridCol>
                <a:gridCol w="1559862">
                  <a:extLst>
                    <a:ext uri="{9D8B030D-6E8A-4147-A177-3AD203B41FA5}">
                      <a16:colId xmlns:a16="http://schemas.microsoft.com/office/drawing/2014/main" val="4253246186"/>
                    </a:ext>
                  </a:extLst>
                </a:gridCol>
              </a:tblGrid>
              <a:tr h="321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 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Produksjonstid per skap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Kapasitet per periode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5837133"/>
                  </a:ext>
                </a:extLst>
              </a:tr>
              <a:tr h="321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 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Otta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Dombås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 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09721919"/>
                  </a:ext>
                </a:extLst>
              </a:tr>
              <a:tr h="321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Maskinavdeling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½ time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 time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100 timer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516581725"/>
                  </a:ext>
                </a:extLst>
              </a:tr>
              <a:tr h="321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Monteringsavdeling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1 ¼ time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1 ½ time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200 timer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00732828"/>
                  </a:ext>
                </a:extLst>
              </a:tr>
              <a:tr h="321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Maleavdeling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>
                          <a:effectLst/>
                        </a:rPr>
                        <a:t> </a:t>
                      </a:r>
                      <a:endParaRPr lang="nb-NO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2 timer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150 timer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65141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1512607"/>
      </p:ext>
    </p:extLst>
  </p:cSld>
  <p:clrMapOvr>
    <a:masterClrMapping/>
  </p:clrMapOvr>
  <p:transition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bunntekst 4">
            <a:extLst>
              <a:ext uri="{FF2B5EF4-FFF2-40B4-BE49-F238E27FC236}">
                <a16:creationId xmlns:a16="http://schemas.microsoft.com/office/drawing/2014/main" id="{ADE8F374-7449-4F8E-B64D-279DDF03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alt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Grunneleggende bedriftsøkonomi</a:t>
            </a:r>
          </a:p>
        </p:txBody>
      </p:sp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A4C28-3F71-4B48-A894-F6473572C548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787" name="Rectangle 3">
                <a:extLst>
                  <a:ext uri="{FF2B5EF4-FFF2-40B4-BE49-F238E27FC236}">
                    <a16:creationId xmlns:a16="http://schemas.microsoft.com/office/drawing/2014/main" id="{1EE46BE7-464B-4ADD-B687-B4E7E39F32A8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1098" y="1012825"/>
                <a:ext cx="10695567" cy="147923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nb-NO" altLang="nb-NO" sz="2400" dirty="0"/>
                  <a:t>1-Kartlegge kapasitetsbegrensningene vi har og finne </a:t>
                </a:r>
                <a:r>
                  <a:rPr lang="nb-NO" altLang="nb-NO" sz="2400" dirty="0" err="1"/>
                  <a:t>iso</a:t>
                </a:r>
                <a:r>
                  <a:rPr lang="nb-NO" altLang="nb-NO" sz="2400" dirty="0"/>
                  <a:t>-kapasitetslinjene</a:t>
                </a:r>
              </a:p>
              <a:p>
                <a:pPr lvl="1"/>
                <a:r>
                  <a:rPr lang="nb-NO" altLang="nb-NO" sz="2000" dirty="0"/>
                  <a:t>Beregner hva vi kan produsere av hvert produkt dersom vi bruker all kapasitet kun på ett av produktene hver for seg: 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b-NO" altLang="nb-NO" sz="2000" i="0">
                        <a:latin typeface="Cambria Math" charset="0"/>
                      </a:rPr>
                      <m:t>Maksimalt</m:t>
                    </m:r>
                    <m:r>
                      <a:rPr lang="nb-NO" altLang="nb-NO" sz="2000" i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nb-NO" altLang="nb-NO" sz="2000" i="0">
                        <a:latin typeface="Cambria Math" charset="0"/>
                      </a:rPr>
                      <m:t>antal</m:t>
                    </m:r>
                    <m:r>
                      <a:rPr lang="nb-NO" altLang="nb-NO" sz="2000" i="0">
                        <a:latin typeface="Cambria Math" charset="0"/>
                      </a:rPr>
                      <m:t> </m:t>
                    </m:r>
                    <m:r>
                      <m:rPr>
                        <m:sty m:val="p"/>
                      </m:rPr>
                      <a:rPr lang="nb-NO" altLang="nb-NO" sz="2000" i="0">
                        <a:latin typeface="Cambria Math" charset="0"/>
                      </a:rPr>
                      <m:t>enheter</m:t>
                    </m:r>
                    <m:r>
                      <a:rPr lang="en-US" altLang="nb-NO" sz="2000" i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en-US" altLang="nb-NO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nb-NO" altLang="nb-NO" sz="2000" i="0">
                            <a:latin typeface="Cambria Math" charset="0"/>
                          </a:rPr>
                          <m:t>Kapasitet</m:t>
                        </m:r>
                        <m:r>
                          <a:rPr lang="nb-NO" altLang="nb-NO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nb-NO" altLang="nb-NO" sz="2000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nb-NO" altLang="nb-NO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nb-NO" altLang="nb-NO" sz="2000" b="0" i="0" smtClean="0">
                            <a:latin typeface="Cambria Math" panose="02040503050406030204" pitchFamily="18" charset="0"/>
                          </a:rPr>
                          <m:t>avdelingen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nb-NO" altLang="nb-NO" sz="2000" i="0">
                            <a:latin typeface="Cambria Math" charset="0"/>
                          </a:rPr>
                          <m:t>Forbruk</m:t>
                        </m:r>
                        <m:r>
                          <a:rPr lang="nb-NO" altLang="nb-NO" sz="2000" i="0">
                            <a:latin typeface="Cambria Math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nb-NO" altLang="nb-NO" sz="2000" i="0">
                            <a:latin typeface="Cambria Math" charset="0"/>
                          </a:rPr>
                          <m:t>per</m:t>
                        </m:r>
                        <m:r>
                          <a:rPr lang="nb-NO" altLang="nb-NO" sz="2000" i="0">
                            <a:latin typeface="Cambria Math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nb-NO" altLang="nb-NO" sz="2000" i="0">
                            <a:latin typeface="Cambria Math" charset="0"/>
                          </a:rPr>
                          <m:t>enhet</m:t>
                        </m:r>
                      </m:den>
                    </m:f>
                  </m:oMath>
                </a14:m>
                <a:endParaRPr lang="nb-NO" altLang="nb-NO" sz="2000" dirty="0"/>
              </a:p>
              <a:p>
                <a:pPr>
                  <a:buNone/>
                </a:pPr>
                <a:endParaRPr lang="nb-NO" altLang="nb-NO" sz="2000" dirty="0"/>
              </a:p>
              <a:p>
                <a:pPr>
                  <a:buNone/>
                </a:pPr>
                <a:endParaRPr lang="nb-NO" altLang="nb-NO" sz="2400" dirty="0"/>
              </a:p>
            </p:txBody>
          </p:sp>
        </mc:Choice>
        <mc:Fallback xmlns="">
          <p:sp>
            <p:nvSpPr>
              <p:cNvPr id="118787" name="Rectangle 3">
                <a:extLst>
                  <a:ext uri="{FF2B5EF4-FFF2-40B4-BE49-F238E27FC236}">
                    <a16:creationId xmlns:a16="http://schemas.microsoft.com/office/drawing/2014/main" id="{1EE46BE7-464B-4ADD-B687-B4E7E39F32A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1098" y="1012825"/>
                <a:ext cx="10695567" cy="1479237"/>
              </a:xfrm>
              <a:blipFill>
                <a:blip r:embed="rId2"/>
                <a:stretch>
                  <a:fillRect l="-798" t="-7819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l 1">
                <a:extLst>
                  <a:ext uri="{FF2B5EF4-FFF2-40B4-BE49-F238E27FC236}">
                    <a16:creationId xmlns:a16="http://schemas.microsoft.com/office/drawing/2014/main" id="{ABDE9BB7-A6B1-4EED-B041-2B68F77505D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0526547"/>
                  </p:ext>
                </p:extLst>
              </p:nvPr>
            </p:nvGraphicFramePr>
            <p:xfrm>
              <a:off x="451098" y="2687079"/>
              <a:ext cx="9596559" cy="2010283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624201">
                      <a:extLst>
                        <a:ext uri="{9D8B030D-6E8A-4147-A177-3AD203B41FA5}">
                          <a16:colId xmlns:a16="http://schemas.microsoft.com/office/drawing/2014/main" val="3730055699"/>
                        </a:ext>
                      </a:extLst>
                    </a:gridCol>
                    <a:gridCol w="1368425">
                      <a:extLst>
                        <a:ext uri="{9D8B030D-6E8A-4147-A177-3AD203B41FA5}">
                          <a16:colId xmlns:a16="http://schemas.microsoft.com/office/drawing/2014/main" val="1523349105"/>
                        </a:ext>
                      </a:extLst>
                    </a:gridCol>
                    <a:gridCol w="2418065">
                      <a:extLst>
                        <a:ext uri="{9D8B030D-6E8A-4147-A177-3AD203B41FA5}">
                          <a16:colId xmlns:a16="http://schemas.microsoft.com/office/drawing/2014/main" val="2403121102"/>
                        </a:ext>
                      </a:extLst>
                    </a:gridCol>
                    <a:gridCol w="3185868">
                      <a:extLst>
                        <a:ext uri="{9D8B030D-6E8A-4147-A177-3AD203B41FA5}">
                          <a16:colId xmlns:a16="http://schemas.microsoft.com/office/drawing/2014/main" val="3002187390"/>
                        </a:ext>
                      </a:extLst>
                    </a:gridCol>
                  </a:tblGrid>
                  <a:tr h="32160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 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nb-NO" sz="2400" dirty="0">
                              <a:effectLst/>
                            </a:rPr>
                            <a:t>Kapasitet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Bare produksjon av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 hMerge="1">
                      <a:txBody>
                        <a:bodyPr/>
                        <a:lstStyle/>
                        <a:p>
                          <a:endParaRPr lang="nb-NO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837133"/>
                      </a:ext>
                    </a:extLst>
                  </a:tr>
                  <a:tr h="32160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 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Otta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Dombås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extLst>
                      <a:ext uri="{0D108BD9-81ED-4DB2-BD59-A6C34878D82A}">
                        <a16:rowId xmlns:a16="http://schemas.microsoft.com/office/drawing/2014/main" val="2909721919"/>
                      </a:ext>
                    </a:extLst>
                  </a:tr>
                  <a:tr h="321606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Maskinavdeling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2400" dirty="0">
                              <a:effectLst/>
                            </a:rPr>
                            <a:t>100 timer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l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40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100</m:t>
                                  </m:r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𝑡</m:t>
                                  </m:r>
                                </m:num>
                                <m:den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0,5</m:t>
                                  </m:r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oMath>
                          </a14:m>
                          <a:r>
                            <a:rPr lang="nb-NO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= 200</a:t>
                          </a:r>
                          <a:r>
                            <a:rPr lang="nb-NO" sz="2400" baseline="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</a:t>
                          </a:r>
                          <a:r>
                            <a:rPr lang="nb-NO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enheter</a:t>
                          </a: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240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100</m:t>
                                  </m:r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𝑡</m:t>
                                  </m:r>
                                </m:num>
                                <m:den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1 </m:t>
                                  </m:r>
                                  <m:r>
                                    <a:rPr lang="nb-NO" sz="2400" b="0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oMath>
                          </a14:m>
                          <a:r>
                            <a:rPr lang="nb-NO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= 100</a:t>
                          </a:r>
                          <a:r>
                            <a:rPr lang="nb-NO" sz="2400" baseline="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 </a:t>
                          </a:r>
                          <a:r>
                            <a:rPr lang="nb-NO" sz="2400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</a:rPr>
                            <a:t>enheter</a:t>
                          </a:r>
                          <a:r>
                            <a:rPr lang="en-GB" sz="2400" dirty="0">
                              <a:effectLst/>
                            </a:rPr>
                            <a:t> </a:t>
                          </a:r>
                        </a:p>
                      </a:txBody>
                      <a:tcPr marL="44450" marR="44450" marT="0" marB="0"/>
                    </a:tc>
                    <a:extLst>
                      <a:ext uri="{0D108BD9-81ED-4DB2-BD59-A6C34878D82A}">
                        <a16:rowId xmlns:a16="http://schemas.microsoft.com/office/drawing/2014/main" val="3516581725"/>
                      </a:ext>
                    </a:extLst>
                  </a:tr>
                  <a:tr h="321606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Monteringsavdeling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200 timer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extLst>
                      <a:ext uri="{0D108BD9-81ED-4DB2-BD59-A6C34878D82A}">
                        <a16:rowId xmlns:a16="http://schemas.microsoft.com/office/drawing/2014/main" val="3700732828"/>
                      </a:ext>
                    </a:extLst>
                  </a:tr>
                  <a:tr h="321606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Maleavdeling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150 timer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extLst>
                      <a:ext uri="{0D108BD9-81ED-4DB2-BD59-A6C34878D82A}">
                        <a16:rowId xmlns:a16="http://schemas.microsoft.com/office/drawing/2014/main" val="296514182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l 1">
                <a:extLst>
                  <a:ext uri="{FF2B5EF4-FFF2-40B4-BE49-F238E27FC236}">
                    <a16:creationId xmlns:a16="http://schemas.microsoft.com/office/drawing/2014/main" id="{ABDE9BB7-A6B1-4EED-B041-2B68F77505D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0526547"/>
                  </p:ext>
                </p:extLst>
              </p:nvPr>
            </p:nvGraphicFramePr>
            <p:xfrm>
              <a:off x="451098" y="2687079"/>
              <a:ext cx="9596559" cy="2010283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2624201">
                      <a:extLst>
                        <a:ext uri="{9D8B030D-6E8A-4147-A177-3AD203B41FA5}">
                          <a16:colId xmlns:a16="http://schemas.microsoft.com/office/drawing/2014/main" val="3730055699"/>
                        </a:ext>
                      </a:extLst>
                    </a:gridCol>
                    <a:gridCol w="1368425">
                      <a:extLst>
                        <a:ext uri="{9D8B030D-6E8A-4147-A177-3AD203B41FA5}">
                          <a16:colId xmlns:a16="http://schemas.microsoft.com/office/drawing/2014/main" val="1523349105"/>
                        </a:ext>
                      </a:extLst>
                    </a:gridCol>
                    <a:gridCol w="2418065">
                      <a:extLst>
                        <a:ext uri="{9D8B030D-6E8A-4147-A177-3AD203B41FA5}">
                          <a16:colId xmlns:a16="http://schemas.microsoft.com/office/drawing/2014/main" val="2403121102"/>
                        </a:ext>
                      </a:extLst>
                    </a:gridCol>
                    <a:gridCol w="3185868">
                      <a:extLst>
                        <a:ext uri="{9D8B030D-6E8A-4147-A177-3AD203B41FA5}">
                          <a16:colId xmlns:a16="http://schemas.microsoft.com/office/drawing/2014/main" val="3002187390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 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nb-NO" sz="2400" dirty="0">
                              <a:effectLst/>
                            </a:rPr>
                            <a:t>Kapasitet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 gridSpan="2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Bare produksjon av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 hMerge="1">
                      <a:txBody>
                        <a:bodyPr/>
                        <a:lstStyle/>
                        <a:p>
                          <a:endParaRPr lang="nb-NO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583713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 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Otta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Dombås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extLst>
                      <a:ext uri="{0D108BD9-81ED-4DB2-BD59-A6C34878D82A}">
                        <a16:rowId xmlns:a16="http://schemas.microsoft.com/office/drawing/2014/main" val="2909721919"/>
                      </a:ext>
                    </a:extLst>
                  </a:tr>
                  <a:tr h="547243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Maskinavdeling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GB" sz="2400" dirty="0">
                              <a:effectLst/>
                            </a:rPr>
                            <a:t>100 timer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endParaRPr lang="nb-NO"/>
                        </a:p>
                      </a:txBody>
                      <a:tcPr marL="44450" marR="44450" marT="0" marB="0">
                        <a:blipFill>
                          <a:blip r:embed="rId3"/>
                          <a:stretch>
                            <a:fillRect l="-165491" t="-148352" r="-132242" b="-1648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nb-NO"/>
                        </a:p>
                      </a:txBody>
                      <a:tcPr marL="44450" marR="44450" marT="0" marB="0">
                        <a:blipFill>
                          <a:blip r:embed="rId3"/>
                          <a:stretch>
                            <a:fillRect l="-201530" t="-148352" r="-382" b="-1648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16581725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Monteringsavdeling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200 timer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extLst>
                      <a:ext uri="{0D108BD9-81ED-4DB2-BD59-A6C34878D82A}">
                        <a16:rowId xmlns:a16="http://schemas.microsoft.com/office/drawing/2014/main" val="370073282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Maleavdeling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nb-NO" sz="2400" dirty="0">
                              <a:effectLst/>
                            </a:rPr>
                            <a:t>150 timer</a:t>
                          </a: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nb-NO" sz="24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a:txBody>
                      <a:tcPr marL="44450" marR="44450" marT="0" marB="0"/>
                    </a:tc>
                    <a:extLst>
                      <a:ext uri="{0D108BD9-81ED-4DB2-BD59-A6C34878D82A}">
                        <a16:rowId xmlns:a16="http://schemas.microsoft.com/office/drawing/2014/main" val="296514182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575698855"/>
      </p:ext>
    </p:extLst>
  </p:cSld>
  <p:clrMapOvr>
    <a:masterClrMapping/>
  </p:clrMapOvr>
  <p:transition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A4C28-3F71-4B48-A894-F6473572C548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1012826"/>
            <a:ext cx="10695567" cy="481124"/>
          </a:xfrm>
        </p:spPr>
        <p:txBody>
          <a:bodyPr>
            <a:normAutofit/>
          </a:bodyPr>
          <a:lstStyle/>
          <a:p>
            <a:r>
              <a:rPr lang="nb-NO" altLang="nb-NO" sz="2500" dirty="0"/>
              <a:t>2- </a:t>
            </a:r>
            <a:r>
              <a:rPr lang="nb-NO" sz="2500" dirty="0"/>
              <a:t>Tegne inn </a:t>
            </a:r>
            <a:r>
              <a:rPr lang="nb-NO" sz="2500" dirty="0" err="1"/>
              <a:t>iso</a:t>
            </a:r>
            <a:r>
              <a:rPr lang="nb-NO" sz="2500" dirty="0"/>
              <a:t>-kapasitetslinjene i et diagram og markerer mulighetsområdet</a:t>
            </a:r>
            <a:endParaRPr lang="nb-NO" altLang="nb-NO" sz="2500" dirty="0"/>
          </a:p>
          <a:p>
            <a:pPr>
              <a:buNone/>
            </a:pPr>
            <a:endParaRPr lang="nb-NO" altLang="nb-NO" sz="2400" dirty="0"/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8AA35C60-1120-468E-8B03-7B5A278B9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098" y="1493950"/>
            <a:ext cx="5843138" cy="3864000"/>
          </a:xfrm>
          <a:prstGeom prst="rect">
            <a:avLst/>
          </a:prstGeom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F02CE85E-85D5-4DA3-8895-523D234416BB}"/>
              </a:ext>
            </a:extLst>
          </p:cNvPr>
          <p:cNvSpPr txBox="1"/>
          <p:nvPr/>
        </p:nvSpPr>
        <p:spPr>
          <a:xfrm>
            <a:off x="7060277" y="1493950"/>
            <a:ext cx="3679767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500" dirty="0"/>
              <a:t>Iso-kapasitetslinjen viser alle kombinasjoner av Dovre og Otta man kan lage med den samme (</a:t>
            </a:r>
            <a:r>
              <a:rPr lang="nb-NO" sz="2500" dirty="0" err="1"/>
              <a:t>iso</a:t>
            </a:r>
            <a:r>
              <a:rPr lang="nb-NO" sz="2500" dirty="0"/>
              <a:t>) kapasiteten (begrensningen) i den knappe faktoren.</a:t>
            </a:r>
          </a:p>
        </p:txBody>
      </p:sp>
    </p:spTree>
    <p:extLst>
      <p:ext uri="{BB962C8B-B14F-4D97-AF65-F5344CB8AC3E}">
        <p14:creationId xmlns:p14="http://schemas.microsoft.com/office/powerpoint/2010/main" val="3909587330"/>
      </p:ext>
    </p:extLst>
  </p:cSld>
  <p:clrMapOvr>
    <a:masterClrMapping/>
  </p:clrMapOvr>
  <p:transition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bunntekst 4">
            <a:extLst>
              <a:ext uri="{FF2B5EF4-FFF2-40B4-BE49-F238E27FC236}">
                <a16:creationId xmlns:a16="http://schemas.microsoft.com/office/drawing/2014/main" id="{ADE8F374-7449-4F8E-B64D-279DDF03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altLang="nb-NO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Grunneleggende bedriftsøkonomi</a:t>
            </a:r>
          </a:p>
        </p:txBody>
      </p:sp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A4C28-3F71-4B48-A894-F6473572C548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3503054"/>
            <a:ext cx="10695567" cy="2853296"/>
          </a:xfrm>
        </p:spPr>
        <p:txBody>
          <a:bodyPr/>
          <a:lstStyle/>
          <a:p>
            <a:pPr marL="457200" lvl="1" indent="0">
              <a:buNone/>
            </a:pPr>
            <a:r>
              <a:rPr lang="nb-NO" dirty="0"/>
              <a:t>Beregningene viser at den optimale kombinasjonen er 75 Dombås og 50 Otta. Denne produktsammensetningen gir oss et DB på kr 465 000,-</a:t>
            </a:r>
          </a:p>
          <a:p>
            <a:pPr>
              <a:buNone/>
            </a:pPr>
            <a:endParaRPr lang="nb-NO" altLang="nb-NO" sz="2400" dirty="0"/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ABDE9BB7-A6B1-4EED-B041-2B68F77505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013767"/>
              </p:ext>
            </p:extLst>
          </p:nvPr>
        </p:nvGraphicFramePr>
        <p:xfrm>
          <a:off x="1059056" y="1012825"/>
          <a:ext cx="7393544" cy="1828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513">
                  <a:extLst>
                    <a:ext uri="{9D8B030D-6E8A-4147-A177-3AD203B41FA5}">
                      <a16:colId xmlns:a16="http://schemas.microsoft.com/office/drawing/2014/main" val="3730055699"/>
                    </a:ext>
                  </a:extLst>
                </a:gridCol>
                <a:gridCol w="2665222">
                  <a:extLst>
                    <a:ext uri="{9D8B030D-6E8A-4147-A177-3AD203B41FA5}">
                      <a16:colId xmlns:a16="http://schemas.microsoft.com/office/drawing/2014/main" val="2403121102"/>
                    </a:ext>
                  </a:extLst>
                </a:gridCol>
                <a:gridCol w="2750947">
                  <a:extLst>
                    <a:ext uri="{9D8B030D-6E8A-4147-A177-3AD203B41FA5}">
                      <a16:colId xmlns:a16="http://schemas.microsoft.com/office/drawing/2014/main" val="3002187390"/>
                    </a:ext>
                  </a:extLst>
                </a:gridCol>
                <a:gridCol w="1559862">
                  <a:extLst>
                    <a:ext uri="{9D8B030D-6E8A-4147-A177-3AD203B41FA5}">
                      <a16:colId xmlns:a16="http://schemas.microsoft.com/office/drawing/2014/main" val="4253246186"/>
                    </a:ext>
                  </a:extLst>
                </a:gridCol>
              </a:tblGrid>
              <a:tr h="3216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 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DB Dombås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DB Otta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 = DB totalt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09721919"/>
                  </a:ext>
                </a:extLst>
              </a:tr>
              <a:tr h="321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a)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75 </a:t>
                      </a:r>
                      <a:r>
                        <a:rPr lang="en-GB" sz="2400" dirty="0" err="1">
                          <a:effectLst/>
                        </a:rPr>
                        <a:t>enheter</a:t>
                      </a:r>
                      <a:r>
                        <a:rPr lang="en-GB" sz="2400" dirty="0">
                          <a:effectLst/>
                        </a:rPr>
                        <a:t> * 5 000,-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0 </a:t>
                      </a:r>
                      <a:r>
                        <a:rPr lang="en-GB" sz="2400" dirty="0" err="1">
                          <a:effectLst/>
                        </a:rPr>
                        <a:t>enheter</a:t>
                      </a:r>
                      <a:r>
                        <a:rPr lang="en-GB" sz="2400" dirty="0">
                          <a:effectLst/>
                        </a:rPr>
                        <a:t> * 1 800,-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375 000,-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5165817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b)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75 enheter * 5 000,-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50 enheter * 1 800,-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465 000,-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0073282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c)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400" dirty="0">
                          <a:effectLst/>
                        </a:rPr>
                        <a:t>50 enheter * 5 000,-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effectLst/>
                        </a:rPr>
                        <a:t>95 </a:t>
                      </a:r>
                      <a:r>
                        <a:rPr lang="en-GB" sz="2400" dirty="0" err="1">
                          <a:effectLst/>
                        </a:rPr>
                        <a:t>enheter</a:t>
                      </a:r>
                      <a:r>
                        <a:rPr lang="en-GB" sz="2400" dirty="0">
                          <a:effectLst/>
                        </a:rPr>
                        <a:t> * 1 800,-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421 000,-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228805457"/>
                  </a:ext>
                </a:extLst>
              </a:tr>
              <a:tr h="321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2400" dirty="0">
                          <a:effectLst/>
                        </a:rPr>
                        <a:t>d)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400" dirty="0">
                          <a:effectLst/>
                        </a:rPr>
                        <a:t> 0 enheter * 5 000,-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160enheter * 1 800,-</a:t>
                      </a:r>
                      <a:endParaRPr lang="nb-NO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288 000,-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65141822"/>
                  </a:ext>
                </a:extLst>
              </a:tr>
            </a:tbl>
          </a:graphicData>
        </a:graphic>
      </p:graphicFrame>
      <p:sp>
        <p:nvSpPr>
          <p:cNvPr id="3" name="Snakkeboble: rektangel 2">
            <a:extLst>
              <a:ext uri="{FF2B5EF4-FFF2-40B4-BE49-F238E27FC236}">
                <a16:creationId xmlns:a16="http://schemas.microsoft.com/office/drawing/2014/main" id="{69D079B9-49BB-4539-8BB5-93C85F63CB52}"/>
              </a:ext>
            </a:extLst>
          </p:cNvPr>
          <p:cNvSpPr/>
          <p:nvPr/>
        </p:nvSpPr>
        <p:spPr>
          <a:xfrm>
            <a:off x="9099665" y="1684713"/>
            <a:ext cx="1878677" cy="653934"/>
          </a:xfrm>
          <a:prstGeom prst="wedgeRectCallout">
            <a:avLst>
              <a:gd name="adj1" fmla="val -88090"/>
              <a:gd name="adj2" fmla="val -1207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2400" dirty="0"/>
              <a:t>Størst DB</a:t>
            </a:r>
          </a:p>
        </p:txBody>
      </p:sp>
    </p:spTree>
    <p:extLst>
      <p:ext uri="{BB962C8B-B14F-4D97-AF65-F5344CB8AC3E}">
        <p14:creationId xmlns:p14="http://schemas.microsoft.com/office/powerpoint/2010/main" val="526314928"/>
      </p:ext>
    </p:extLst>
  </p:cSld>
  <p:clrMapOvr>
    <a:masterClrMapping/>
  </p:clrMapOvr>
  <p:transition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0A4C28-3F71-4B48-A894-F6473572C548}" type="slidenum">
              <a:rPr kumimoji="0" lang="nb-NO" alt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alt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1012826"/>
            <a:ext cx="10695567" cy="481124"/>
          </a:xfrm>
        </p:spPr>
        <p:txBody>
          <a:bodyPr>
            <a:normAutofit/>
          </a:bodyPr>
          <a:lstStyle/>
          <a:p>
            <a:r>
              <a:rPr lang="nb-NO" altLang="nb-NO" sz="2500" dirty="0"/>
              <a:t>3- </a:t>
            </a:r>
            <a:r>
              <a:rPr lang="nb-NO" sz="2500" dirty="0"/>
              <a:t>Finne optimal produktkombinasjon, alternativ 2 ved bruk av </a:t>
            </a:r>
            <a:r>
              <a:rPr lang="nb-NO" sz="2500" dirty="0" err="1"/>
              <a:t>iso</a:t>
            </a:r>
            <a:r>
              <a:rPr lang="nb-NO" sz="2500" dirty="0"/>
              <a:t>-DB linje:</a:t>
            </a:r>
            <a:endParaRPr lang="nb-NO" altLang="nb-NO" sz="2500" dirty="0"/>
          </a:p>
          <a:p>
            <a:pPr>
              <a:buNone/>
            </a:pPr>
            <a:endParaRPr lang="nb-NO" altLang="nb-NO" sz="2400" dirty="0"/>
          </a:p>
        </p:txBody>
      </p:sp>
      <p:sp>
        <p:nvSpPr>
          <p:cNvPr id="118797" name="TekstSylinder 118796">
            <a:extLst>
              <a:ext uri="{FF2B5EF4-FFF2-40B4-BE49-F238E27FC236}">
                <a16:creationId xmlns:a16="http://schemas.microsoft.com/office/drawing/2014/main" id="{537893FE-9237-4A4C-A79E-F57CF75313B7}"/>
              </a:ext>
            </a:extLst>
          </p:cNvPr>
          <p:cNvSpPr txBox="1"/>
          <p:nvPr/>
        </p:nvSpPr>
        <p:spPr>
          <a:xfrm>
            <a:off x="451098" y="1630357"/>
            <a:ext cx="112010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2400" dirty="0"/>
              <a:t>Vi inkluderer en </a:t>
            </a:r>
            <a:r>
              <a:rPr lang="nb-NO" sz="2400" dirty="0" err="1"/>
              <a:t>iso</a:t>
            </a:r>
            <a:r>
              <a:rPr lang="nb-NO" sz="2400" dirty="0"/>
              <a:t>-DB linje i diagrammet som skal vise alle kombinasjoner av Dombås og Otta som gir det samme dekningsbidrag:</a:t>
            </a:r>
          </a:p>
          <a:p>
            <a:pPr marL="914400" lvl="1" indent="-457200">
              <a:buFont typeface="+mj-lt"/>
              <a:buAutoNum type="arabicPeriod"/>
            </a:pPr>
            <a:r>
              <a:rPr lang="nb-NO" sz="2400" dirty="0"/>
              <a:t>Vi velger et DB som ligger «innenfor» diagrammet, og beregner hvor mange enheter vi må produsere </a:t>
            </a:r>
            <a:r>
              <a:rPr lang="nb-NO" sz="2400" b="1" dirty="0"/>
              <a:t>enten</a:t>
            </a:r>
            <a:r>
              <a:rPr lang="nb-NO" sz="2400" dirty="0"/>
              <a:t> av Dovre </a:t>
            </a:r>
            <a:r>
              <a:rPr lang="nb-NO" sz="2400" b="1" dirty="0"/>
              <a:t>eller</a:t>
            </a:r>
            <a:r>
              <a:rPr lang="nb-NO" sz="2400" dirty="0"/>
              <a:t> av Otta for å oppnå samme DB</a:t>
            </a:r>
          </a:p>
          <a:p>
            <a:pPr marL="914400" lvl="1" indent="-457200">
              <a:buFont typeface="+mj-lt"/>
              <a:buAutoNum type="arabicPeriod"/>
            </a:pPr>
            <a:r>
              <a:rPr lang="nb-NO" sz="2400" dirty="0"/>
              <a:t>Vi tegner inn </a:t>
            </a:r>
            <a:r>
              <a:rPr lang="nb-NO" sz="2400" dirty="0" err="1"/>
              <a:t>iso</a:t>
            </a:r>
            <a:r>
              <a:rPr lang="nb-NO" sz="2400" dirty="0"/>
              <a:t>-DB linjen i diagrammet for dert valgte DB</a:t>
            </a:r>
          </a:p>
          <a:p>
            <a:pPr marL="914400" lvl="1" indent="-457200">
              <a:buFont typeface="+mj-lt"/>
              <a:buAutoNum type="arabicPeriod"/>
            </a:pPr>
            <a:r>
              <a:rPr lang="nb-NO" sz="2400" dirty="0"/>
              <a:t>Vi parallellforskyver </a:t>
            </a:r>
            <a:r>
              <a:rPr lang="nb-NO" sz="2400" dirty="0" err="1"/>
              <a:t>iso</a:t>
            </a:r>
            <a:r>
              <a:rPr lang="nb-NO" sz="2400" dirty="0"/>
              <a:t>-DB linjen så langt ut i mulighetsområdet som mulig for å finne kombinasjonen som gir </a:t>
            </a:r>
            <a:r>
              <a:rPr lang="nb-NO" sz="2400" b="1" dirty="0"/>
              <a:t>størst</a:t>
            </a:r>
            <a:r>
              <a:rPr lang="nb-NO" sz="2400" dirty="0"/>
              <a:t> DB</a:t>
            </a:r>
            <a:endParaRPr lang="nb-NO" sz="22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18799" name="Håndskrift 118798">
                <a:extLst>
                  <a:ext uri="{FF2B5EF4-FFF2-40B4-BE49-F238E27FC236}">
                    <a16:creationId xmlns:a16="http://schemas.microsoft.com/office/drawing/2014/main" id="{02B44327-CCD5-4EC7-A946-5510AC4FBC7B}"/>
                  </a:ext>
                </a:extLst>
              </p14:cNvPr>
              <p14:cNvContentPartPr/>
              <p14:nvPr/>
            </p14:nvContentPartPr>
            <p14:xfrm>
              <a:off x="9493987" y="1728742"/>
              <a:ext cx="35820" cy="28800"/>
            </p14:xfrm>
          </p:contentPart>
        </mc:Choice>
        <mc:Fallback xmlns="">
          <p:pic>
            <p:nvPicPr>
              <p:cNvPr id="118799" name="Håndskrift 118798">
                <a:extLst>
                  <a:ext uri="{FF2B5EF4-FFF2-40B4-BE49-F238E27FC236}">
                    <a16:creationId xmlns:a16="http://schemas.microsoft.com/office/drawing/2014/main" id="{02B44327-CCD5-4EC7-A946-5510AC4FBC7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480487" y="1701742"/>
                <a:ext cx="62640" cy="826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8806" name="Håndskrift 118805">
                <a:extLst>
                  <a:ext uri="{FF2B5EF4-FFF2-40B4-BE49-F238E27FC236}">
                    <a16:creationId xmlns:a16="http://schemas.microsoft.com/office/drawing/2014/main" id="{DA6BBB63-9528-4273-8F96-F4F151FF2A39}"/>
                  </a:ext>
                </a:extLst>
              </p14:cNvPr>
              <p14:cNvContentPartPr/>
              <p14:nvPr/>
            </p14:nvContentPartPr>
            <p14:xfrm>
              <a:off x="9551047" y="1800202"/>
              <a:ext cx="180" cy="180"/>
            </p14:xfrm>
          </p:contentPart>
        </mc:Choice>
        <mc:Fallback xmlns="">
          <p:pic>
            <p:nvPicPr>
              <p:cNvPr id="118806" name="Håndskrift 118805">
                <a:extLst>
                  <a:ext uri="{FF2B5EF4-FFF2-40B4-BE49-F238E27FC236}">
                    <a16:creationId xmlns:a16="http://schemas.microsoft.com/office/drawing/2014/main" id="{DA6BBB63-9528-4273-8F96-F4F151FF2A3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537727" y="1773202"/>
                <a:ext cx="27000" cy="5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47273331"/>
      </p:ext>
    </p:extLst>
  </p:cSld>
  <p:clrMapOvr>
    <a:masterClrMapping/>
  </p:clrMapOvr>
  <p:transition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bunntekst 4">
            <a:extLst>
              <a:ext uri="{FF2B5EF4-FFF2-40B4-BE49-F238E27FC236}">
                <a16:creationId xmlns:a16="http://schemas.microsoft.com/office/drawing/2014/main" id="{ADE8F374-7449-4F8E-B64D-279DDF03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/>
              <a:t>Grunneleggende bedriftsøkonomi</a:t>
            </a:r>
          </a:p>
        </p:txBody>
      </p:sp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B0A4C28-3F71-4B48-A894-F6473572C548}" type="slidenum">
              <a:rPr lang="nb-NO" altLang="nb-NO"/>
              <a:pPr eaLnBrk="1" hangingPunct="1"/>
              <a:t>8</a:t>
            </a:fld>
            <a:endParaRPr lang="nb-NO" altLang="nb-NO"/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787" name="Rectangle 3">
                <a:extLst>
                  <a:ext uri="{FF2B5EF4-FFF2-40B4-BE49-F238E27FC236}">
                    <a16:creationId xmlns:a16="http://schemas.microsoft.com/office/drawing/2014/main" id="{1EE46BE7-464B-4ADD-B687-B4E7E39F32A8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51098" y="1235075"/>
                <a:ext cx="10695567" cy="4899025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nb-NO" altLang="nb-NO" sz="2400" dirty="0"/>
                  <a:t>Valg av DB til </a:t>
                </a:r>
                <a:r>
                  <a:rPr lang="nb-NO" altLang="nb-NO" sz="2400" dirty="0" err="1"/>
                  <a:t>iso</a:t>
                </a:r>
                <a:r>
                  <a:rPr lang="nb-NO" altLang="nb-NO" sz="2400" dirty="0"/>
                  <a:t>-DB linjen:</a:t>
                </a:r>
                <a:br>
                  <a:rPr lang="nb-NO" altLang="nb-NO" sz="2400" dirty="0"/>
                </a:br>
                <a:br>
                  <a:rPr lang="nb-NO" altLang="nb-NO" sz="2400" dirty="0"/>
                </a:br>
                <a:r>
                  <a:rPr lang="nb-NO" altLang="nb-NO" sz="2400" dirty="0"/>
                  <a:t>For å velge et DB «innenfor» diagrammet velger vi oss en mengde </a:t>
                </a:r>
                <a:r>
                  <a:rPr lang="nb-NO" altLang="nb-NO" sz="2400" dirty="0" err="1"/>
                  <a:t>ca</a:t>
                </a:r>
                <a:r>
                  <a:rPr lang="nb-NO" altLang="nb-NO" sz="2400" dirty="0"/>
                  <a:t> midt på x-aksen og beregner «valgt» DB. Deretter finner vi hvor mange av produktet på y-aksen vi må produsere for å få det samme (</a:t>
                </a:r>
                <a:r>
                  <a:rPr lang="nb-NO" altLang="nb-NO" sz="2400" dirty="0" err="1"/>
                  <a:t>iso</a:t>
                </a:r>
                <a:r>
                  <a:rPr lang="nb-NO" altLang="nb-NO" sz="2400" dirty="0"/>
                  <a:t>) DB.</a:t>
                </a:r>
              </a:p>
              <a:p>
                <a:pPr marL="971550" lvl="1" indent="-514350">
                  <a:buFont typeface="+mj-lt"/>
                  <a:buAutoNum type="romanLcPeriod"/>
                </a:pPr>
                <a:r>
                  <a:rPr lang="nb-NO" altLang="nb-NO" dirty="0"/>
                  <a:t>Midt på x-aksen tilsvarer i dette tilfellet 100 enheter Otta som gir et valgt DB på (100 enheter Otta * 1 800,-) kr 180 000</a:t>
                </a:r>
                <a:br>
                  <a:rPr lang="nb-NO" altLang="nb-NO" dirty="0"/>
                </a:br>
                <a:endParaRPr lang="nb-NO" altLang="nb-NO" dirty="0"/>
              </a:p>
              <a:p>
                <a:pPr marL="971550" lvl="1" indent="-514350">
                  <a:buFont typeface="+mj-lt"/>
                  <a:buAutoNum type="romanLcPeriod"/>
                </a:pPr>
                <a:r>
                  <a:rPr lang="nb-NO" altLang="nb-NO" dirty="0"/>
                  <a:t>For å få samme DB ved bare produksjon av Dombås må det produserer </a:t>
                </a:r>
                <a:br>
                  <a:rPr lang="nb-NO" altLang="nb-NO" dirty="0"/>
                </a:br>
                <a14:m>
                  <m:oMath xmlns:m="http://schemas.openxmlformats.org/officeDocument/2006/math">
                    <m:f>
                      <m:fPr>
                        <m:ctrlPr>
                          <a:rPr lang="nb-NO" altLang="nb-NO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𝑉𝑎𝑙𝑔𝑡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nb-NO" altLang="nb-NO" b="0" i="0" smtClean="0">
                            <a:latin typeface="Cambria Math" panose="02040503050406030204" pitchFamily="18" charset="0"/>
                          </a:rPr>
                          <m:t>DB</m:t>
                        </m:r>
                      </m:num>
                      <m:den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𝐷𝐵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𝑝𝑒𝑟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𝑒𝑛h𝑒𝑡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å 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𝑎𝑘𝑠𝑒𝑛</m:t>
                        </m:r>
                      </m:den>
                    </m:f>
                    <m:r>
                      <a:rPr lang="nb-NO" altLang="nb-NO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b-NO" altLang="nb-NO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18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 000</m:t>
                        </m:r>
                      </m:num>
                      <m:den>
                        <m:r>
                          <a:rPr lang="nb-NO" altLang="nb-NO" b="0" i="1" smtClean="0">
                            <a:latin typeface="Cambria Math" panose="02040503050406030204" pitchFamily="18" charset="0"/>
                          </a:rPr>
                          <m:t>5 000</m:t>
                        </m:r>
                      </m:den>
                    </m:f>
                    <m:r>
                      <a:rPr lang="nb-NO" altLang="nb-NO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nb-NO" altLang="nb-NO" dirty="0"/>
                  <a:t>36 enheter Dombås</a:t>
                </a:r>
                <a:br>
                  <a:rPr lang="nb-NO" altLang="nb-NO" dirty="0"/>
                </a:br>
                <a:br>
                  <a:rPr lang="nb-NO" altLang="nb-NO" dirty="0"/>
                </a:br>
                <a:endParaRPr lang="nb-NO" altLang="nb-NO" dirty="0"/>
              </a:p>
              <a:p>
                <a:pPr eaLnBrk="1" hangingPunct="1">
                  <a:buFontTx/>
                  <a:buNone/>
                </a:pPr>
                <a:endParaRPr lang="nb-NO" altLang="nb-NO" sz="2400" dirty="0"/>
              </a:p>
            </p:txBody>
          </p:sp>
        </mc:Choice>
        <mc:Fallback xmlns="">
          <p:sp>
            <p:nvSpPr>
              <p:cNvPr id="118787" name="Rectangle 3">
                <a:extLst>
                  <a:ext uri="{FF2B5EF4-FFF2-40B4-BE49-F238E27FC236}">
                    <a16:creationId xmlns:a16="http://schemas.microsoft.com/office/drawing/2014/main" id="{1EE46BE7-464B-4ADD-B687-B4E7E39F32A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1098" y="1235075"/>
                <a:ext cx="10695567" cy="4899025"/>
              </a:xfrm>
              <a:blipFill>
                <a:blip r:embed="rId2"/>
                <a:stretch>
                  <a:fillRect l="-912" t="-1993" r="-228"/>
                </a:stretch>
              </a:blipFill>
            </p:spPr>
            <p:txBody>
              <a:bodyPr/>
              <a:lstStyle/>
              <a:p>
                <a:r>
                  <a:rPr lang="nb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6508922"/>
      </p:ext>
    </p:extLst>
  </p:cSld>
  <p:clrMapOvr>
    <a:masterClrMapping/>
  </p:clrMapOvr>
  <p:transition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bunntekst 4">
            <a:extLst>
              <a:ext uri="{FF2B5EF4-FFF2-40B4-BE49-F238E27FC236}">
                <a16:creationId xmlns:a16="http://schemas.microsoft.com/office/drawing/2014/main" id="{ADE8F374-7449-4F8E-B64D-279DDF03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/>
              <a:t>Grunneleggende bedriftsøkonomi</a:t>
            </a:r>
          </a:p>
        </p:txBody>
      </p:sp>
      <p:sp>
        <p:nvSpPr>
          <p:cNvPr id="3075" name="Plassholder for lysbildenummer 5">
            <a:extLst>
              <a:ext uri="{FF2B5EF4-FFF2-40B4-BE49-F238E27FC236}">
                <a16:creationId xmlns:a16="http://schemas.microsoft.com/office/drawing/2014/main" id="{DBDBDC59-75C5-4CA8-A85F-3D12D46F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B0A4C28-3F71-4B48-A894-F6473572C548}" type="slidenum">
              <a:rPr lang="nb-NO" altLang="nb-NO"/>
              <a:pPr eaLnBrk="1" hangingPunct="1"/>
              <a:t>9</a:t>
            </a:fld>
            <a:endParaRPr lang="nb-NO" altLang="nb-NO"/>
          </a:p>
        </p:txBody>
      </p:sp>
      <p:sp>
        <p:nvSpPr>
          <p:cNvPr id="3076" name="Rectangle 2">
            <a:extLst>
              <a:ext uri="{FF2B5EF4-FFF2-40B4-BE49-F238E27FC236}">
                <a16:creationId xmlns:a16="http://schemas.microsoft.com/office/drawing/2014/main" id="{4518C3D3-A519-4C38-AA1F-A57E10F4A9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1098" y="0"/>
            <a:ext cx="8229600" cy="1012825"/>
          </a:xfrm>
        </p:spPr>
        <p:txBody>
          <a:bodyPr/>
          <a:lstStyle/>
          <a:p>
            <a:pPr eaLnBrk="1" hangingPunct="1"/>
            <a:r>
              <a:rPr lang="nb-NO" altLang="nb-NO" sz="3600" dirty="0"/>
              <a:t>Kapittel 9 Flere knappe faktorer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1EE46BE7-464B-4ADD-B687-B4E7E39F3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1098" y="1235075"/>
            <a:ext cx="10695567" cy="246131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nb-NO" sz="2400" dirty="0"/>
              <a:t>Vi tegner inn </a:t>
            </a:r>
            <a:r>
              <a:rPr lang="nb-NO" sz="2400" dirty="0" err="1"/>
              <a:t>iso</a:t>
            </a:r>
            <a:r>
              <a:rPr lang="nb-NO" sz="2400" dirty="0"/>
              <a:t>-DB linjen i diagrammet for det valgte DB</a:t>
            </a:r>
          </a:p>
          <a:p>
            <a:pPr marL="0" indent="0">
              <a:buNone/>
            </a:pPr>
            <a:br>
              <a:rPr lang="nb-NO" altLang="nb-NO" sz="2400" dirty="0"/>
            </a:br>
            <a:endParaRPr lang="nb-NO" altLang="nb-NO" sz="2400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C538AD79-AA64-4A42-B80B-8BDE3416550B}"/>
              </a:ext>
            </a:extLst>
          </p:cNvPr>
          <p:cNvSpPr txBox="1"/>
          <p:nvPr/>
        </p:nvSpPr>
        <p:spPr>
          <a:xfrm>
            <a:off x="7680960" y="1740131"/>
            <a:ext cx="3851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Vi ser at det er mulig å produsere større mengder enn de som er gitt langs </a:t>
            </a:r>
            <a:r>
              <a:rPr lang="nb-NO" dirty="0" err="1"/>
              <a:t>iso</a:t>
            </a:r>
            <a:r>
              <a:rPr lang="nb-NO" dirty="0"/>
              <a:t>-DB linjen på kr 180 000</a:t>
            </a:r>
          </a:p>
          <a:p>
            <a:endParaRPr lang="nb-NO" dirty="0"/>
          </a:p>
        </p:txBody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C4BA3286-90AA-4861-AA5A-7617F82334EC}"/>
              </a:ext>
            </a:extLst>
          </p:cNvPr>
          <p:cNvGrpSpPr/>
          <p:nvPr/>
        </p:nvGrpSpPr>
        <p:grpSpPr>
          <a:xfrm>
            <a:off x="1010384" y="1640378"/>
            <a:ext cx="6189435" cy="3869618"/>
            <a:chOff x="1010384" y="1640378"/>
            <a:chExt cx="6189435" cy="3869618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4" name="Håndskrift 3">
                  <a:extLst>
                    <a:ext uri="{FF2B5EF4-FFF2-40B4-BE49-F238E27FC236}">
                      <a16:creationId xmlns:a16="http://schemas.microsoft.com/office/drawing/2014/main" id="{2B7EF001-1DFC-4424-8219-AF2458B464E1}"/>
                    </a:ext>
                  </a:extLst>
                </p14:cNvPr>
                <p14:cNvContentPartPr/>
                <p14:nvPr/>
              </p14:nvContentPartPr>
              <p14:xfrm>
                <a:off x="1445744" y="3778233"/>
                <a:ext cx="3575880" cy="1524600"/>
              </p14:xfrm>
            </p:contentPart>
          </mc:Choice>
          <mc:Fallback xmlns="">
            <p:pic>
              <p:nvPicPr>
                <p:cNvPr id="4" name="Håndskrift 3">
                  <a:extLst>
                    <a:ext uri="{FF2B5EF4-FFF2-40B4-BE49-F238E27FC236}">
                      <a16:creationId xmlns:a16="http://schemas.microsoft.com/office/drawing/2014/main" id="{2B7EF001-1DFC-4424-8219-AF2458B464E1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418744" y="3724246"/>
                  <a:ext cx="3629520" cy="1632215"/>
                </a:xfrm>
                <a:prstGeom prst="rect">
                  <a:avLst/>
                </a:prstGeom>
              </p:spPr>
            </p:pic>
          </mc:Fallback>
        </mc:AlternateContent>
        <p:pic>
          <p:nvPicPr>
            <p:cNvPr id="6" name="Bilde 5">
              <a:extLst>
                <a:ext uri="{FF2B5EF4-FFF2-40B4-BE49-F238E27FC236}">
                  <a16:creationId xmlns:a16="http://schemas.microsoft.com/office/drawing/2014/main" id="{601B6333-DF60-4211-B74E-D8A5BE0E22B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10384" y="1640378"/>
              <a:ext cx="6189435" cy="386961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01003219"/>
      </p:ext>
    </p:extLst>
  </p:cSld>
  <p:clrMapOvr>
    <a:masterClrMapping/>
  </p:clrMapOvr>
  <p:transition>
    <p:pull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855</Words>
  <Application>Microsoft Office PowerPoint</Application>
  <PresentationFormat>Widescreen</PresentationFormat>
  <Paragraphs>118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Office-tema</vt:lpstr>
      <vt:lpstr>Kapittel 9 Flere knappe faktorer</vt:lpstr>
      <vt:lpstr>Kapittel 9 Flere knappe faktorer</vt:lpstr>
      <vt:lpstr>Kapittel 9 Flere knappe faktorer</vt:lpstr>
      <vt:lpstr>Kapittel 9 Flere knappe faktorer</vt:lpstr>
      <vt:lpstr>Kapittel 9 Flere knappe faktorer</vt:lpstr>
      <vt:lpstr>Kapittel 9 Flere knappe faktorer</vt:lpstr>
      <vt:lpstr>Kapittel 9 Flere knappe faktorer</vt:lpstr>
      <vt:lpstr>Kapittel 9 Flere knappe faktorer</vt:lpstr>
      <vt:lpstr>Kapittel 9 Flere knappe faktorer</vt:lpstr>
      <vt:lpstr>Kapittel 9 Flere knappe faktorer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Kapittel 9 Flere knappe faktorer</dc:title>
  <dc:creator>Trond Winther</dc:creator>
  <cp:lastModifiedBy> </cp:lastModifiedBy>
  <cp:revision>50</cp:revision>
  <dcterms:created xsi:type="dcterms:W3CDTF">2017-10-23T13:36:02Z</dcterms:created>
  <dcterms:modified xsi:type="dcterms:W3CDTF">2020-03-11T08:52:41Z</dcterms:modified>
</cp:coreProperties>
</file>