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3" r:id="rId1"/>
  </p:sldMasterIdLst>
  <p:notesMasterIdLst>
    <p:notesMasterId r:id="rId42"/>
  </p:notesMasterIdLst>
  <p:handoutMasterIdLst>
    <p:handoutMasterId r:id="rId43"/>
  </p:handoutMasterIdLst>
  <p:sldIdLst>
    <p:sldId id="256" r:id="rId2"/>
    <p:sldId id="294" r:id="rId3"/>
    <p:sldId id="295" r:id="rId4"/>
    <p:sldId id="297" r:id="rId5"/>
    <p:sldId id="299" r:id="rId6"/>
    <p:sldId id="298" r:id="rId7"/>
    <p:sldId id="335" r:id="rId8"/>
    <p:sldId id="300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293" r:id="rId22"/>
    <p:sldId id="316" r:id="rId23"/>
    <p:sldId id="317" r:id="rId24"/>
    <p:sldId id="340" r:id="rId25"/>
    <p:sldId id="339" r:id="rId26"/>
    <p:sldId id="318" r:id="rId27"/>
    <p:sldId id="319" r:id="rId28"/>
    <p:sldId id="320" r:id="rId29"/>
    <p:sldId id="322" r:id="rId30"/>
    <p:sldId id="323" r:id="rId31"/>
    <p:sldId id="325" r:id="rId32"/>
    <p:sldId id="326" r:id="rId33"/>
    <p:sldId id="327" r:id="rId34"/>
    <p:sldId id="328" r:id="rId35"/>
    <p:sldId id="329" r:id="rId36"/>
    <p:sldId id="330" r:id="rId37"/>
    <p:sldId id="331" r:id="rId38"/>
    <p:sldId id="332" r:id="rId39"/>
    <p:sldId id="333" r:id="rId40"/>
    <p:sldId id="334" r:id="rId41"/>
  </p:sldIdLst>
  <p:sldSz cx="9144000" cy="6858000" type="screen4x3"/>
  <p:notesSz cx="6669088" cy="9928225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>
          <p15:clr>
            <a:srgbClr val="A4A3A4"/>
          </p15:clr>
        </p15:guide>
        <p15:guide id="2" pos="61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Øystein Hansen" initials="ØH" lastIdx="15" clrIdx="0"/>
  <p:cmAuthor id="1" name="KM" initials="KM" lastIdx="1" clrIdx="1">
    <p:extLst>
      <p:ext uri="{19B8F6BF-5375-455C-9EA6-DF929625EA0E}">
        <p15:presenceInfo xmlns:p15="http://schemas.microsoft.com/office/powerpoint/2012/main" userId="K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0068"/>
    <a:srgbClr val="006666"/>
    <a:srgbClr val="CC3300"/>
    <a:srgbClr val="33CC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84" y="588"/>
      </p:cViewPr>
      <p:guideLst>
        <p:guide orient="horz" pos="1071"/>
        <p:guide pos="6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1-25T09:45:03.964" idx="8">
    <p:pos x="3815" y="2669"/>
    <p:text>Det passer vel bedre med "eierne" (i bestemt form)</p:text>
    <p:extLst>
      <p:ext uri="{C676402C-5697-4E1C-873F-D02D1690AC5C}">
        <p15:threadingInfo xmlns:p15="http://schemas.microsoft.com/office/powerpoint/2012/main" timeZoneBias="-6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Relationship Id="rId4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image" Target="../media/image2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3808133-A3D2-4E03-AA78-E1AC020C9843}" type="slidenum">
              <a:rPr lang="en-GB" altLang="nb-NO"/>
              <a:pPr>
                <a:defRPr/>
              </a:pPr>
              <a:t>‹#›</a:t>
            </a:fld>
            <a:endParaRPr lang="en-GB" altLang="nb-NO"/>
          </a:p>
        </p:txBody>
      </p:sp>
    </p:spTree>
    <p:extLst>
      <p:ext uri="{BB962C8B-B14F-4D97-AF65-F5344CB8AC3E}">
        <p14:creationId xmlns:p14="http://schemas.microsoft.com/office/powerpoint/2010/main" val="3604398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BD8A163-C2C4-469F-B7EC-921DEBD6B2F3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05479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19459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 smtClean="0">
              <a:latin typeface="Arial" panose="020B0604020202020204" pitchFamily="34" charset="0"/>
            </a:endParaRPr>
          </a:p>
        </p:txBody>
      </p:sp>
      <p:sp>
        <p:nvSpPr>
          <p:cNvPr id="19460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958F72-5AB9-4E72-959C-B48A130C45B6}" type="slidenum">
              <a:rPr lang="nb-NO" altLang="nb-NO"/>
              <a:pPr>
                <a:spcBef>
                  <a:spcPct val="0"/>
                </a:spcBef>
              </a:pPr>
              <a:t>5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8749790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52227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nb-NO" altLang="nb-NO" smtClean="0">
                <a:latin typeface="Arial" panose="020B0604020202020204" pitchFamily="34" charset="0"/>
              </a:rPr>
              <a:t>Burde vi ha med «resultatet» i denne figuren?</a:t>
            </a:r>
          </a:p>
        </p:txBody>
      </p:sp>
      <p:sp>
        <p:nvSpPr>
          <p:cNvPr id="52228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F63DE6-C457-4B53-9602-BEDA1FD51C6A}" type="slidenum">
              <a:rPr lang="nb-NO" altLang="nb-NO"/>
              <a:pPr>
                <a:spcBef>
                  <a:spcPct val="0"/>
                </a:spcBef>
              </a:pPr>
              <a:t>29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7766648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57347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 smtClean="0">
              <a:latin typeface="Arial" panose="020B0604020202020204" pitchFamily="34" charset="0"/>
            </a:endParaRPr>
          </a:p>
        </p:txBody>
      </p:sp>
      <p:sp>
        <p:nvSpPr>
          <p:cNvPr id="57348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1ECCF5-8B02-4DC2-8F92-09A1D9FBB081}" type="slidenum">
              <a:rPr lang="nb-NO" altLang="nb-NO"/>
              <a:pPr>
                <a:spcBef>
                  <a:spcPct val="0"/>
                </a:spcBef>
              </a:pPr>
              <a:t>32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788382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21507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 smtClean="0">
              <a:latin typeface="Arial" panose="020B0604020202020204" pitchFamily="34" charset="0"/>
            </a:endParaRPr>
          </a:p>
        </p:txBody>
      </p:sp>
      <p:sp>
        <p:nvSpPr>
          <p:cNvPr id="21508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617F2E-4A14-438B-8E23-0AACA45D8BC2}" type="slidenum">
              <a:rPr lang="nb-NO" altLang="nb-NO"/>
              <a:pPr>
                <a:spcBef>
                  <a:spcPct val="0"/>
                </a:spcBef>
              </a:pPr>
              <a:t>8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626136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24579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 smtClean="0">
              <a:latin typeface="Arial" panose="020B0604020202020204" pitchFamily="34" charset="0"/>
            </a:endParaRPr>
          </a:p>
        </p:txBody>
      </p:sp>
      <p:sp>
        <p:nvSpPr>
          <p:cNvPr id="24580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1F1F6A-813A-4A6A-822C-8DACB351F485}" type="slidenum">
              <a:rPr lang="nb-NO" altLang="nb-NO"/>
              <a:pPr>
                <a:spcBef>
                  <a:spcPct val="0"/>
                </a:spcBef>
              </a:pPr>
              <a:t>9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80525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27651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 smtClean="0">
              <a:latin typeface="Arial" panose="020B0604020202020204" pitchFamily="34" charset="0"/>
            </a:endParaRPr>
          </a:p>
        </p:txBody>
      </p:sp>
      <p:sp>
        <p:nvSpPr>
          <p:cNvPr id="27652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1879C0-1335-46DC-BD3A-B1154F6D651F}" type="slidenum">
              <a:rPr lang="nb-NO" altLang="nb-NO"/>
              <a:pPr>
                <a:spcBef>
                  <a:spcPct val="0"/>
                </a:spcBef>
              </a:pPr>
              <a:t>11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502913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30723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 smtClean="0">
              <a:latin typeface="Arial" panose="020B0604020202020204" pitchFamily="34" charset="0"/>
            </a:endParaRPr>
          </a:p>
        </p:txBody>
      </p:sp>
      <p:sp>
        <p:nvSpPr>
          <p:cNvPr id="30724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0CDDF4-0C97-49EE-B589-ED25C7452EC9}" type="slidenum">
              <a:rPr lang="nb-NO" altLang="nb-NO"/>
              <a:pPr>
                <a:spcBef>
                  <a:spcPct val="0"/>
                </a:spcBef>
              </a:pPr>
              <a:t>13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66597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33795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 smtClean="0">
              <a:latin typeface="Arial" panose="020B0604020202020204" pitchFamily="34" charset="0"/>
            </a:endParaRPr>
          </a:p>
        </p:txBody>
      </p:sp>
      <p:sp>
        <p:nvSpPr>
          <p:cNvPr id="33796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3E941D-86F5-4FB1-BAF0-0BC51E003678}" type="slidenum">
              <a:rPr lang="nb-NO" altLang="nb-NO"/>
              <a:pPr>
                <a:spcBef>
                  <a:spcPct val="0"/>
                </a:spcBef>
              </a:pPr>
              <a:t>15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130243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35843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 smtClean="0">
              <a:latin typeface="Arial" panose="020B0604020202020204" pitchFamily="34" charset="0"/>
            </a:endParaRPr>
          </a:p>
        </p:txBody>
      </p:sp>
      <p:sp>
        <p:nvSpPr>
          <p:cNvPr id="35844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BE40A7-892E-40A5-8E4F-BD0CB3B1EAFA}" type="slidenum">
              <a:rPr lang="nb-NO" altLang="nb-NO"/>
              <a:pPr>
                <a:spcBef>
                  <a:spcPct val="0"/>
                </a:spcBef>
              </a:pPr>
              <a:t>16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4160426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37891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 smtClean="0">
              <a:latin typeface="Arial" panose="020B0604020202020204" pitchFamily="34" charset="0"/>
            </a:endParaRPr>
          </a:p>
        </p:txBody>
      </p:sp>
      <p:sp>
        <p:nvSpPr>
          <p:cNvPr id="37892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AFF10E-0869-42C2-AA4F-020FF2B29426}" type="slidenum">
              <a:rPr lang="nb-NO" altLang="nb-NO"/>
              <a:pPr>
                <a:spcBef>
                  <a:spcPct val="0"/>
                </a:spcBef>
              </a:pPr>
              <a:t>17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1487812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8195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 smtClean="0">
              <a:latin typeface="Arial" panose="020B0604020202020204" pitchFamily="34" charset="0"/>
            </a:endParaRPr>
          </a:p>
        </p:txBody>
      </p:sp>
      <p:sp>
        <p:nvSpPr>
          <p:cNvPr id="8196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133540-F752-4766-A01D-A6D9E8CB85C4}" type="slidenum">
              <a:rPr lang="nb-NO" altLang="nb-NO"/>
              <a:pPr>
                <a:spcBef>
                  <a:spcPct val="0"/>
                </a:spcBef>
              </a:pPr>
              <a:t>24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455159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70075"/>
            <a:ext cx="1506538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46"/>
          <p:cNvSpPr>
            <a:spLocks noChangeArrowheads="1" noChangeShapeType="1" noTextEdit="1"/>
          </p:cNvSpPr>
          <p:nvPr userDrawn="1"/>
        </p:nvSpPr>
        <p:spPr bwMode="auto">
          <a:xfrm>
            <a:off x="1042988" y="4508500"/>
            <a:ext cx="677862" cy="992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b-NO" sz="4800" kern="10" dirty="0" smtClean="0">
                <a:ln w="952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00B050"/>
                  </a:outerShdw>
                </a:effectLst>
                <a:latin typeface="Comic Sans MS" panose="030F0702030302020204" pitchFamily="66" charset="0"/>
              </a:rPr>
              <a:t>6</a:t>
            </a:r>
            <a:endParaRPr lang="nb-NO" sz="4800" kern="10" dirty="0">
              <a:ln w="9525">
                <a:solidFill>
                  <a:srgbClr val="00B05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00B05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1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49C889-2157-4D59-BDE8-B74D099ADE3D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 algn="r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algn="ctr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 dirty="0" smtClean="0"/>
              <a:t>Økonomistyring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89569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dirty="0" smtClean="0"/>
              <a:t>Økonomistyring</a:t>
            </a:r>
            <a:endParaRPr lang="nb-NO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D3684-9AEE-4C3B-B818-39FD1122FB7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011111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dirty="0" smtClean="0"/>
              <a:t>Økonomistyring</a:t>
            </a:r>
            <a:endParaRPr lang="nb-NO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A8105-1ADE-4403-A4A2-A6A312B019C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02055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w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 Klikk for å redigere tekststiler i malen</a:t>
            </a:r>
          </a:p>
          <a:p>
            <a:pPr lvl="1"/>
            <a:r>
              <a:rPr lang="nb-NO" altLang="nb-NO" smtClean="0"/>
              <a:t> Andre nivå</a:t>
            </a:r>
          </a:p>
          <a:p>
            <a:pPr lvl="2"/>
            <a:r>
              <a:rPr lang="nb-NO" altLang="nb-NO" smtClean="0"/>
              <a:t> 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 dirty="0" smtClean="0"/>
              <a:t>Økonomistyring</a:t>
            </a:r>
            <a:endParaRPr lang="nb-NO" dirty="0"/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4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08F7D47-5909-45CA-B9A1-4FB017FDA406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  <p:pic>
        <p:nvPicPr>
          <p:cNvPr id="1031" name="Picture 24"/>
          <p:cNvPicPr preferRelativeResize="0"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8"/>
          <a:stretch>
            <a:fillRect/>
          </a:stretch>
        </p:blipFill>
        <p:spPr bwMode="auto">
          <a:xfrm>
            <a:off x="250825" y="0"/>
            <a:ext cx="754063" cy="11128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2" r:id="rId2"/>
    <p:sldLayoutId id="214748377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Wingdings" panose="05000000000000000000" pitchFamily="2" charset="2"/>
        <a:buChar char="ü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3" panose="05040102010807070707" pitchFamily="18" charset="2"/>
        <a:buChar char="Ê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-regneark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-regneark4.xls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Microsoft_Excel_97-2003-regneark3.xls"/><Relationship Id="rId11" Type="http://schemas.openxmlformats.org/officeDocument/2006/relationships/image" Target="../media/image12.emf"/><Relationship Id="rId5" Type="http://schemas.openxmlformats.org/officeDocument/2006/relationships/image" Target="../media/image9.emf"/><Relationship Id="rId10" Type="http://schemas.openxmlformats.org/officeDocument/2006/relationships/oleObject" Target="../embeddings/Microsoft_Excel_97-2003-regneark5.xls"/><Relationship Id="rId4" Type="http://schemas.openxmlformats.org/officeDocument/2006/relationships/oleObject" Target="../embeddings/Microsoft_Excel_97-2003-regneark2.xls"/><Relationship Id="rId9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emf"/><Relationship Id="rId4" Type="http://schemas.openxmlformats.org/officeDocument/2006/relationships/oleObject" Target="../embeddings/Microsoft_Excel_97-2003-regneark6.xls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Microsoft_Excel_97-2003-regneark8.xls"/><Relationship Id="rId5" Type="http://schemas.openxmlformats.org/officeDocument/2006/relationships/image" Target="../media/image14.emf"/><Relationship Id="rId4" Type="http://schemas.openxmlformats.org/officeDocument/2006/relationships/oleObject" Target="../embeddings/Microsoft_Excel_97-2003-regneark7.xls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oleObject" Target="../embeddings/Microsoft_Excel_97-2003-regneark9.xls"/><Relationship Id="rId7" Type="http://schemas.openxmlformats.org/officeDocument/2006/relationships/oleObject" Target="../embeddings/Microsoft_Excel_97-2003-regneark1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emf"/><Relationship Id="rId5" Type="http://schemas.openxmlformats.org/officeDocument/2006/relationships/oleObject" Target="../embeddings/Microsoft_Excel_97-2003-regneark10.xls"/><Relationship Id="rId4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-regneark1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emf"/><Relationship Id="rId5" Type="http://schemas.openxmlformats.org/officeDocument/2006/relationships/oleObject" Target="../embeddings/Microsoft_Excel_97-2003-regneark13.xls"/><Relationship Id="rId4" Type="http://schemas.openxmlformats.org/officeDocument/2006/relationships/image" Target="../media/image19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-regneark1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4.e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oleObject" Target="../embeddings/Microsoft_Excel_97-2003-regneark15.xls"/><Relationship Id="rId7" Type="http://schemas.openxmlformats.org/officeDocument/2006/relationships/oleObject" Target="../embeddings/Microsoft_Excel_97-2003-regneark17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6.emf"/><Relationship Id="rId5" Type="http://schemas.openxmlformats.org/officeDocument/2006/relationships/oleObject" Target="../embeddings/Microsoft_Excel_97-2003-regneark16.xls"/><Relationship Id="rId4" Type="http://schemas.openxmlformats.org/officeDocument/2006/relationships/image" Target="../media/image25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-regneark18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9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-regneark19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6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-regneark20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7.e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8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1371600"/>
            <a:ext cx="7127875" cy="1752600"/>
          </a:xfrm>
        </p:spPr>
        <p:txBody>
          <a:bodyPr/>
          <a:lstStyle/>
          <a:p>
            <a:pPr eaLnBrk="1" hangingPunct="1"/>
            <a:r>
              <a:rPr lang="nb-NO" altLang="nb-NO" sz="4800" dirty="0" smtClean="0">
                <a:latin typeface="Arial" panose="020B0604020202020204" pitchFamily="34" charset="0"/>
              </a:rPr>
              <a:t>Økonomistyring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140075"/>
            <a:ext cx="7056438" cy="2736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nb-NO" sz="2400" dirty="0" smtClean="0"/>
              <a:t>Kjell Magne Baksaas, Øystein Hansen og Trond Winther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2400" dirty="0" smtClean="0"/>
              <a:t>(2015) Gyldendal Akademisk </a:t>
            </a:r>
            <a:endParaRPr lang="nb-NO" altLang="nb-NO" sz="1800" i="1" dirty="0" smtClean="0">
              <a:solidFill>
                <a:srgbClr val="00B05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nb-NO" altLang="nb-NO" sz="3600" i="1" dirty="0" smtClean="0">
              <a:solidFill>
                <a:srgbClr val="00B05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nb-NO" altLang="nb-NO" sz="3600" i="1" dirty="0" smtClean="0">
                <a:solidFill>
                  <a:srgbClr val="00B050"/>
                </a:solidFill>
              </a:rPr>
              <a:t>Regnskapsanalyse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908175" y="5661025"/>
            <a:ext cx="540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nb-NO" sz="1800" i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5125" name="Picture 7" descr="Økonomisty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022725"/>
            <a:ext cx="169545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Undertittel 2"/>
          <p:cNvSpPr txBox="1">
            <a:spLocks/>
          </p:cNvSpPr>
          <p:nvPr/>
        </p:nvSpPr>
        <p:spPr bwMode="auto">
          <a:xfrm>
            <a:off x="5364163" y="6291263"/>
            <a:ext cx="3814762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550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itchFamily="2" charset="2"/>
              <a:buNone/>
              <a:defRPr sz="3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 3" pitchFamily="18" charset="2"/>
              <a:buChar char="Ê"/>
              <a:defRPr sz="2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nb-NO" b="1" kern="0" dirty="0" smtClean="0"/>
              <a:t>© Gyldendal Akademisk</a:t>
            </a:r>
          </a:p>
          <a:p>
            <a:pPr>
              <a:defRPr/>
            </a:pPr>
            <a:r>
              <a:rPr lang="nb-NO" sz="1300" kern="0" dirty="0" smtClean="0"/>
              <a:t>Innholdet i dette dokumentet er kun til bruk i undervisning knyttet til læreboka. </a:t>
            </a:r>
          </a:p>
          <a:p>
            <a:pPr>
              <a:defRPr/>
            </a:pPr>
            <a:r>
              <a:rPr lang="nb-NO" sz="1300" kern="0" dirty="0" smtClean="0"/>
              <a:t>All annen bruk må avtales med forlaget.</a:t>
            </a:r>
            <a:endParaRPr lang="nb-NO" sz="1300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mtClean="0"/>
              <a:t>Analyse i sammenheng</a:t>
            </a:r>
          </a:p>
        </p:txBody>
      </p:sp>
      <p:sp>
        <p:nvSpPr>
          <p:cNvPr id="2560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altLang="nb-NO" smtClean="0"/>
              <a:t>Vi bruker nøkkeltallene til å foreta sammenligning </a:t>
            </a:r>
          </a:p>
          <a:p>
            <a:pPr lvl="1"/>
            <a:r>
              <a:rPr lang="nb-NO" altLang="nb-NO" smtClean="0"/>
              <a:t>over tid</a:t>
            </a:r>
          </a:p>
          <a:p>
            <a:pPr lvl="1"/>
            <a:r>
              <a:rPr lang="nb-NO" altLang="nb-NO" smtClean="0"/>
              <a:t>mot budsjetter/planer</a:t>
            </a:r>
          </a:p>
          <a:p>
            <a:pPr lvl="1"/>
            <a:r>
              <a:rPr lang="nb-NO" altLang="nb-NO" smtClean="0"/>
              <a:t>mot andre bedrifter eller bransjenormer (bench­mark)</a:t>
            </a:r>
          </a:p>
          <a:p>
            <a:pPr lvl="1"/>
            <a:r>
              <a:rPr lang="nb-NO" altLang="nb-NO" smtClean="0"/>
              <a:t>en kombinasjon av disse</a:t>
            </a:r>
          </a:p>
          <a:p>
            <a:endParaRPr lang="nb-NO" altLang="nb-NO" smtClean="0"/>
          </a:p>
        </p:txBody>
      </p:sp>
      <p:sp>
        <p:nvSpPr>
          <p:cNvPr id="25605" name="Plassholder for lysbildenumm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2842C1-D2B0-4CBE-B810-4D6E42F93FF8}" type="slidenum">
              <a:rPr lang="nb-NO" altLang="nb-NO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nb-NO" altLang="nb-NO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690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z="3800" smtClean="0"/>
              <a:t>Finansiering</a:t>
            </a:r>
            <a:br>
              <a:rPr lang="nb-NO" altLang="nb-NO" sz="3800" smtClean="0"/>
            </a:br>
            <a:r>
              <a:rPr lang="nb-NO" altLang="nb-NO" sz="3200" smtClean="0"/>
              <a:t>Finansieringsstruktur	</a:t>
            </a:r>
          </a:p>
        </p:txBody>
      </p:sp>
      <p:sp>
        <p:nvSpPr>
          <p:cNvPr id="26629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6C0A012-C4A0-4DB3-AEEB-F794F7D4F5D8}" type="slidenum">
              <a:rPr lang="nb-NO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nb-NO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1547813" y="4724400"/>
            <a:ext cx="7345362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nb-NO" altLang="nb-NO" sz="2200"/>
              <a:t>Høyre side av balansen viser hvordan bedriften har anskaffet kapitalen. 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nb-NO" altLang="nb-NO" sz="2200"/>
              <a:t>Venstre side gir en oversikt over hvordan bedriften har plassert (anvendt) denne kapitalen.</a:t>
            </a:r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1891127"/>
            <a:ext cx="6273476" cy="2586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167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mtClean="0"/>
              <a:t>Finansiering</a:t>
            </a:r>
          </a:p>
        </p:txBody>
      </p:sp>
      <p:sp>
        <p:nvSpPr>
          <p:cNvPr id="15364" name="Plassholder for bunntekst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32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32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32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32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nb-NO" altLang="en-US" sz="1000" dirty="0" smtClean="0">
                <a:solidFill>
                  <a:schemeClr val="tx1"/>
                </a:solidFill>
                <a:latin typeface="Arial" charset="0"/>
              </a:rPr>
              <a:t>Finansregnskap – kapittel 10</a:t>
            </a:r>
          </a:p>
        </p:txBody>
      </p:sp>
      <p:sp>
        <p:nvSpPr>
          <p:cNvPr id="28676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DA28CE1-9D5D-4936-898F-F3BF6520DB9E}" type="slidenum">
              <a:rPr lang="nb-NO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nb-NO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1022350" y="2116138"/>
            <a:ext cx="8229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nb-NO" altLang="nb-NO" sz="2200" dirty="0"/>
              <a:t>Arbeidskapital = omløpsmidler – kortsiktig gjeld </a:t>
            </a:r>
            <a:br>
              <a:rPr lang="nb-NO" altLang="nb-NO" sz="2200" dirty="0"/>
            </a:br>
            <a:r>
              <a:rPr lang="nb-NO" altLang="nb-NO" sz="2200" dirty="0"/>
              <a:t>Arbeidskapital = langsiktig finansiering – anleggsmidler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nb-NO" altLang="nb-NO" sz="2200" i="1" dirty="0"/>
              <a:t>Arbeidskapitalen</a:t>
            </a:r>
            <a:r>
              <a:rPr lang="nb-NO" altLang="nb-NO" sz="2200" dirty="0"/>
              <a:t> forteller hvor stor del av omløpsmidlene som er finansiert med langsiktig </a:t>
            </a:r>
            <a:r>
              <a:rPr lang="nb-NO" altLang="nb-NO" sz="2200" dirty="0" smtClean="0"/>
              <a:t>kapital</a:t>
            </a:r>
            <a:endParaRPr lang="nb-NO" altLang="nb-NO" sz="2200" dirty="0"/>
          </a:p>
        </p:txBody>
      </p:sp>
      <p:graphicFrame>
        <p:nvGraphicFramePr>
          <p:cNvPr id="28678" name="Object 6"/>
          <p:cNvGraphicFramePr>
            <a:graphicFrameLocks noGrp="1" noChangeAspect="1"/>
          </p:cNvGraphicFramePr>
          <p:nvPr>
            <p:ph idx="1"/>
          </p:nvPr>
        </p:nvGraphicFramePr>
        <p:xfrm>
          <a:off x="3203575" y="3733800"/>
          <a:ext cx="5699125" cy="293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Worksheet" r:id="rId3" imgW="3790849" imgH="1952557" progId="Excel.Sheet.8">
                  <p:embed/>
                </p:oleObj>
              </mc:Choice>
              <mc:Fallback>
                <p:oleObj name="Worksheet" r:id="rId3" imgW="3790849" imgH="1952557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3733800"/>
                        <a:ext cx="5699125" cy="29352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9162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mtClean="0"/>
              <a:t>Krav til arbeidskapitalen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905000"/>
            <a:ext cx="7151688" cy="447675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nb-NO" dirty="0" smtClean="0"/>
              <a:t>Et </a:t>
            </a:r>
            <a:r>
              <a:rPr lang="nb-NO" dirty="0"/>
              <a:t>minstekrav til god finansiering er at anleggsmidlene er finansiert med langsiktig kapital, det vil </a:t>
            </a:r>
            <a:r>
              <a:rPr lang="nb-NO" dirty="0" smtClean="0"/>
              <a:t>si at arbeidskapitalen er positiv</a:t>
            </a:r>
            <a:endParaRPr lang="nb-NO" dirty="0"/>
          </a:p>
          <a:p>
            <a:pPr>
              <a:defRPr/>
            </a:pPr>
            <a:r>
              <a:rPr lang="nb-NO" dirty="0"/>
              <a:t>I tillegg bør en andel av omløpsmidlene være finansiert langsiktig. </a:t>
            </a:r>
          </a:p>
          <a:p>
            <a:pPr lvl="1">
              <a:defRPr/>
            </a:pPr>
            <a:r>
              <a:rPr lang="nb-NO" dirty="0"/>
              <a:t>Hvor stor </a:t>
            </a:r>
            <a:r>
              <a:rPr lang="nb-NO" dirty="0" smtClean="0"/>
              <a:t>del </a:t>
            </a:r>
            <a:r>
              <a:rPr lang="nb-NO" dirty="0"/>
              <a:t>kommer an på ulike </a:t>
            </a:r>
            <a:r>
              <a:rPr lang="nb-NO" dirty="0" smtClean="0"/>
              <a:t>forhold </a:t>
            </a:r>
            <a:r>
              <a:rPr lang="nb-NO" dirty="0"/>
              <a:t>som lagringstid for varene, kredittider til kun­dene og leverandørene</a:t>
            </a:r>
          </a:p>
          <a:p>
            <a:pPr lvl="1">
              <a:defRPr/>
            </a:pPr>
            <a:r>
              <a:rPr lang="nb-NO" dirty="0"/>
              <a:t>Normalt bør arbeidskapitalen være over 50 % av varelageret.</a:t>
            </a:r>
          </a:p>
          <a:p>
            <a:pPr>
              <a:defRPr/>
            </a:pPr>
            <a:endParaRPr lang="nb-NO" dirty="0"/>
          </a:p>
        </p:txBody>
      </p:sp>
      <p:sp>
        <p:nvSpPr>
          <p:cNvPr id="29701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51DE79B-945E-449A-AB9C-17F8D9CE268D}" type="slidenum">
              <a:rPr lang="nb-NO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nb-NO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846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mtClean="0"/>
              <a:t>Finansiering (2)</a:t>
            </a:r>
          </a:p>
        </p:txBody>
      </p:sp>
      <p:sp>
        <p:nvSpPr>
          <p:cNvPr id="16388" name="Plassholder for bunntekst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32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32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32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32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nb-NO" altLang="en-US" sz="1000" smtClean="0">
                <a:solidFill>
                  <a:schemeClr val="tx1"/>
                </a:solidFill>
                <a:latin typeface="Arial" charset="0"/>
              </a:rPr>
              <a:t>Finansregnskap – kapittel 10</a:t>
            </a:r>
          </a:p>
        </p:txBody>
      </p:sp>
      <p:sp>
        <p:nvSpPr>
          <p:cNvPr id="31748" name="Plassholder for lysbildenumm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E50C7AE-0EE9-4957-BA85-F34C4698E6CB}" type="slidenum">
              <a:rPr lang="nb-NO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nb-NO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175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714375" y="4178300"/>
          <a:ext cx="8394700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Regneark" r:id="rId3" imgW="5170980" imgH="1508642" progId="Excel.Sheet.8">
                  <p:embed/>
                </p:oleObj>
              </mc:Choice>
              <mc:Fallback>
                <p:oleObj name="Regneark" r:id="rId3" imgW="5170980" imgH="1508642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4178300"/>
                        <a:ext cx="8394700" cy="24479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476375" y="3573463"/>
            <a:ext cx="8280400" cy="74771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nb-NO" altLang="nb-NO" sz="2600" smtClean="0"/>
              <a:t>Finansierings-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b-NO" altLang="nb-NO" sz="2600" smtClean="0"/>
              <a:t>skjema</a:t>
            </a:r>
          </a:p>
        </p:txBody>
      </p:sp>
      <p:sp>
        <p:nvSpPr>
          <p:cNvPr id="31752" name="Rectangle 3"/>
          <p:cNvSpPr txBox="1">
            <a:spLocks noChangeArrowheads="1"/>
          </p:cNvSpPr>
          <p:nvPr/>
        </p:nvSpPr>
        <p:spPr bwMode="auto">
          <a:xfrm>
            <a:off x="1547813" y="1844675"/>
            <a:ext cx="4895850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nb-NO" altLang="nb-NO" sz="2600"/>
              <a:t>Prosent-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b-NO" altLang="nb-NO" sz="2600"/>
              <a:t>balanse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nb-NO" altLang="nb-NO" sz="2600"/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09367" y="1451411"/>
            <a:ext cx="3868591" cy="2459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526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mtClean="0"/>
              <a:t>Finansiering (3)</a:t>
            </a:r>
          </a:p>
        </p:txBody>
      </p:sp>
      <p:graphicFrame>
        <p:nvGraphicFramePr>
          <p:cNvPr id="32771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176338" y="2349500"/>
          <a:ext cx="516572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Worksheet" r:id="rId4" imgW="2686011" imgH="371581" progId="Excel.Sheet.8">
                  <p:embed/>
                </p:oleObj>
              </mc:Choice>
              <mc:Fallback>
                <p:oleObj name="Worksheet" r:id="rId4" imgW="2686011" imgH="371581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6338" y="2349500"/>
                        <a:ext cx="5165725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3" name="Plassholder for lysbildenumm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3498A98-7768-48AD-AE43-D5187E0DBDC7}" type="slidenum">
              <a:rPr lang="nb-NO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nb-NO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03288" y="1844675"/>
            <a:ext cx="8240712" cy="5762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nb-NO" altLang="nb-NO" sz="2800" smtClean="0"/>
              <a:t>Andre nøkkeltall i finansieringsanalysen:</a:t>
            </a:r>
          </a:p>
          <a:p>
            <a:pPr eaLnBrk="1" hangingPunct="1"/>
            <a:endParaRPr lang="nb-NO" altLang="nb-NO" sz="2800" smtClean="0"/>
          </a:p>
        </p:txBody>
      </p:sp>
      <p:graphicFrame>
        <p:nvGraphicFramePr>
          <p:cNvPr id="32775" name="Object 6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150938" y="3235325"/>
          <a:ext cx="5005387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Worksheet" r:id="rId6" imgW="2686011" imgH="371581" progId="Excel.Sheet.8">
                  <p:embed/>
                </p:oleObj>
              </mc:Choice>
              <mc:Fallback>
                <p:oleObj name="Worksheet" r:id="rId6" imgW="2686011" imgH="371581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938" y="3235325"/>
                        <a:ext cx="5005387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6" name="Object 8"/>
          <p:cNvGraphicFramePr>
            <a:graphicFrameLocks noChangeAspect="1"/>
          </p:cNvGraphicFramePr>
          <p:nvPr/>
        </p:nvGraphicFramePr>
        <p:xfrm>
          <a:off x="1106488" y="4868863"/>
          <a:ext cx="4833937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Worksheet" r:id="rId8" imgW="2686011" imgH="371581" progId="Excel.Sheet.8">
                  <p:embed/>
                </p:oleObj>
              </mc:Choice>
              <mc:Fallback>
                <p:oleObj name="Worksheet" r:id="rId8" imgW="2686011" imgH="37158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6488" y="4868863"/>
                        <a:ext cx="4833937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7" name="Object 9"/>
          <p:cNvGraphicFramePr>
            <a:graphicFrameLocks noChangeAspect="1"/>
          </p:cNvGraphicFramePr>
          <p:nvPr/>
        </p:nvGraphicFramePr>
        <p:xfrm>
          <a:off x="1079500" y="4076700"/>
          <a:ext cx="2998788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Worksheet" r:id="rId10" imgW="1666965" imgH="371581" progId="Excel.Sheet.8">
                  <p:embed/>
                </p:oleObj>
              </mc:Choice>
              <mc:Fallback>
                <p:oleObj name="Worksheet" r:id="rId10" imgW="1666965" imgH="37158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0" y="4076700"/>
                        <a:ext cx="2998788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8" name="TekstSylinder 1"/>
          <p:cNvSpPr txBox="1">
            <a:spLocks noChangeArrowheads="1"/>
          </p:cNvSpPr>
          <p:nvPr/>
        </p:nvSpPr>
        <p:spPr bwMode="auto">
          <a:xfrm>
            <a:off x="1116013" y="5589588"/>
            <a:ext cx="7705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nb-NO" altLang="nb-NO" sz="2000"/>
              <a:t>I tillegg gir kontantstrømoppstillingen også informasjon om finansieringen</a:t>
            </a:r>
          </a:p>
        </p:txBody>
      </p:sp>
    </p:spTree>
    <p:extLst>
      <p:ext uri="{BB962C8B-B14F-4D97-AF65-F5344CB8AC3E}">
        <p14:creationId xmlns:p14="http://schemas.microsoft.com/office/powerpoint/2010/main" val="3210891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23913" y="1851025"/>
            <a:ext cx="8320087" cy="32337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nb-NO" altLang="nb-NO" sz="2800" smtClean="0"/>
              <a:t>Med </a:t>
            </a:r>
            <a:r>
              <a:rPr lang="nb-NO" altLang="nb-NO" sz="2800" i="1" smtClean="0"/>
              <a:t>soliditet</a:t>
            </a:r>
            <a:r>
              <a:rPr lang="nb-NO" altLang="nb-NO" sz="2800" smtClean="0"/>
              <a:t> mener vi bedriftens evne til å tåle tap.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nb-NO" altLang="nb-NO" sz="12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b-NO" altLang="nb-NO" sz="2400" smtClean="0"/>
              <a:t>Disse nøkkeltallene kan si noe om soliditet:</a:t>
            </a:r>
          </a:p>
          <a:p>
            <a:pPr eaLnBrk="1" hangingPunct="1"/>
            <a:r>
              <a:rPr lang="nb-NO" altLang="nb-NO" sz="2400" smtClean="0"/>
              <a:t>Gjeldsgrad</a:t>
            </a:r>
          </a:p>
          <a:p>
            <a:pPr eaLnBrk="1" hangingPunct="1"/>
            <a:r>
              <a:rPr lang="nb-NO" altLang="nb-NO" sz="2400" smtClean="0"/>
              <a:t>Egenkapitalprosent</a:t>
            </a:r>
          </a:p>
          <a:p>
            <a:pPr eaLnBrk="1" hangingPunct="1"/>
            <a:r>
              <a:rPr lang="nb-NO" altLang="nb-NO" sz="2400" smtClean="0"/>
              <a:t>Rentedekningsgrad =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mtClean="0"/>
              <a:t>Soliditet</a:t>
            </a:r>
          </a:p>
        </p:txBody>
      </p:sp>
      <p:graphicFrame>
        <p:nvGraphicFramePr>
          <p:cNvPr id="3482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195513" y="4868863"/>
          <a:ext cx="6072187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Worksheet" r:id="rId4" imgW="2743316" imgH="371581" progId="Excel.Sheet.8">
                  <p:embed/>
                </p:oleObj>
              </mc:Choice>
              <mc:Fallback>
                <p:oleObj name="Worksheet" r:id="rId4" imgW="2743316" imgH="371581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4868863"/>
                        <a:ext cx="6072187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2" name="Plassholder for lysbildenumm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6D7FEF8-9A1C-47C8-9956-9E0A707A2093}" type="slidenum">
              <a:rPr lang="nb-NO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nb-NO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7323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09625" y="1778000"/>
            <a:ext cx="8226425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nb-NO" altLang="nb-NO" sz="2800" smtClean="0"/>
              <a:t>Med </a:t>
            </a:r>
            <a:r>
              <a:rPr lang="nb-NO" altLang="nb-NO" sz="2800" i="1" smtClean="0"/>
              <a:t>likviditet</a:t>
            </a:r>
            <a:r>
              <a:rPr lang="nb-NO" altLang="nb-NO" sz="2800" smtClean="0"/>
              <a:t> forstår vi bedriftens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b-NO" altLang="nb-NO" sz="2800" smtClean="0"/>
              <a:t>betalingsevne. Aktuelle nøkkeltall:</a:t>
            </a:r>
          </a:p>
          <a:p>
            <a:pPr eaLnBrk="1" hangingPunct="1"/>
            <a:endParaRPr lang="nb-NO" altLang="nb-NO" sz="2800" smtClean="0"/>
          </a:p>
          <a:p>
            <a:pPr eaLnBrk="1" hangingPunct="1"/>
            <a:endParaRPr lang="nb-NO" altLang="nb-NO" sz="2800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mtClean="0"/>
              <a:t>Likviditet</a:t>
            </a:r>
          </a:p>
        </p:txBody>
      </p:sp>
      <p:graphicFrame>
        <p:nvGraphicFramePr>
          <p:cNvPr id="36868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411288" y="2708275"/>
          <a:ext cx="3871912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Worksheet" r:id="rId4" imgW="2209736" imgH="371581" progId="Excel.Sheet.8">
                  <p:embed/>
                </p:oleObj>
              </mc:Choice>
              <mc:Fallback>
                <p:oleObj name="Worksheet" r:id="rId4" imgW="2209736" imgH="371581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1288" y="2708275"/>
                        <a:ext cx="3871912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0" name="Plassholder for lysbildenumm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BBDF0ED-A1DE-45C0-8F1C-DF668B1FDB11}" type="slidenum">
              <a:rPr lang="nb-NO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nb-NO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6871" name="Object 6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476375" y="3284538"/>
          <a:ext cx="5211763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Worksheet" r:id="rId6" imgW="2876576" imgH="371581" progId="Excel.Sheet.8">
                  <p:embed/>
                </p:oleObj>
              </mc:Choice>
              <mc:Fallback>
                <p:oleObj name="Worksheet" r:id="rId6" imgW="2876576" imgH="371581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284538"/>
                        <a:ext cx="5211763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1762125" y="3933825"/>
            <a:ext cx="64103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nb-NO" altLang="nb-NO" sz="1800" i="1"/>
              <a:t>Tradisjonelle krav til god likviditet: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nb-NO" altLang="nb-NO" sz="1800"/>
              <a:t>Likviditetsgrad 1 &gt; 2 (evt. 200 %)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nb-NO" altLang="nb-NO" sz="1800"/>
              <a:t>Likviditetsgrad 2 &gt; 1 (evt. 100 %)</a:t>
            </a:r>
          </a:p>
        </p:txBody>
      </p:sp>
      <p:sp>
        <p:nvSpPr>
          <p:cNvPr id="36873" name="Rektangel 1"/>
          <p:cNvSpPr>
            <a:spLocks noChangeArrowheads="1"/>
          </p:cNvSpPr>
          <p:nvPr/>
        </p:nvSpPr>
        <p:spPr bwMode="auto">
          <a:xfrm>
            <a:off x="1403350" y="5157788"/>
            <a:ext cx="5689600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en-US" altLang="nb-NO" sz="1800" dirty="0" err="1"/>
              <a:t>Likviditetsreserve</a:t>
            </a:r>
            <a:r>
              <a:rPr lang="en-US" altLang="nb-NO" sz="1800" dirty="0"/>
              <a:t> </a:t>
            </a:r>
            <a:r>
              <a:rPr lang="en-US" altLang="nb-NO" sz="1800" dirty="0" err="1"/>
              <a:t>i</a:t>
            </a:r>
            <a:r>
              <a:rPr lang="en-US" altLang="nb-NO" sz="1800" dirty="0"/>
              <a:t> </a:t>
            </a:r>
            <a:r>
              <a:rPr lang="en-US" altLang="nb-NO" sz="1800" dirty="0" err="1"/>
              <a:t>prosent</a:t>
            </a:r>
            <a:r>
              <a:rPr lang="en-US" altLang="nb-NO" sz="1800" dirty="0"/>
              <a:t> </a:t>
            </a:r>
            <a:r>
              <a:rPr lang="en-US" altLang="nb-NO" sz="1800" dirty="0" err="1"/>
              <a:t>av</a:t>
            </a:r>
            <a:r>
              <a:rPr lang="en-US" altLang="nb-NO" sz="1800" dirty="0"/>
              <a:t> </a:t>
            </a:r>
            <a:r>
              <a:rPr lang="en-US" altLang="nb-NO" sz="1800" dirty="0" err="1" smtClean="0"/>
              <a:t>salgsinntekter</a:t>
            </a:r>
            <a:endParaRPr lang="en-US" altLang="nb-NO" sz="1800" dirty="0"/>
          </a:p>
          <a:p>
            <a:pPr eaLnBrk="1" hangingPunct="1">
              <a:buClrTx/>
              <a:buSzTx/>
              <a:buFont typeface="Wingdings" panose="05000000000000000000" pitchFamily="2" charset="2"/>
              <a:buNone/>
            </a:pPr>
            <a:endParaRPr lang="en-US" altLang="nb-NO" sz="400" dirty="0"/>
          </a:p>
          <a:p>
            <a:pPr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en-US" altLang="nb-NO" sz="1800" dirty="0"/>
              <a:t>I </a:t>
            </a:r>
            <a:r>
              <a:rPr lang="en-US" altLang="nb-NO" sz="1800" dirty="0" err="1"/>
              <a:t>tillegg</a:t>
            </a:r>
            <a:r>
              <a:rPr lang="en-US" altLang="nb-NO" sz="1800" dirty="0"/>
              <a:t> </a:t>
            </a:r>
            <a:r>
              <a:rPr lang="en-US" altLang="nb-NO" sz="1800" dirty="0" err="1"/>
              <a:t>vil</a:t>
            </a:r>
            <a:r>
              <a:rPr lang="en-US" altLang="nb-NO" sz="1800" dirty="0"/>
              <a:t> </a:t>
            </a:r>
            <a:r>
              <a:rPr lang="en-US" altLang="nb-NO" sz="1800" dirty="0" err="1"/>
              <a:t>kontantstrømoppstillingen</a:t>
            </a:r>
            <a:r>
              <a:rPr lang="en-US" altLang="nb-NO" sz="1800" dirty="0"/>
              <a:t> </a:t>
            </a:r>
            <a:r>
              <a:rPr lang="en-US" altLang="nb-NO" sz="1800" dirty="0" err="1"/>
              <a:t>også</a:t>
            </a:r>
            <a:r>
              <a:rPr lang="en-US" altLang="nb-NO" sz="1800" dirty="0"/>
              <a:t> </a:t>
            </a:r>
            <a:r>
              <a:rPr lang="en-US" altLang="nb-NO" sz="1800" dirty="0" err="1"/>
              <a:t>gi</a:t>
            </a:r>
            <a:r>
              <a:rPr lang="en-US" altLang="nb-NO" sz="1800" dirty="0"/>
              <a:t> </a:t>
            </a:r>
            <a:r>
              <a:rPr lang="en-US" altLang="nb-NO" sz="1800" dirty="0" err="1"/>
              <a:t>nyttig</a:t>
            </a:r>
            <a:r>
              <a:rPr lang="en-US" altLang="nb-NO" sz="1800" dirty="0"/>
              <a:t> </a:t>
            </a:r>
            <a:r>
              <a:rPr lang="en-US" altLang="nb-NO" sz="1800" dirty="0" err="1"/>
              <a:t>informasjon</a:t>
            </a:r>
            <a:endParaRPr lang="nb-NO" altLang="nb-NO" sz="1800" dirty="0"/>
          </a:p>
        </p:txBody>
      </p:sp>
    </p:spTree>
    <p:extLst>
      <p:ext uri="{BB962C8B-B14F-4D97-AF65-F5344CB8AC3E}">
        <p14:creationId xmlns:p14="http://schemas.microsoft.com/office/powerpoint/2010/main" val="11488557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mtClean="0"/>
              <a:t>Likviditet (2)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nb-NO" altLang="nb-NO" sz="2800" smtClean="0"/>
              <a:t>Andre faktorer som påvirker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b-NO" altLang="nb-NO" sz="2800" smtClean="0"/>
              <a:t>likviditeten:</a:t>
            </a:r>
          </a:p>
          <a:p>
            <a:pPr lvl="1" eaLnBrk="1" hangingPunct="1"/>
            <a:r>
              <a:rPr lang="nb-NO" altLang="nb-NO" sz="2400" smtClean="0"/>
              <a:t>Lagringstiden for varene</a:t>
            </a:r>
          </a:p>
          <a:p>
            <a:pPr lvl="1" eaLnBrk="1" hangingPunct="1"/>
            <a:r>
              <a:rPr lang="nb-NO" altLang="nb-NO" sz="2400" smtClean="0"/>
              <a:t>Kredittiden for kundefordringene</a:t>
            </a:r>
          </a:p>
          <a:p>
            <a:pPr lvl="1" eaLnBrk="1" hangingPunct="1"/>
            <a:r>
              <a:rPr lang="nb-NO" altLang="nb-NO" sz="2400" smtClean="0"/>
              <a:t>Kredittiden for leverandørgjelden</a:t>
            </a:r>
          </a:p>
          <a:p>
            <a:pPr lvl="1" eaLnBrk="1" hangingPunct="1"/>
            <a:r>
              <a:rPr lang="nb-NO" altLang="nb-NO" sz="2400" smtClean="0"/>
              <a:t>Kredittmuligheter som ikke er utnyttet</a:t>
            </a:r>
          </a:p>
          <a:p>
            <a:pPr lvl="1" eaLnBrk="1" hangingPunct="1"/>
            <a:r>
              <a:rPr lang="nb-NO" altLang="nb-NO" sz="2400" smtClean="0"/>
              <a:t>Sesongvariasjoner i salg og innkjøp</a:t>
            </a:r>
          </a:p>
          <a:p>
            <a:pPr lvl="1" eaLnBrk="1" hangingPunct="1"/>
            <a:r>
              <a:rPr lang="nb-NO" altLang="nb-NO" sz="2400" smtClean="0"/>
              <a:t>Inn- og utbetalinger som ikke fremgår av balansen</a:t>
            </a:r>
          </a:p>
          <a:p>
            <a:pPr lvl="1" eaLnBrk="1" hangingPunct="1"/>
            <a:r>
              <a:rPr lang="nb-NO" altLang="nb-NO" sz="2400" smtClean="0"/>
              <a:t>Planlagte investeringer o.l.</a:t>
            </a:r>
          </a:p>
        </p:txBody>
      </p:sp>
      <p:sp>
        <p:nvSpPr>
          <p:cNvPr id="38917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E61A038-4262-4E25-ACC6-96D92356EA04}" type="slidenum">
              <a:rPr lang="nb-NO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nb-NO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4174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495425" y="1778000"/>
            <a:ext cx="8332788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nb-NO" altLang="nb-NO" sz="2800" smtClean="0"/>
              <a:t>Lagringstider og kredittider:</a:t>
            </a:r>
          </a:p>
          <a:p>
            <a:pPr eaLnBrk="1" hangingPunct="1"/>
            <a:endParaRPr lang="nb-NO" altLang="nb-NO" sz="2800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dirty="0" smtClean="0"/>
              <a:t>Likviditet (3)</a:t>
            </a:r>
          </a:p>
        </p:txBody>
      </p:sp>
      <p:graphicFrame>
        <p:nvGraphicFramePr>
          <p:cNvPr id="3994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773238" y="2852738"/>
          <a:ext cx="558006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Worksheet" r:id="rId3" imgW="3200400" imgH="371581" progId="Excel.Sheet.8">
                  <p:embed/>
                </p:oleObj>
              </mc:Choice>
              <mc:Fallback>
                <p:oleObj name="Worksheet" r:id="rId3" imgW="3200400" imgH="371581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3238" y="2852738"/>
                        <a:ext cx="5580062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2" name="Plassholder for lysbildenumm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318BFBE-8053-49FD-BDB7-467042F342F6}" type="slidenum">
              <a:rPr lang="nb-NO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nb-NO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9943" name="Object 6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768475" y="3789363"/>
          <a:ext cx="692308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Worksheet" r:id="rId5" imgW="3838588" imgH="371581" progId="Excel.Sheet.8">
                  <p:embed/>
                </p:oleObj>
              </mc:Choice>
              <mc:Fallback>
                <p:oleObj name="Worksheet" r:id="rId5" imgW="3838588" imgH="371581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8475" y="3789363"/>
                        <a:ext cx="6923088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4" name="Object 8"/>
          <p:cNvGraphicFramePr>
            <a:graphicFrameLocks noChangeAspect="1"/>
          </p:cNvGraphicFramePr>
          <p:nvPr/>
        </p:nvGraphicFramePr>
        <p:xfrm>
          <a:off x="1720850" y="4775200"/>
          <a:ext cx="7099300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Regneark" r:id="rId7" imgW="3838589" imgH="371520" progId="Excel.Sheet.8">
                  <p:embed/>
                </p:oleObj>
              </mc:Choice>
              <mc:Fallback>
                <p:oleObj name="Regneark" r:id="rId7" imgW="3838589" imgH="37152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0850" y="4775200"/>
                        <a:ext cx="7099300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6" name="Rectangle 11"/>
          <p:cNvSpPr>
            <a:spLocks noChangeArrowheads="1"/>
          </p:cNvSpPr>
          <p:nvPr/>
        </p:nvSpPr>
        <p:spPr bwMode="auto">
          <a:xfrm>
            <a:off x="2633663" y="5988050"/>
            <a:ext cx="2746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defRPr sz="32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defRPr sz="32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defRPr sz="32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defRPr sz="32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defRPr sz="32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32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32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32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32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nb-NO" altLang="nb-NO" sz="2000">
                <a:cs typeface="Times New Roman" panose="02020603050405020304" pitchFamily="18" charset="0"/>
              </a:rPr>
              <a:t> </a:t>
            </a:r>
            <a:endParaRPr lang="nb-NO" altLang="nb-NO" sz="2000"/>
          </a:p>
        </p:txBody>
      </p:sp>
    </p:spTree>
    <p:extLst>
      <p:ext uri="{BB962C8B-B14F-4D97-AF65-F5344CB8AC3E}">
        <p14:creationId xmlns:p14="http://schemas.microsoft.com/office/powerpoint/2010/main" val="3574832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mtClean="0"/>
              <a:t>Regnskapsanalyse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905000"/>
            <a:ext cx="7224713" cy="4343400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nb-NO" i="1" dirty="0"/>
              <a:t>En systematisk undersøkelse av regnskapsdata med det formål å belyse og forklare bedriftens økonomiske stilling og utvikling.</a:t>
            </a:r>
          </a:p>
          <a:p>
            <a:pPr>
              <a:defRPr/>
            </a:pPr>
            <a:r>
              <a:rPr lang="nb-NO" dirty="0" smtClean="0"/>
              <a:t>Formålet </a:t>
            </a:r>
            <a:r>
              <a:rPr lang="nb-NO" dirty="0"/>
              <a:t>er å få frem relevant informasjon som skal danne grunnlag for beslutninger for </a:t>
            </a:r>
            <a:r>
              <a:rPr lang="nb-NO" dirty="0" smtClean="0"/>
              <a:t>regnskapsbrukere</a:t>
            </a:r>
          </a:p>
          <a:p>
            <a:pPr lvl="1">
              <a:defRPr/>
            </a:pPr>
            <a:r>
              <a:rPr lang="nb-NO" dirty="0" smtClean="0"/>
              <a:t>Gi informasjon til eierne, ledelsen, de ansatte og andre interessenter om</a:t>
            </a:r>
          </a:p>
          <a:p>
            <a:pPr lvl="2">
              <a:defRPr/>
            </a:pPr>
            <a:r>
              <a:rPr lang="nb-NO" dirty="0" smtClean="0"/>
              <a:t>fremtidige kontantstrømmer</a:t>
            </a:r>
          </a:p>
          <a:p>
            <a:pPr lvl="2">
              <a:defRPr/>
            </a:pPr>
            <a:r>
              <a:rPr lang="nb-NO" dirty="0" smtClean="0"/>
              <a:t>fordelingen av verdiskapningen fra bedriften</a:t>
            </a:r>
          </a:p>
          <a:p>
            <a:pPr lvl="2">
              <a:defRPr/>
            </a:pPr>
            <a:r>
              <a:rPr lang="nb-NO" dirty="0" smtClean="0"/>
              <a:t>ledelsens forvaltning av bedriftens verdier</a:t>
            </a:r>
          </a:p>
        </p:txBody>
      </p:sp>
      <p:sp>
        <p:nvSpPr>
          <p:cNvPr id="13317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65BA6F8-753F-4D22-96D7-1D39A2A914DA}" type="slidenum">
              <a:rPr lang="nb-NO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nb-NO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8075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65188" y="1600200"/>
            <a:ext cx="8278812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nb-NO" altLang="nb-NO" sz="2800" smtClean="0"/>
              <a:t>	</a:t>
            </a:r>
            <a:r>
              <a:rPr lang="nb-NO" altLang="nb-NO" sz="2600" smtClean="0"/>
              <a:t>Lagringstider og kredittider kan også beregnes ved å finne </a:t>
            </a:r>
            <a:r>
              <a:rPr lang="nb-NO" altLang="nb-NO" sz="2600" i="1" smtClean="0"/>
              <a:t>omløpshastigheten</a:t>
            </a:r>
            <a:r>
              <a:rPr lang="nb-NO" altLang="nb-NO" sz="2600" smtClean="0"/>
              <a:t> først. Lagringstiden for  varelageret finner vi f. eks. slik: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nb-NO" altLang="nb-NO" sz="2600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mtClean="0"/>
              <a:t>Likviditet (4)</a:t>
            </a:r>
          </a:p>
        </p:txBody>
      </p:sp>
      <p:graphicFrame>
        <p:nvGraphicFramePr>
          <p:cNvPr id="4096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406525" y="3429000"/>
          <a:ext cx="5513388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Worksheet" r:id="rId3" imgW="2867115" imgH="371581" progId="Excel.Sheet.8">
                  <p:embed/>
                </p:oleObj>
              </mc:Choice>
              <mc:Fallback>
                <p:oleObj name="Worksheet" r:id="rId3" imgW="2867115" imgH="371581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6525" y="3429000"/>
                        <a:ext cx="5513388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6" name="Plassholder for lysbildenumm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FFBFF22-8794-49D5-9EC0-2F00B179CAFE}" type="slidenum">
              <a:rPr lang="nb-NO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nb-NO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0967" name="Object 6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470025" y="4991100"/>
          <a:ext cx="347027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Worksheet" r:id="rId5" imgW="1924024" imgH="371581" progId="Excel.Sheet.8">
                  <p:embed/>
                </p:oleObj>
              </mc:Choice>
              <mc:Fallback>
                <p:oleObj name="Worksheet" r:id="rId5" imgW="1924024" imgH="371581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0025" y="4991100"/>
                        <a:ext cx="3470275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1258888" y="4397375"/>
            <a:ext cx="77549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nb-NO" altLang="nb-NO" sz="2000"/>
              <a:t>Deretter finner vi gjennomsnittlig lagringstid for varene:</a:t>
            </a:r>
          </a:p>
        </p:txBody>
      </p:sp>
    </p:spTree>
    <p:extLst>
      <p:ext uri="{BB962C8B-B14F-4D97-AF65-F5344CB8AC3E}">
        <p14:creationId xmlns:p14="http://schemas.microsoft.com/office/powerpoint/2010/main" val="10706295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Tidslinje – finansieringsbehov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Økonomistyring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21</a:t>
            </a:fld>
            <a:endParaRPr lang="nb-NO" alt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08650"/>
            <a:ext cx="9038380" cy="422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2651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dirty="0" smtClean="0"/>
              <a:t>Likviditet (5)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905000"/>
            <a:ext cx="751205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nb-NO" altLang="nb-NO" sz="2600" smtClean="0"/>
              <a:t>Noen andre forhold som har betydning for likviditeten: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nb-NO" altLang="nb-NO" sz="1000" smtClean="0"/>
          </a:p>
          <a:p>
            <a:pPr lvl="1" eaLnBrk="1" hangingPunct="1"/>
            <a:r>
              <a:rPr lang="nb-NO" altLang="nb-NO" sz="2400" smtClean="0"/>
              <a:t>Arbeidskapital</a:t>
            </a:r>
          </a:p>
          <a:p>
            <a:pPr lvl="1" eaLnBrk="1" hangingPunct="1"/>
            <a:r>
              <a:rPr lang="nb-NO" altLang="nb-NO" sz="2400" smtClean="0"/>
              <a:t>Kassekreditt</a:t>
            </a:r>
          </a:p>
          <a:p>
            <a:pPr lvl="1" eaLnBrk="1" hangingPunct="1"/>
            <a:r>
              <a:rPr lang="nb-NO" altLang="nb-NO" sz="2400" smtClean="0"/>
              <a:t>Kontantstrømmer etter årsskiftet</a:t>
            </a:r>
          </a:p>
          <a:p>
            <a:pPr lvl="1" eaLnBrk="1" hangingPunct="1"/>
            <a:r>
              <a:rPr lang="nb-NO" altLang="nb-NO" sz="2400" smtClean="0"/>
              <a:t>Likviditetseffekt av merverdiavgiften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b-NO" altLang="nb-NO" sz="1200" smtClean="0"/>
              <a:t>	</a:t>
            </a:r>
            <a:r>
              <a:rPr lang="nb-NO" altLang="nb-NO" sz="2400" smtClean="0"/>
              <a:t>Nøkkeltallsanalysen gir kun et øyeblikksbilde av likviditeten. For en nærmere vurdering av likviditeten er det nyttig og nødvendig med </a:t>
            </a:r>
            <a:r>
              <a:rPr lang="nb-NO" altLang="nb-NO" sz="2400" i="1" smtClean="0"/>
              <a:t>kortperiodiske likviditetsbudsjetter.</a:t>
            </a:r>
          </a:p>
          <a:p>
            <a:pPr eaLnBrk="1" hangingPunct="1"/>
            <a:endParaRPr lang="nb-NO" altLang="nb-NO" sz="2400" i="1" smtClean="0"/>
          </a:p>
        </p:txBody>
      </p:sp>
      <p:sp>
        <p:nvSpPr>
          <p:cNvPr id="45061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CC81E16-6CD1-4F7A-A316-EE669E21803B}" type="slidenum">
              <a:rPr lang="nb-NO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nb-NO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5877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dirty="0" smtClean="0"/>
              <a:t>Likviditet (6)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905000"/>
            <a:ext cx="7010400" cy="469265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nb-NO" dirty="0"/>
              <a:t>Noen årsaker til dårlig likviditeten:</a:t>
            </a:r>
          </a:p>
          <a:p>
            <a:pPr lvl="2">
              <a:defRPr/>
            </a:pPr>
            <a:r>
              <a:rPr lang="nb-NO" dirty="0"/>
              <a:t>Mangelfulle inkassorutiner</a:t>
            </a:r>
          </a:p>
          <a:p>
            <a:pPr lvl="2">
              <a:defRPr/>
            </a:pPr>
            <a:r>
              <a:rPr lang="nb-NO" dirty="0"/>
              <a:t>Dårlig lønnsomhet</a:t>
            </a:r>
          </a:p>
          <a:p>
            <a:pPr lvl="2">
              <a:defRPr/>
            </a:pPr>
            <a:r>
              <a:rPr lang="nb-NO" dirty="0"/>
              <a:t>Ugunstig finansiering</a:t>
            </a:r>
          </a:p>
          <a:p>
            <a:pPr lvl="2">
              <a:defRPr/>
            </a:pPr>
            <a:r>
              <a:rPr lang="nb-NO" dirty="0"/>
              <a:t>Dårlig lagerstyring</a:t>
            </a:r>
          </a:p>
          <a:p>
            <a:pPr lvl="2">
              <a:defRPr/>
            </a:pPr>
            <a:r>
              <a:rPr lang="nb-NO" dirty="0"/>
              <a:t>Produksjon for lager ved avsetningsvansker</a:t>
            </a:r>
          </a:p>
          <a:p>
            <a:pPr lvl="2">
              <a:defRPr/>
            </a:pPr>
            <a:r>
              <a:rPr lang="nb-NO" dirty="0"/>
              <a:t>Ugunstig forhold mellom kredittid for kunder og kredittid for leverandører</a:t>
            </a:r>
          </a:p>
          <a:p>
            <a:pPr>
              <a:defRPr/>
            </a:pPr>
            <a:r>
              <a:rPr lang="nb-NO" dirty="0"/>
              <a:t>Bedriften kan bedre likviditeten ved å</a:t>
            </a:r>
          </a:p>
          <a:p>
            <a:pPr lvl="1">
              <a:defRPr/>
            </a:pPr>
            <a:r>
              <a:rPr lang="nb-NO" dirty="0" smtClean="0"/>
              <a:t>Redusere </a:t>
            </a:r>
            <a:r>
              <a:rPr lang="nb-NO" dirty="0"/>
              <a:t>kredittiden til </a:t>
            </a:r>
            <a:r>
              <a:rPr lang="nb-NO" dirty="0" smtClean="0"/>
              <a:t>kunder</a:t>
            </a:r>
            <a:endParaRPr lang="nb-NO" dirty="0"/>
          </a:p>
          <a:p>
            <a:pPr lvl="1">
              <a:defRPr/>
            </a:pPr>
            <a:r>
              <a:rPr lang="nb-NO" dirty="0" smtClean="0"/>
              <a:t>Bedre </a:t>
            </a:r>
            <a:r>
              <a:rPr lang="nb-NO" dirty="0"/>
              <a:t>lagerstyringen for å redusere lagringstiden</a:t>
            </a:r>
          </a:p>
          <a:p>
            <a:pPr lvl="1">
              <a:defRPr/>
            </a:pPr>
            <a:r>
              <a:rPr lang="nb-NO" dirty="0" smtClean="0"/>
              <a:t>Utvide </a:t>
            </a:r>
            <a:r>
              <a:rPr lang="nb-NO" dirty="0"/>
              <a:t>leverandørkredittiden</a:t>
            </a:r>
          </a:p>
          <a:p>
            <a:pPr lvl="1">
              <a:defRPr/>
            </a:pPr>
            <a:r>
              <a:rPr lang="nb-NO" dirty="0" smtClean="0"/>
              <a:t>Bedre </a:t>
            </a:r>
            <a:r>
              <a:rPr lang="nb-NO" dirty="0"/>
              <a:t>finansieringsstrukturen slik at arbeidskapitalen øker</a:t>
            </a:r>
          </a:p>
          <a:p>
            <a:pPr lvl="1">
              <a:defRPr/>
            </a:pPr>
            <a:r>
              <a:rPr lang="nb-NO" dirty="0" smtClean="0"/>
              <a:t>Se </a:t>
            </a:r>
            <a:r>
              <a:rPr lang="nb-NO" dirty="0"/>
              <a:t>etter kredittmuligheter som ikke er utnyttet</a:t>
            </a:r>
          </a:p>
          <a:p>
            <a:pPr lvl="2">
              <a:defRPr/>
            </a:pPr>
            <a:endParaRPr lang="nb-NO" dirty="0"/>
          </a:p>
        </p:txBody>
      </p:sp>
      <p:sp>
        <p:nvSpPr>
          <p:cNvPr id="46085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41FF665-38FB-4EC4-B260-AE96DF2FFF6E}" type="slidenum">
              <a:rPr lang="nb-NO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nb-NO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6086" name="Rektangel 1"/>
          <p:cNvSpPr>
            <a:spLocks noChangeArrowheads="1"/>
          </p:cNvSpPr>
          <p:nvPr/>
        </p:nvSpPr>
        <p:spPr bwMode="auto">
          <a:xfrm>
            <a:off x="5867400" y="417513"/>
            <a:ext cx="3097213" cy="923925"/>
          </a:xfrm>
          <a:prstGeom prst="rect">
            <a:avLst/>
          </a:prstGeom>
          <a:solidFill>
            <a:srgbClr val="6800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nb-NO" altLang="nb-NO" sz="1800">
                <a:solidFill>
                  <a:schemeClr val="bg1"/>
                </a:solidFill>
              </a:rPr>
              <a:t>Det er nær sammenheng mellom lønnsomhet og likviditet. </a:t>
            </a:r>
          </a:p>
        </p:txBody>
      </p:sp>
    </p:spTree>
    <p:extLst>
      <p:ext uri="{BB962C8B-B14F-4D97-AF65-F5344CB8AC3E}">
        <p14:creationId xmlns:p14="http://schemas.microsoft.com/office/powerpoint/2010/main" val="35858555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 smtClean="0"/>
              <a:t>Kontantstrømoppstilling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nb-NO" dirty="0" smtClean="0"/>
              <a:t>Viser de faktiske pengestrømmene – eller inn- og utbetalingene – i bedriften i løpet av ett år. Viser</a:t>
            </a:r>
          </a:p>
          <a:p>
            <a:pPr lvl="1">
              <a:defRPr/>
            </a:pPr>
            <a:r>
              <a:rPr lang="nb-NO" dirty="0" smtClean="0"/>
              <a:t>hvordan kontanter er skaffet</a:t>
            </a:r>
          </a:p>
          <a:p>
            <a:pPr lvl="1">
              <a:defRPr/>
            </a:pPr>
            <a:r>
              <a:rPr lang="nb-NO" dirty="0" smtClean="0"/>
              <a:t>hvordan kontanter er brukt.</a:t>
            </a:r>
          </a:p>
          <a:p>
            <a:pPr lvl="1">
              <a:defRPr/>
            </a:pPr>
            <a:r>
              <a:rPr lang="nb-NO" dirty="0" smtClean="0"/>
              <a:t>Er helt uavhengig av vurderingene</a:t>
            </a:r>
          </a:p>
          <a:p>
            <a:pPr>
              <a:defRPr/>
            </a:pPr>
            <a:r>
              <a:rPr lang="nb-NO" dirty="0" smtClean="0"/>
              <a:t>Inndeling i aktiviteter</a:t>
            </a:r>
          </a:p>
          <a:p>
            <a:pPr lvl="1">
              <a:defRPr/>
            </a:pPr>
            <a:r>
              <a:rPr lang="nb-NO" dirty="0" smtClean="0"/>
              <a:t>Operasjonelle aktiviteter</a:t>
            </a:r>
          </a:p>
          <a:p>
            <a:pPr lvl="1">
              <a:defRPr/>
            </a:pPr>
            <a:r>
              <a:rPr lang="nb-NO" dirty="0" smtClean="0"/>
              <a:t>Investeringsaktiviteter</a:t>
            </a:r>
          </a:p>
          <a:p>
            <a:pPr lvl="1">
              <a:defRPr/>
            </a:pPr>
            <a:r>
              <a:rPr lang="nb-NO" dirty="0" smtClean="0"/>
              <a:t>Finansieringsaktiviteter</a:t>
            </a:r>
          </a:p>
          <a:p>
            <a:pPr lvl="1">
              <a:buFont typeface="Wingdings 3" panose="05040102010807070707" pitchFamily="18" charset="2"/>
              <a:buNone/>
              <a:defRPr/>
            </a:pPr>
            <a:r>
              <a:rPr lang="nb-NO" dirty="0" smtClean="0"/>
              <a:t>Dessuten: Kontanter og kontantekvivalenter</a:t>
            </a:r>
            <a:endParaRPr lang="nb-NO" dirty="0"/>
          </a:p>
        </p:txBody>
      </p:sp>
      <p:sp>
        <p:nvSpPr>
          <p:cNvPr id="7173" name="Plassholder for lysbildenumm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695B1BE-A48F-4F04-A788-1B460D06F8C0}" type="slidenum">
              <a:rPr lang="nb-NO" altLang="nb-NO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nb-NO" altLang="nb-NO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5242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mtClean="0"/>
              <a:t>Hva kan vi lese ut av en kontantstrømoppstilling?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524000" y="1773238"/>
            <a:ext cx="7010400" cy="4619625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nb-NO" dirty="0" smtClean="0"/>
              <a:t>Kan gi svar på en del sentrale spørsmål om utviklingen i bedriftens likviditet og finansiering, blant andre disse:</a:t>
            </a:r>
          </a:p>
          <a:p>
            <a:pPr lvl="1">
              <a:defRPr/>
            </a:pPr>
            <a:r>
              <a:rPr lang="nb-NO" dirty="0" smtClean="0"/>
              <a:t>a) Hvor mye likvider er totalt tilført fra de operasjonelle aktivitetene, og er disse store nok til å dekke avdrag på lån? </a:t>
            </a:r>
          </a:p>
          <a:p>
            <a:pPr lvl="1">
              <a:defRPr/>
            </a:pPr>
            <a:r>
              <a:rPr lang="nb-NO" dirty="0" smtClean="0"/>
              <a:t>b) Hvordan har endringer i varelager, kundefordringer, leverandørgjeld og andre periodiseringer påvirket likviditeten i bedriften?</a:t>
            </a:r>
          </a:p>
          <a:p>
            <a:pPr lvl="1">
              <a:defRPr/>
            </a:pPr>
            <a:r>
              <a:rPr lang="nb-NO" dirty="0" smtClean="0"/>
              <a:t>c) Hvor mye likvider har bedriften brukt på investeringsaktiviteter? Hvordan er disse investeringene finansiert?</a:t>
            </a:r>
          </a:p>
          <a:p>
            <a:pPr lvl="1">
              <a:defRPr/>
            </a:pPr>
            <a:r>
              <a:rPr lang="nb-NO" dirty="0" smtClean="0"/>
              <a:t>d) Hvor mye likvider har bedriften skaffet til veie fra finansieringsaktiviteter i løpet av året? Hvor mye har eierne bidratt med?</a:t>
            </a:r>
          </a:p>
          <a:p>
            <a:pPr lvl="1">
              <a:defRPr/>
            </a:pPr>
            <a:r>
              <a:rPr lang="nb-NO" dirty="0" smtClean="0"/>
              <a:t>e) Hvor stor er beholdningen av kontanter, og hvor stor er ubenyttet kassekreditt? </a:t>
            </a:r>
            <a:endParaRPr lang="nb-NO" dirty="0"/>
          </a:p>
        </p:txBody>
      </p:sp>
      <p:sp>
        <p:nvSpPr>
          <p:cNvPr id="18437" name="Plassholder for lysbildenumm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4A01165-30C3-4384-8A4B-36EF604086F7}" type="slidenum">
              <a:rPr lang="nb-NO" altLang="nb-NO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nb-NO" altLang="nb-NO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99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b-NO" smtClean="0"/>
              <a:t>Vertikale og horisontale resultatanalyser</a:t>
            </a:r>
            <a:endParaRPr lang="nb-NO" altLang="nb-NO" smtClean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524000" y="1905000"/>
            <a:ext cx="7010400" cy="2100263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nb-NO" dirty="0" smtClean="0"/>
              <a:t>To analyser</a:t>
            </a:r>
          </a:p>
          <a:p>
            <a:pPr lvl="1">
              <a:defRPr/>
            </a:pPr>
            <a:r>
              <a:rPr lang="nb-NO" dirty="0" smtClean="0"/>
              <a:t>1 resultattall </a:t>
            </a:r>
            <a:r>
              <a:rPr lang="nb-NO" dirty="0"/>
              <a:t>i prosent av </a:t>
            </a:r>
            <a:r>
              <a:rPr lang="nb-NO" dirty="0" smtClean="0"/>
              <a:t>driftsinntektene</a:t>
            </a:r>
          </a:p>
          <a:p>
            <a:pPr lvl="1">
              <a:defRPr/>
            </a:pPr>
            <a:r>
              <a:rPr lang="nb-NO" dirty="0" smtClean="0"/>
              <a:t>2 resultattall </a:t>
            </a:r>
            <a:r>
              <a:rPr lang="nb-NO" dirty="0"/>
              <a:t>i forhold til et </a:t>
            </a:r>
            <a:r>
              <a:rPr lang="nb-NO" dirty="0" smtClean="0"/>
              <a:t>basisår</a:t>
            </a:r>
          </a:p>
          <a:p>
            <a:pPr lvl="2">
              <a:defRPr/>
            </a:pPr>
            <a:r>
              <a:rPr lang="nb-NO" dirty="0" smtClean="0"/>
              <a:t>Første år i analysen velger vi som </a:t>
            </a:r>
            <a:r>
              <a:rPr lang="nb-NO" dirty="0"/>
              <a:t>basisår og </a:t>
            </a:r>
            <a:r>
              <a:rPr lang="nb-NO" dirty="0" smtClean="0"/>
              <a:t>regner </a:t>
            </a:r>
            <a:r>
              <a:rPr lang="nb-NO" dirty="0"/>
              <a:t>senere tall i prosent av tallene i basisåret</a:t>
            </a:r>
          </a:p>
          <a:p>
            <a:pPr>
              <a:defRPr/>
            </a:pPr>
            <a:endParaRPr lang="nb-NO" dirty="0" smtClean="0"/>
          </a:p>
        </p:txBody>
      </p:sp>
      <p:sp>
        <p:nvSpPr>
          <p:cNvPr id="47109" name="Plassholder for lysbildenumm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B13FC1B-683A-4F9F-ABDD-1D7A1059647E}" type="slidenum">
              <a:rPr lang="nb-NO" altLang="nb-NO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nb-NO" altLang="nb-NO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27" y="3678229"/>
            <a:ext cx="4416917" cy="3100177"/>
          </a:xfrm>
          <a:prstGeom prst="rect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016" y="3678231"/>
            <a:ext cx="4357478" cy="3100176"/>
          </a:xfrm>
          <a:prstGeom prst="rect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7842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187450" y="1773238"/>
            <a:ext cx="7518400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nb-NO" altLang="nb-NO" sz="2600" smtClean="0"/>
              <a:t>	</a:t>
            </a:r>
            <a:r>
              <a:rPr lang="nb-NO" altLang="nb-NO" sz="2400" smtClean="0"/>
              <a:t>En resultatanalyse etter bidragsmetoden krever at vi setter opp resultatregnskapet slik: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nb-NO" altLang="nb-NO" sz="2400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mtClean="0"/>
              <a:t>Bidragsanalyse</a:t>
            </a:r>
          </a:p>
        </p:txBody>
      </p:sp>
      <p:graphicFrame>
        <p:nvGraphicFramePr>
          <p:cNvPr id="4813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171700" y="3141663"/>
          <a:ext cx="3686175" cy="287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Worksheet" r:id="rId3" imgW="1781304" imgH="1390528" progId="Excel.Sheet.8">
                  <p:embed/>
                </p:oleObj>
              </mc:Choice>
              <mc:Fallback>
                <p:oleObj name="Worksheet" r:id="rId3" imgW="1781304" imgH="1390528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1700" y="3141663"/>
                        <a:ext cx="3686175" cy="2878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4" name="Plassholder for lysbildenumm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E8D94A1-0736-4100-A62B-D18626AF789B}" type="slidenum">
              <a:rPr lang="nb-NO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nb-NO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133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503363" y="1844675"/>
            <a:ext cx="8253412" cy="48228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nb-NO" altLang="nb-NO" sz="2600" smtClean="0"/>
              <a:t>Noen nøkkeltall i bidragsanalysen:</a:t>
            </a:r>
          </a:p>
          <a:p>
            <a:pPr eaLnBrk="1" hangingPunct="1"/>
            <a:endParaRPr lang="nb-NO" altLang="nb-NO" sz="2600" smtClean="0"/>
          </a:p>
          <a:p>
            <a:pPr eaLnBrk="1" hangingPunct="1"/>
            <a:endParaRPr lang="nb-NO" altLang="nb-NO" sz="2600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mtClean="0"/>
              <a:t>Bidragsanalyse (2)</a:t>
            </a:r>
          </a:p>
        </p:txBody>
      </p:sp>
      <p:graphicFrame>
        <p:nvGraphicFramePr>
          <p:cNvPr id="4915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460500" y="2593975"/>
          <a:ext cx="5056188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" name="Worksheet" r:id="rId3" imgW="2628977" imgH="371581" progId="Excel.Sheet.8">
                  <p:embed/>
                </p:oleObj>
              </mc:Choice>
              <mc:Fallback>
                <p:oleObj name="Worksheet" r:id="rId3" imgW="2628977" imgH="371581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0" y="2593975"/>
                        <a:ext cx="5056188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8" name="Plassholder for lysbildenumm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94E13B-3A71-49EC-993A-ACBAF8F27216}" type="slidenum">
              <a:rPr lang="nb-NO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nb-NO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9159" name="Object 6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538288" y="3381375"/>
          <a:ext cx="5697537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name="Worksheet" r:id="rId5" imgW="2943341" imgH="371581" progId="Excel.Sheet.8">
                  <p:embed/>
                </p:oleObj>
              </mc:Choice>
              <mc:Fallback>
                <p:oleObj name="Worksheet" r:id="rId5" imgW="2943341" imgH="371581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8288" y="3381375"/>
                        <a:ext cx="5697537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0" name="Object 8"/>
          <p:cNvGraphicFramePr>
            <a:graphicFrameLocks noChangeAspect="1"/>
          </p:cNvGraphicFramePr>
          <p:nvPr/>
        </p:nvGraphicFramePr>
        <p:xfrm>
          <a:off x="1476375" y="4929188"/>
          <a:ext cx="6842125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2" name="Worksheet" r:id="rId7" imgW="3381504" imgH="371581" progId="Excel.Sheet.8">
                  <p:embed/>
                </p:oleObj>
              </mc:Choice>
              <mc:Fallback>
                <p:oleObj name="Worksheet" r:id="rId7" imgW="3381504" imgH="37158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929188"/>
                        <a:ext cx="6842125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1476375" y="4189413"/>
            <a:ext cx="8269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nb-NO" altLang="nb-NO" sz="2000"/>
              <a:t>Sikkerhetsmargin = virkelige driftsinntekter – nullpunktomsetning</a:t>
            </a:r>
          </a:p>
        </p:txBody>
      </p:sp>
    </p:spTree>
    <p:extLst>
      <p:ext uri="{BB962C8B-B14F-4D97-AF65-F5344CB8AC3E}">
        <p14:creationId xmlns:p14="http://schemas.microsoft.com/office/powerpoint/2010/main" val="35750920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mtClean="0"/>
              <a:t>Dekningsdiagram</a:t>
            </a:r>
          </a:p>
        </p:txBody>
      </p:sp>
      <p:sp>
        <p:nvSpPr>
          <p:cNvPr id="43012" name="Plassholder for bunntekst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32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32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32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32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nb-NO" altLang="en-US" sz="1000" smtClean="0">
                <a:solidFill>
                  <a:schemeClr val="tx1"/>
                </a:solidFill>
                <a:latin typeface="Arial" charset="0"/>
              </a:rPr>
              <a:t>Finansregnskap – kapittel 10</a:t>
            </a:r>
          </a:p>
        </p:txBody>
      </p:sp>
      <p:sp>
        <p:nvSpPr>
          <p:cNvPr id="51204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9EF327E-BC5D-4F92-A8BE-DBDE857EAA06}" type="slidenum">
              <a:rPr lang="nb-NO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nb-NO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1283907"/>
            <a:ext cx="5957067" cy="546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879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mtClean="0"/>
              <a:t>Regnskapsanalyse (2)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556792"/>
            <a:ext cx="7440488" cy="2747962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nb-NO" sz="2800" dirty="0" smtClean="0"/>
              <a:t>En vanlig fremgangsmåte ved regnskapsanalyse: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nb-NO" sz="10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nb-NO" sz="2600" i="1" dirty="0" smtClean="0"/>
              <a:t>1)	</a:t>
            </a:r>
            <a:r>
              <a:rPr lang="nb-NO" sz="2600" i="1" dirty="0"/>
              <a:t>G</a:t>
            </a:r>
            <a:r>
              <a:rPr lang="nb-NO" sz="2600" i="1" dirty="0" smtClean="0"/>
              <a:t>ruppere</a:t>
            </a:r>
            <a:r>
              <a:rPr lang="nb-NO" sz="2600" dirty="0" smtClean="0"/>
              <a:t> regnskapstallene for analyseformål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nb-NO" sz="2600" i="1" dirty="0" smtClean="0"/>
              <a:t>2) Korrigere</a:t>
            </a:r>
            <a:r>
              <a:rPr lang="nb-NO" sz="2600" dirty="0" smtClean="0"/>
              <a:t> regnskapstallene hvis nødvendig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nb-NO" sz="2600" i="1" dirty="0" smtClean="0"/>
              <a:t>3) Beregne</a:t>
            </a:r>
            <a:r>
              <a:rPr lang="nb-NO" sz="2600" dirty="0" smtClean="0"/>
              <a:t> forholdstall (nøkkeltall)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nb-NO" sz="2600" i="1" dirty="0" smtClean="0"/>
              <a:t>4) Vurdere</a:t>
            </a:r>
            <a:r>
              <a:rPr lang="nb-NO" sz="2600" dirty="0" smtClean="0"/>
              <a:t> forholdstallene og trekke konklusjoner</a:t>
            </a:r>
          </a:p>
        </p:txBody>
      </p:sp>
      <p:sp>
        <p:nvSpPr>
          <p:cNvPr id="32772" name="Plassholder for bunntekst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32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32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32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32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nb-NO" altLang="en-US" sz="1000" smtClean="0">
                <a:solidFill>
                  <a:schemeClr val="tx1"/>
                </a:solidFill>
                <a:latin typeface="Arial" charset="0"/>
              </a:rPr>
              <a:t>Finansregnskap – kapittel 10</a:t>
            </a:r>
          </a:p>
        </p:txBody>
      </p:sp>
      <p:sp>
        <p:nvSpPr>
          <p:cNvPr id="14341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69EB89B-A827-4025-9D44-98FD10939C77}" type="slidenum">
              <a:rPr lang="nb-NO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nb-NO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4054" y="3933056"/>
            <a:ext cx="6470204" cy="277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6399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dirty="0" smtClean="0"/>
              <a:t>Bidragsanalyse (3)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nb-NO" dirty="0"/>
              <a:t>Noen forutsetninger i bidragsanalysen</a:t>
            </a:r>
            <a:r>
              <a:rPr lang="nb-NO" dirty="0" smtClean="0"/>
              <a:t>:</a:t>
            </a:r>
            <a:endParaRPr lang="nb-NO" dirty="0"/>
          </a:p>
          <a:p>
            <a:pPr lvl="1">
              <a:defRPr/>
            </a:pPr>
            <a:r>
              <a:rPr lang="nb-NO" dirty="0"/>
              <a:t>Prisen er fast og uavhengig av den solgte mengden</a:t>
            </a:r>
          </a:p>
          <a:p>
            <a:pPr lvl="1">
              <a:defRPr/>
            </a:pPr>
            <a:r>
              <a:rPr lang="nb-NO" dirty="0"/>
              <a:t>De variable kostnadene er proporsjonale</a:t>
            </a:r>
          </a:p>
          <a:p>
            <a:pPr lvl="1">
              <a:defRPr/>
            </a:pPr>
            <a:r>
              <a:rPr lang="nb-NO" dirty="0"/>
              <a:t>Uendret produktsammensetning dersom bedriften selger flere ulike </a:t>
            </a:r>
            <a:r>
              <a:rPr lang="nb-NO" dirty="0" smtClean="0"/>
              <a:t>produkter</a:t>
            </a:r>
            <a:endParaRPr lang="nb-NO" dirty="0"/>
          </a:p>
          <a:p>
            <a:pPr>
              <a:defRPr/>
            </a:pPr>
            <a:r>
              <a:rPr lang="nb-NO" dirty="0" smtClean="0"/>
              <a:t>Forutsetningene gjør at </a:t>
            </a:r>
            <a:r>
              <a:rPr lang="nb-NO" dirty="0"/>
              <a:t>vi får lineære funksjoner i dekningsdiagrammet.</a:t>
            </a:r>
          </a:p>
        </p:txBody>
      </p:sp>
      <p:sp>
        <p:nvSpPr>
          <p:cNvPr id="53253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91B34F5-702E-4F98-ACFA-0CFA495D3336}" type="slidenum">
              <a:rPr lang="nb-NO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nb-NO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9075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mtClean="0"/>
              <a:t>Rentabilitet</a:t>
            </a:r>
          </a:p>
        </p:txBody>
      </p:sp>
      <p:graphicFrame>
        <p:nvGraphicFramePr>
          <p:cNvPr id="55299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547813" y="3068638"/>
          <a:ext cx="6535737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Worksheet" r:id="rId3" imgW="2952801" imgH="371581" progId="Excel.Sheet.8">
                  <p:embed/>
                </p:oleObj>
              </mc:Choice>
              <mc:Fallback>
                <p:oleObj name="Worksheet" r:id="rId3" imgW="2952801" imgH="371581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068638"/>
                        <a:ext cx="6535737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1" name="Plassholder for lysbildenumm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15B8A24-1D72-40EE-B192-7A84D0B329C9}" type="slidenum">
              <a:rPr lang="nb-NO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nb-NO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530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174750" y="1725613"/>
            <a:ext cx="7664450" cy="14160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nb-NO" altLang="nb-NO" sz="2400" smtClean="0"/>
              <a:t>	Rentabiliteten forteller noe om hvor god avkastningen (resultatet) er i forhold til den investerte kapitalen:</a:t>
            </a:r>
          </a:p>
          <a:p>
            <a:pPr eaLnBrk="1" hangingPunct="1"/>
            <a:endParaRPr lang="nb-NO" altLang="nb-NO" sz="2400" smtClean="0"/>
          </a:p>
        </p:txBody>
      </p:sp>
      <p:sp>
        <p:nvSpPr>
          <p:cNvPr id="55303" name="Text Box 6"/>
          <p:cNvSpPr txBox="1">
            <a:spLocks noChangeArrowheads="1"/>
          </p:cNvSpPr>
          <p:nvPr/>
        </p:nvSpPr>
        <p:spPr bwMode="auto">
          <a:xfrm>
            <a:off x="1547813" y="4508500"/>
            <a:ext cx="72009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nb-NO" altLang="nb-NO" sz="2400"/>
              <a:t>Utgangspunktet for beregning av rentabilitet er vanligvis </a:t>
            </a:r>
            <a:r>
              <a:rPr lang="nb-NO" altLang="nb-NO" sz="2400" i="1"/>
              <a:t>resultat før skattekostnad.</a:t>
            </a:r>
          </a:p>
        </p:txBody>
      </p:sp>
    </p:spTree>
    <p:extLst>
      <p:ext uri="{BB962C8B-B14F-4D97-AF65-F5344CB8AC3E}">
        <p14:creationId xmlns:p14="http://schemas.microsoft.com/office/powerpoint/2010/main" val="13368201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543050" y="1773238"/>
            <a:ext cx="7421563" cy="4535487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nb-NO" sz="2800" dirty="0" smtClean="0"/>
              <a:t>Definisjon totalrentabiliteten (R</a:t>
            </a:r>
            <a:r>
              <a:rPr lang="nb-NO" sz="2800" baseline="-25000" dirty="0" smtClean="0"/>
              <a:t>TK</a:t>
            </a:r>
            <a:r>
              <a:rPr lang="nb-NO" sz="2800" dirty="0" smtClean="0"/>
              <a:t>):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nb-NO" sz="28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nb-NO" sz="28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nb-NO" sz="2800" dirty="0" smtClean="0"/>
              <a:t>Krav til totalrentabiliteten:</a:t>
            </a:r>
          </a:p>
          <a:p>
            <a:pPr lvl="2" eaLnBrk="1" hangingPunct="1">
              <a:defRPr/>
            </a:pPr>
            <a:r>
              <a:rPr lang="nb-NO" dirty="0" smtClean="0"/>
              <a:t>Minst like høy som avkastningen på  alternativ plassering av kapitalen, hensyn tatt til risiko</a:t>
            </a:r>
          </a:p>
          <a:p>
            <a:pPr lvl="3" eaLnBrk="1" hangingPunct="1">
              <a:defRPr/>
            </a:pPr>
            <a:r>
              <a:rPr lang="nb-NO" dirty="0" smtClean="0"/>
              <a:t>Må være høyere enn den gjennomsnittlige gjeldsrenten</a:t>
            </a:r>
          </a:p>
          <a:p>
            <a:pPr lvl="2" eaLnBrk="1" hangingPunct="1">
              <a:defRPr/>
            </a:pPr>
            <a:r>
              <a:rPr lang="nb-NO" dirty="0" smtClean="0"/>
              <a:t>Beregnet </a:t>
            </a:r>
            <a:r>
              <a:rPr lang="nb-NO" dirty="0"/>
              <a:t>a</a:t>
            </a:r>
            <a:r>
              <a:rPr lang="nb-NO" dirty="0" smtClean="0"/>
              <a:t>vkastningskrav gir også krav til R</a:t>
            </a:r>
            <a:r>
              <a:rPr lang="nb-NO" baseline="-25000" dirty="0" smtClean="0"/>
              <a:t>TK</a:t>
            </a:r>
            <a:endParaRPr lang="nb-NO" dirty="0" smtClean="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mtClean="0"/>
              <a:t>Rentabilitet av totalkapitalen</a:t>
            </a:r>
          </a:p>
        </p:txBody>
      </p:sp>
      <p:sp>
        <p:nvSpPr>
          <p:cNvPr id="56325" name="Plassholder for lysbildenumm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5BB5BF4-A892-4B19-9FAE-BD32E898EEC6}" type="slidenum">
              <a:rPr lang="nb-NO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nb-NO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5632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175" y="2349500"/>
            <a:ext cx="747553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09846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mtClean="0"/>
              <a:t>Rentabilitet av totalkapitalen (2)</a:t>
            </a:r>
          </a:p>
        </p:txBody>
      </p:sp>
      <p:graphicFrame>
        <p:nvGraphicFramePr>
          <p:cNvPr id="58371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779713" y="3781425"/>
          <a:ext cx="44989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Regneark" r:id="rId3" imgW="4498706" imgH="362738" progId="Excel.Sheet.8">
                  <p:embed/>
                </p:oleObj>
              </mc:Choice>
              <mc:Fallback>
                <p:oleObj name="Regneark" r:id="rId3" imgW="4498706" imgH="362738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9713" y="3781425"/>
                        <a:ext cx="4498975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3" name="Plassholder for lysbildenumm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3FA1F75-BD9E-48A1-9FFE-043D36270FB2}" type="slidenum">
              <a:rPr lang="nb-NO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nb-NO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837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111250" y="1778000"/>
            <a:ext cx="8213725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nb-NO" altLang="nb-NO" sz="2200" smtClean="0"/>
              <a:t>	</a:t>
            </a:r>
            <a:r>
              <a:rPr lang="nb-NO" altLang="nb-NO" sz="2800" smtClean="0"/>
              <a:t>Totalrentabilitet = </a:t>
            </a:r>
            <a:br>
              <a:rPr lang="nb-NO" altLang="nb-NO" sz="2800" smtClean="0"/>
            </a:br>
            <a:r>
              <a:rPr lang="nb-NO" altLang="nb-NO" sz="2800" smtClean="0"/>
              <a:t>resultatgrad </a:t>
            </a:r>
            <a:r>
              <a:rPr lang="nb-NO" altLang="nb-NO" sz="2800" smtClean="0">
                <a:cs typeface="Arial" panose="020B0604020202020204" pitchFamily="34" charset="0"/>
              </a:rPr>
              <a:t>∙ kapitalens omløpshastighet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nb-NO" altLang="nb-NO" sz="2800" smtClean="0"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nb-NO" altLang="nb-NO" sz="2800" smtClean="0"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nb-NO" altLang="nb-NO" sz="2800" smtClean="0"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nb-NO" altLang="nb-NO" sz="2800" smtClean="0">
              <a:cs typeface="Arial" panose="020B0604020202020204" pitchFamily="34" charset="0"/>
            </a:endParaRPr>
          </a:p>
        </p:txBody>
      </p:sp>
      <p:pic>
        <p:nvPicPr>
          <p:cNvPr id="5837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781300"/>
            <a:ext cx="7058025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376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18"/>
          <a:stretch>
            <a:fillRect/>
          </a:stretch>
        </p:blipFill>
        <p:spPr bwMode="auto">
          <a:xfrm>
            <a:off x="1547813" y="5084763"/>
            <a:ext cx="43878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377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065"/>
          <a:stretch>
            <a:fillRect/>
          </a:stretch>
        </p:blipFill>
        <p:spPr bwMode="auto">
          <a:xfrm>
            <a:off x="1543050" y="4292600"/>
            <a:ext cx="439261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05891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mtClean="0"/>
              <a:t>DuPont modellen</a:t>
            </a:r>
          </a:p>
        </p:txBody>
      </p:sp>
      <p:sp>
        <p:nvSpPr>
          <p:cNvPr id="1053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5AFCB6E-38F4-463D-A79C-955FC595428C}" type="slidenum">
              <a:rPr lang="nb-NO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nb-NO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2" name="Organization Chart 7"/>
          <p:cNvGrpSpPr>
            <a:grpSpLocks/>
          </p:cNvGrpSpPr>
          <p:nvPr/>
        </p:nvGrpSpPr>
        <p:grpSpPr bwMode="auto">
          <a:xfrm>
            <a:off x="323528" y="1700213"/>
            <a:ext cx="8614461" cy="4537075"/>
            <a:chOff x="288" y="1008"/>
            <a:chExt cx="5634" cy="1629"/>
          </a:xfrm>
          <a:solidFill>
            <a:schemeClr val="tx1">
              <a:lumMod val="20000"/>
              <a:lumOff val="80000"/>
            </a:schemeClr>
          </a:solidFill>
        </p:grpSpPr>
        <p:cxnSp>
          <p:nvCxnSpPr>
            <p:cNvPr id="1028" name="_s1028"/>
            <p:cNvCxnSpPr>
              <a:cxnSpLocks noChangeShapeType="1"/>
              <a:stCxn id="14" idx="0"/>
              <a:endCxn id="7" idx="2"/>
            </p:cNvCxnSpPr>
            <p:nvPr/>
          </p:nvCxnSpPr>
          <p:spPr bwMode="auto">
            <a:xfrm rot="16200000" flipV="1">
              <a:off x="1736" y="2269"/>
              <a:ext cx="159" cy="0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1029" name="_s1029"/>
            <p:cNvCxnSpPr>
              <a:cxnSpLocks noChangeShapeType="1"/>
              <a:stCxn id="13" idx="0"/>
              <a:endCxn id="9" idx="2"/>
            </p:cNvCxnSpPr>
            <p:nvPr/>
          </p:nvCxnSpPr>
          <p:spPr bwMode="auto">
            <a:xfrm rot="16200000" flipV="1">
              <a:off x="4573" y="2011"/>
              <a:ext cx="160" cy="516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1030" name="_s1030"/>
            <p:cNvCxnSpPr>
              <a:cxnSpLocks noChangeShapeType="1"/>
              <a:stCxn id="12" idx="0"/>
              <a:endCxn id="9" idx="2"/>
            </p:cNvCxnSpPr>
            <p:nvPr/>
          </p:nvCxnSpPr>
          <p:spPr bwMode="auto">
            <a:xfrm rot="5400000" flipH="1" flipV="1">
              <a:off x="4057" y="2011"/>
              <a:ext cx="160" cy="516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1031" name="_s1031"/>
            <p:cNvCxnSpPr>
              <a:cxnSpLocks noChangeShapeType="1"/>
              <a:stCxn id="11" idx="0"/>
              <a:endCxn id="7" idx="2"/>
            </p:cNvCxnSpPr>
            <p:nvPr/>
          </p:nvCxnSpPr>
          <p:spPr bwMode="auto">
            <a:xfrm rot="16200000" flipV="1">
              <a:off x="2252" y="1753"/>
              <a:ext cx="159" cy="1032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1032" name="_s1032"/>
            <p:cNvCxnSpPr>
              <a:cxnSpLocks noChangeShapeType="1"/>
              <a:stCxn id="10" idx="0"/>
              <a:endCxn id="5" idx="2"/>
            </p:cNvCxnSpPr>
            <p:nvPr/>
          </p:nvCxnSpPr>
          <p:spPr bwMode="auto">
            <a:xfrm rot="16200000" flipV="1">
              <a:off x="5090" y="1564"/>
              <a:ext cx="159" cy="517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1033" name="_s1033"/>
            <p:cNvCxnSpPr>
              <a:cxnSpLocks noChangeShapeType="1"/>
              <a:stCxn id="9" idx="0"/>
              <a:endCxn id="5" idx="2"/>
            </p:cNvCxnSpPr>
            <p:nvPr/>
          </p:nvCxnSpPr>
          <p:spPr bwMode="auto">
            <a:xfrm rot="5400000" flipH="1" flipV="1">
              <a:off x="4573" y="1565"/>
              <a:ext cx="159" cy="516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1034" name="_s1034"/>
            <p:cNvCxnSpPr>
              <a:cxnSpLocks noChangeShapeType="1"/>
              <a:stCxn id="8" idx="0"/>
              <a:endCxn id="7" idx="2"/>
            </p:cNvCxnSpPr>
            <p:nvPr/>
          </p:nvCxnSpPr>
          <p:spPr bwMode="auto">
            <a:xfrm rot="5400000" flipH="1" flipV="1">
              <a:off x="1219" y="1754"/>
              <a:ext cx="159" cy="1032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1035" name="_s1035"/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16200000" flipV="1">
              <a:off x="1477" y="1564"/>
              <a:ext cx="159" cy="517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1036" name="_s1036"/>
            <p:cNvCxnSpPr>
              <a:cxnSpLocks noChangeShapeType="1"/>
              <a:stCxn id="6" idx="0"/>
              <a:endCxn id="4" idx="2"/>
            </p:cNvCxnSpPr>
            <p:nvPr/>
          </p:nvCxnSpPr>
          <p:spPr bwMode="auto">
            <a:xfrm rot="5400000" flipH="1" flipV="1">
              <a:off x="960" y="1565"/>
              <a:ext cx="159" cy="516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1037" name="_s1037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 flipV="1">
              <a:off x="3928" y="472"/>
              <a:ext cx="159" cy="1807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1038" name="_s1038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5400000" flipH="1" flipV="1">
              <a:off x="2121" y="473"/>
              <a:ext cx="159" cy="1806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sp>
          <p:nvSpPr>
            <p:cNvPr id="3" name="_s1039"/>
            <p:cNvSpPr>
              <a:spLocks noChangeArrowheads="1"/>
            </p:cNvSpPr>
            <p:nvPr/>
          </p:nvSpPr>
          <p:spPr bwMode="auto">
            <a:xfrm>
              <a:off x="2610" y="1008"/>
              <a:ext cx="988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Times New Roman" panose="02020603050405020304" pitchFamily="18" charset="0"/>
                <a:buNone/>
                <a:tabLst/>
              </a:pPr>
              <a:r>
                <a:rPr kumimoji="0" lang="nb-NO" altLang="nb-NO" sz="160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  <a:t>Total-</a:t>
              </a:r>
              <a:br>
                <a:rPr kumimoji="0" lang="nb-NO" altLang="nb-NO" sz="160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</a:br>
              <a:r>
                <a:rPr kumimoji="0" lang="nb-NO" altLang="nb-NO" sz="160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  <a:t>kapitalens </a:t>
              </a:r>
              <a:br>
                <a:rPr kumimoji="0" lang="nb-NO" altLang="nb-NO" sz="160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</a:br>
              <a:r>
                <a:rPr kumimoji="0" lang="nb-NO" altLang="nb-NO" sz="160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  <a:t>rentabilitet</a:t>
              </a:r>
            </a:p>
          </p:txBody>
        </p:sp>
        <p:sp>
          <p:nvSpPr>
            <p:cNvPr id="4" name="_s1040"/>
            <p:cNvSpPr>
              <a:spLocks noChangeArrowheads="1"/>
            </p:cNvSpPr>
            <p:nvPr/>
          </p:nvSpPr>
          <p:spPr bwMode="auto">
            <a:xfrm>
              <a:off x="804" y="1455"/>
              <a:ext cx="988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Times New Roman" panose="02020603050405020304" pitchFamily="18" charset="0"/>
                <a:buNone/>
                <a:tabLst/>
              </a:pPr>
              <a:r>
                <a:rPr kumimoji="0" lang="nb-NO" altLang="nb-NO" sz="160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  <a:t>Resultatgrad</a:t>
              </a:r>
            </a:p>
          </p:txBody>
        </p:sp>
        <p:sp>
          <p:nvSpPr>
            <p:cNvPr id="5" name="_s1041"/>
            <p:cNvSpPr>
              <a:spLocks noChangeArrowheads="1"/>
            </p:cNvSpPr>
            <p:nvPr/>
          </p:nvSpPr>
          <p:spPr bwMode="auto">
            <a:xfrm>
              <a:off x="4417" y="1455"/>
              <a:ext cx="988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Times New Roman" panose="02020603050405020304" pitchFamily="18" charset="0"/>
                <a:buNone/>
                <a:tabLst/>
              </a:pPr>
              <a:r>
                <a:rPr kumimoji="0" lang="nb-NO" altLang="nb-NO" sz="160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  <a:t>Kapitalens</a:t>
              </a:r>
              <a:br>
                <a:rPr kumimoji="0" lang="nb-NO" altLang="nb-NO" sz="160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</a:br>
              <a:r>
                <a:rPr kumimoji="0" lang="nb-NO" altLang="nb-NO" sz="160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  <a:t>omløps-</a:t>
              </a:r>
              <a:br>
                <a:rPr kumimoji="0" lang="nb-NO" altLang="nb-NO" sz="160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</a:br>
              <a:r>
                <a:rPr kumimoji="0" lang="nb-NO" altLang="nb-NO" sz="160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  <a:t>hastighet</a:t>
              </a:r>
            </a:p>
          </p:txBody>
        </p:sp>
        <p:sp>
          <p:nvSpPr>
            <p:cNvPr id="6" name="_s1042"/>
            <p:cNvSpPr>
              <a:spLocks noChangeArrowheads="1"/>
            </p:cNvSpPr>
            <p:nvPr/>
          </p:nvSpPr>
          <p:spPr bwMode="auto">
            <a:xfrm>
              <a:off x="288" y="1902"/>
              <a:ext cx="988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Times New Roman" panose="02020603050405020304" pitchFamily="18" charset="0"/>
                <a:buNone/>
                <a:tabLst/>
              </a:pPr>
              <a:r>
                <a:rPr kumimoji="0" lang="nb-NO" altLang="nb-NO" sz="160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  <a:t>Drifts-</a:t>
              </a:r>
              <a:br>
                <a:rPr kumimoji="0" lang="nb-NO" altLang="nb-NO" sz="160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</a:br>
              <a:r>
                <a:rPr kumimoji="0" lang="nb-NO" altLang="nb-NO" sz="160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  <a:t>inntekter</a:t>
              </a:r>
            </a:p>
          </p:txBody>
        </p:sp>
        <p:sp>
          <p:nvSpPr>
            <p:cNvPr id="7" name="_s1043"/>
            <p:cNvSpPr>
              <a:spLocks noChangeArrowheads="1"/>
            </p:cNvSpPr>
            <p:nvPr/>
          </p:nvSpPr>
          <p:spPr bwMode="auto">
            <a:xfrm>
              <a:off x="1321" y="1902"/>
              <a:ext cx="988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Times New Roman" panose="02020603050405020304" pitchFamily="18" charset="0"/>
                <a:buNone/>
                <a:tabLst/>
              </a:pPr>
              <a:r>
                <a:rPr kumimoji="0" lang="nb-NO" altLang="nb-NO" sz="160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  <a:t>Resultat før</a:t>
              </a:r>
              <a:br>
                <a:rPr kumimoji="0" lang="nb-NO" altLang="nb-NO" sz="160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</a:br>
              <a:r>
                <a:rPr kumimoji="0" lang="nb-NO" altLang="nb-NO" sz="160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  <a:t>skatt + rente-</a:t>
              </a:r>
              <a:br>
                <a:rPr kumimoji="0" lang="nb-NO" altLang="nb-NO" sz="160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</a:br>
              <a:r>
                <a:rPr kumimoji="0" lang="nb-NO" altLang="nb-NO" sz="160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  <a:t>kostnader</a:t>
              </a:r>
            </a:p>
          </p:txBody>
        </p:sp>
        <p:sp>
          <p:nvSpPr>
            <p:cNvPr id="8" name="_s1044"/>
            <p:cNvSpPr>
              <a:spLocks noChangeArrowheads="1"/>
            </p:cNvSpPr>
            <p:nvPr/>
          </p:nvSpPr>
          <p:spPr bwMode="auto">
            <a:xfrm>
              <a:off x="289" y="2349"/>
              <a:ext cx="988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Times New Roman" panose="02020603050405020304" pitchFamily="18" charset="0"/>
                <a:buNone/>
                <a:tabLst/>
              </a:pPr>
              <a:r>
                <a:rPr kumimoji="0" lang="nb-NO" altLang="nb-NO" sz="140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  <a:t>Andre finans-</a:t>
              </a:r>
              <a:br>
                <a:rPr kumimoji="0" lang="nb-NO" altLang="nb-NO" sz="140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</a:br>
              <a:r>
                <a:rPr kumimoji="0" lang="nb-NO" altLang="nb-NO" sz="140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  <a:t>kostnader enn</a:t>
              </a:r>
              <a:br>
                <a:rPr kumimoji="0" lang="nb-NO" altLang="nb-NO" sz="140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</a:br>
              <a:r>
                <a:rPr kumimoji="0" lang="nb-NO" altLang="nb-NO" sz="140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  <a:t>rentekostnader</a:t>
              </a:r>
            </a:p>
          </p:txBody>
        </p:sp>
        <p:sp>
          <p:nvSpPr>
            <p:cNvPr id="9" name="_s1045"/>
            <p:cNvSpPr>
              <a:spLocks noChangeArrowheads="1"/>
            </p:cNvSpPr>
            <p:nvPr/>
          </p:nvSpPr>
          <p:spPr bwMode="auto">
            <a:xfrm>
              <a:off x="3901" y="1902"/>
              <a:ext cx="988" cy="287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Times New Roman" panose="02020603050405020304" pitchFamily="18" charset="0"/>
                <a:buNone/>
                <a:tabLst/>
              </a:pPr>
              <a:r>
                <a:rPr kumimoji="0" lang="nb-NO" altLang="nb-NO" sz="160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  <a:t>Gj. snitt</a:t>
              </a:r>
              <a:br>
                <a:rPr kumimoji="0" lang="nb-NO" altLang="nb-NO" sz="160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</a:br>
              <a:r>
                <a:rPr kumimoji="0" lang="nb-NO" altLang="nb-NO" sz="160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  <a:t>totalkapital</a:t>
              </a:r>
            </a:p>
          </p:txBody>
        </p:sp>
        <p:sp>
          <p:nvSpPr>
            <p:cNvPr id="10" name="_s1046"/>
            <p:cNvSpPr>
              <a:spLocks noChangeArrowheads="1"/>
            </p:cNvSpPr>
            <p:nvPr/>
          </p:nvSpPr>
          <p:spPr bwMode="auto">
            <a:xfrm>
              <a:off x="4934" y="1902"/>
              <a:ext cx="988" cy="287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Times New Roman" panose="02020603050405020304" pitchFamily="18" charset="0"/>
                <a:buNone/>
                <a:tabLst/>
              </a:pPr>
              <a:r>
                <a:rPr kumimoji="0" lang="nb-NO" altLang="nb-NO" sz="160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  <a:t>Drifts-</a:t>
              </a:r>
              <a:br>
                <a:rPr kumimoji="0" lang="nb-NO" altLang="nb-NO" sz="160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</a:br>
              <a:r>
                <a:rPr kumimoji="0" lang="nb-NO" altLang="nb-NO" sz="160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  <a:t>inntekter</a:t>
              </a:r>
            </a:p>
          </p:txBody>
        </p:sp>
        <p:sp>
          <p:nvSpPr>
            <p:cNvPr id="11" name="_s1047"/>
            <p:cNvSpPr>
              <a:spLocks noChangeArrowheads="1"/>
            </p:cNvSpPr>
            <p:nvPr/>
          </p:nvSpPr>
          <p:spPr bwMode="auto">
            <a:xfrm>
              <a:off x="2354" y="2349"/>
              <a:ext cx="987" cy="287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Times New Roman" panose="02020603050405020304" pitchFamily="18" charset="0"/>
                <a:buNone/>
                <a:tabLst/>
              </a:pPr>
              <a:r>
                <a:rPr kumimoji="0" lang="nb-NO" altLang="nb-NO" sz="140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  <a:t>Driftsinntekter</a:t>
              </a:r>
              <a:br>
                <a:rPr kumimoji="0" lang="nb-NO" altLang="nb-NO" sz="140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</a:br>
              <a:r>
                <a:rPr kumimoji="0" lang="nb-NO" altLang="nb-NO" sz="140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  <a:t>+ finans-</a:t>
              </a:r>
              <a:br>
                <a:rPr kumimoji="0" lang="nb-NO" altLang="nb-NO" sz="140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</a:br>
              <a:r>
                <a:rPr kumimoji="0" lang="nb-NO" altLang="nb-NO" sz="140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  <a:t>inntekter</a:t>
              </a:r>
            </a:p>
          </p:txBody>
        </p:sp>
        <p:sp>
          <p:nvSpPr>
            <p:cNvPr id="12" name="_s1048"/>
            <p:cNvSpPr>
              <a:spLocks noChangeArrowheads="1"/>
            </p:cNvSpPr>
            <p:nvPr/>
          </p:nvSpPr>
          <p:spPr bwMode="auto">
            <a:xfrm>
              <a:off x="3386" y="2349"/>
              <a:ext cx="987" cy="287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Times New Roman" panose="02020603050405020304" pitchFamily="18" charset="0"/>
                <a:buNone/>
                <a:tabLst/>
              </a:pPr>
              <a:r>
                <a:rPr kumimoji="0" lang="nb-NO" altLang="nb-NO" sz="160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  <a:t>Gj. snitt</a:t>
              </a:r>
              <a:br>
                <a:rPr kumimoji="0" lang="nb-NO" altLang="nb-NO" sz="160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</a:br>
              <a:r>
                <a:rPr kumimoji="0" lang="nb-NO" altLang="nb-NO" sz="160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  <a:t>omløps-</a:t>
              </a:r>
              <a:br>
                <a:rPr kumimoji="0" lang="nb-NO" altLang="nb-NO" sz="160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</a:br>
              <a:r>
                <a:rPr kumimoji="0" lang="nb-NO" altLang="nb-NO" sz="160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  <a:t>midler</a:t>
              </a:r>
            </a:p>
          </p:txBody>
        </p:sp>
        <p:sp>
          <p:nvSpPr>
            <p:cNvPr id="13" name="_s1049"/>
            <p:cNvSpPr>
              <a:spLocks noChangeArrowheads="1"/>
            </p:cNvSpPr>
            <p:nvPr/>
          </p:nvSpPr>
          <p:spPr bwMode="auto">
            <a:xfrm>
              <a:off x="4418" y="2349"/>
              <a:ext cx="987" cy="287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Times New Roman" panose="02020603050405020304" pitchFamily="18" charset="0"/>
                <a:buNone/>
                <a:tabLst/>
              </a:pPr>
              <a:r>
                <a:rPr kumimoji="0" lang="nb-NO" altLang="nb-NO" sz="160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  <a:t>Gj. snitt</a:t>
              </a:r>
              <a:br>
                <a:rPr kumimoji="0" lang="nb-NO" altLang="nb-NO" sz="160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</a:br>
              <a:r>
                <a:rPr kumimoji="0" lang="nb-NO" altLang="nb-NO" sz="160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  <a:t>anleggs-</a:t>
              </a:r>
              <a:br>
                <a:rPr kumimoji="0" lang="nb-NO" altLang="nb-NO" sz="160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</a:br>
              <a:r>
                <a:rPr kumimoji="0" lang="nb-NO" altLang="nb-NO" sz="160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  <a:t>midler</a:t>
              </a:r>
            </a:p>
          </p:txBody>
        </p:sp>
        <p:sp>
          <p:nvSpPr>
            <p:cNvPr id="14" name="_s1050"/>
            <p:cNvSpPr>
              <a:spLocks noChangeArrowheads="1"/>
            </p:cNvSpPr>
            <p:nvPr/>
          </p:nvSpPr>
          <p:spPr bwMode="auto">
            <a:xfrm>
              <a:off x="1322" y="2349"/>
              <a:ext cx="987" cy="287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Times New Roman" panose="02020603050405020304" pitchFamily="18" charset="0"/>
                <a:buNone/>
                <a:tabLst/>
              </a:pPr>
              <a:r>
                <a:rPr kumimoji="0" lang="nb-NO" altLang="nb-NO" sz="160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  <a:t>Drifts-</a:t>
              </a:r>
              <a:br>
                <a:rPr kumimoji="0" lang="nb-NO" altLang="nb-NO" sz="160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</a:br>
              <a:r>
                <a:rPr kumimoji="0" lang="nb-NO" altLang="nb-NO" sz="160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anose="020B0604030504040204" pitchFamily="34" charset="0"/>
                  <a:cs typeface="Arial" panose="020B0604020202020204" pitchFamily="34" charset="0"/>
                </a:rPr>
                <a:t>kostnader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46932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477963" y="1989138"/>
            <a:ext cx="8278812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nb-NO" altLang="nb-NO" sz="2400" smtClean="0"/>
              <a:t>Egenkapitalrentabiliteten (R</a:t>
            </a:r>
            <a:r>
              <a:rPr lang="nb-NO" altLang="nb-NO" sz="2400" baseline="-25000" smtClean="0"/>
              <a:t>EK</a:t>
            </a:r>
            <a:r>
              <a:rPr lang="nb-NO" altLang="nb-NO" sz="2400" smtClean="0"/>
              <a:t>) </a:t>
            </a:r>
            <a:r>
              <a:rPr lang="nb-NO" altLang="nb-NO" sz="2400" i="1" smtClean="0"/>
              <a:t>før</a:t>
            </a:r>
            <a:r>
              <a:rPr lang="nb-NO" altLang="nb-NO" sz="2400" smtClean="0"/>
              <a:t> skatt: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nb-NO" altLang="nb-NO" sz="24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nb-NO" altLang="nb-NO" sz="24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nb-NO" altLang="nb-NO" sz="24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b-NO" altLang="nb-NO" sz="2400" smtClean="0"/>
              <a:t>Egenkapitalrentabiliteten (R</a:t>
            </a:r>
            <a:r>
              <a:rPr lang="nb-NO" altLang="nb-NO" sz="2400" baseline="-25000" smtClean="0"/>
              <a:t>EK</a:t>
            </a:r>
            <a:r>
              <a:rPr lang="nb-NO" altLang="nb-NO" sz="2400" smtClean="0"/>
              <a:t>) </a:t>
            </a:r>
            <a:r>
              <a:rPr lang="nb-NO" altLang="nb-NO" sz="2400" i="1" smtClean="0"/>
              <a:t>etter</a:t>
            </a:r>
            <a:r>
              <a:rPr lang="nb-NO" altLang="nb-NO" sz="2400" smtClean="0"/>
              <a:t> skatt: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nb-NO" altLang="nb-NO" sz="24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nb-NO" altLang="nb-NO" sz="24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nb-NO" altLang="nb-NO" sz="2400" smtClean="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mtClean="0"/>
              <a:t>Rentabilitet av egenkapitalen</a:t>
            </a:r>
          </a:p>
        </p:txBody>
      </p:sp>
      <p:sp>
        <p:nvSpPr>
          <p:cNvPr id="59397" name="Plassholder for lysbildenumm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B07084A-3646-4446-A673-FA72B5C6A0D6}" type="slidenum">
              <a:rPr lang="nb-NO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nb-NO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5939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2665413"/>
            <a:ext cx="511175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39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4359275"/>
            <a:ext cx="7069138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75438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mtClean="0"/>
              <a:t>Rentabilitet av egenkapitalen (2)</a:t>
            </a:r>
          </a:p>
        </p:txBody>
      </p:sp>
      <p:graphicFrame>
        <p:nvGraphicFramePr>
          <p:cNvPr id="60419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376488" y="5470525"/>
          <a:ext cx="5867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Worksheet" r:id="rId3" imgW="2600325" imgH="371581" progId="Excel.Sheet.8">
                  <p:embed/>
                </p:oleObj>
              </mc:Choice>
              <mc:Fallback>
                <p:oleObj name="Worksheet" r:id="rId3" imgW="2600325" imgH="371581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6488" y="5470525"/>
                        <a:ext cx="58674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1" name="Plassholder for lysbildenumm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5DC5B46-9C74-485F-ADB2-6A6164C53C81}" type="slidenum">
              <a:rPr lang="nb-NO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nb-NO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042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619250" y="1635125"/>
            <a:ext cx="7416800" cy="40973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nb-NO" altLang="nb-NO" sz="2800" smtClean="0"/>
              <a:t>Krav til egenkapitalrentabiliteten:</a:t>
            </a:r>
          </a:p>
          <a:p>
            <a:pPr lvl="1" eaLnBrk="1" hangingPunct="1"/>
            <a:r>
              <a:rPr lang="nb-NO" altLang="nb-NO" sz="2400" smtClean="0"/>
              <a:t>Minst like høy som den avkastningen bedriften kunne fått ved en alternativ plassering av kapitalen, hensyn tatt til risiko</a:t>
            </a:r>
          </a:p>
          <a:p>
            <a:pPr lvl="1" eaLnBrk="1" hangingPunct="1"/>
            <a:r>
              <a:rPr lang="nb-NO" altLang="nb-NO" sz="2400" smtClean="0"/>
              <a:t>Egenkapitalen bærer en høyere risiko enn fremmedkapitalen, og avkastningskravet bør derfor settes noe høyere</a:t>
            </a:r>
          </a:p>
          <a:p>
            <a:pPr lvl="1" eaLnBrk="1" hangingPunct="1"/>
            <a:r>
              <a:rPr lang="nb-NO" altLang="nb-NO" sz="2400" smtClean="0"/>
              <a:t>Mål på risiko kan være gjeldsgraden, som vi finner slik:</a:t>
            </a:r>
          </a:p>
        </p:txBody>
      </p:sp>
    </p:spTree>
    <p:extLst>
      <p:ext uri="{BB962C8B-B14F-4D97-AF65-F5344CB8AC3E}">
        <p14:creationId xmlns:p14="http://schemas.microsoft.com/office/powerpoint/2010/main" val="26259962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485900" y="1778000"/>
            <a:ext cx="7407275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nb-NO" altLang="nb-NO" sz="2800" smtClean="0"/>
              <a:t>Hvilke faktorer bestemmer R</a:t>
            </a:r>
            <a:r>
              <a:rPr lang="nb-NO" altLang="nb-NO" sz="2800" baseline="-25000" smtClean="0"/>
              <a:t>EK</a:t>
            </a:r>
            <a:r>
              <a:rPr lang="nb-NO" altLang="nb-NO" sz="2800" smtClean="0"/>
              <a:t>?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b-NO" altLang="nb-NO" sz="2400" smtClean="0"/>
              <a:t>	Egenkapitalrentabiliteten er avhengig av totalrentabiliteten og gjeldsgraden. Sammenhengen er slik: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b-NO" altLang="nb-NO" sz="1000" smtClean="0"/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nb-NO" altLang="nb-NO" sz="10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nb-NO" altLang="nb-NO" sz="10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nb-NO" altLang="nb-NO" sz="10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nb-NO" altLang="nb-NO" sz="10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b-NO" altLang="nb-NO" sz="2000" smtClean="0"/>
              <a:t>	Totalkapitalens rentabilitet = R</a:t>
            </a:r>
            <a:r>
              <a:rPr lang="nb-NO" altLang="nb-NO" sz="2000" baseline="-25000" smtClean="0"/>
              <a:t>TK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b-NO" altLang="nb-NO" sz="2000" smtClean="0"/>
              <a:t>	Egenkapitalens rentabilitet = R</a:t>
            </a:r>
            <a:r>
              <a:rPr lang="nb-NO" altLang="nb-NO" sz="2000" baseline="-25000" smtClean="0"/>
              <a:t>EK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b-NO" altLang="nb-NO" sz="2000" smtClean="0"/>
              <a:t>	Gjennomsnittlig gjeldsrente = 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b-NO" altLang="nb-NO" sz="2000" smtClean="0"/>
              <a:t>	Gjennomsnittlig egenkapital = EK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b-NO" altLang="nb-NO" sz="2000" smtClean="0"/>
              <a:t>	Gjennomsnittlig gjeld = G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nb-NO" altLang="nb-NO" sz="2000" smtClean="0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mtClean="0"/>
              <a:t>Rentabilitet av egenkapitalen (3)</a:t>
            </a:r>
          </a:p>
        </p:txBody>
      </p:sp>
      <p:graphicFrame>
        <p:nvGraphicFramePr>
          <p:cNvPr id="6144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339975" y="3484563"/>
          <a:ext cx="4278313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Regneark" r:id="rId3" imgW="2014668" imgH="381127" progId="Excel.Sheet.8">
                  <p:embed/>
                </p:oleObj>
              </mc:Choice>
              <mc:Fallback>
                <p:oleObj name="Regneark" r:id="rId3" imgW="2014668" imgH="381127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3484563"/>
                        <a:ext cx="4278313" cy="808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6" name="Plassholder for lysbildenumm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50409B8-5EAE-4F4B-9B22-A03D9FCBC541}" type="slidenum">
              <a:rPr lang="nb-NO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nb-NO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2718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mtClean="0"/>
              <a:t>Rentabilitet av egenkapitalen (4)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nb-NO" altLang="nb-NO" sz="2800" smtClean="0"/>
              <a:t>Egenkapitalrentabiliteten avhenger av tre forhold:</a:t>
            </a:r>
            <a:endParaRPr lang="nb-NO" altLang="nb-NO" sz="1200" smtClean="0"/>
          </a:p>
          <a:p>
            <a:pPr lvl="1" eaLnBrk="1" hangingPunct="1"/>
            <a:r>
              <a:rPr lang="nb-NO" altLang="nb-NO" sz="2200" smtClean="0"/>
              <a:t>Totalkapitalens rentabilitet (R</a:t>
            </a:r>
            <a:r>
              <a:rPr lang="nb-NO" altLang="nb-NO" sz="2200" baseline="-25000" smtClean="0"/>
              <a:t>TK</a:t>
            </a:r>
            <a:r>
              <a:rPr lang="nb-NO" altLang="nb-NO" sz="2200" smtClean="0"/>
              <a:t>)</a:t>
            </a:r>
          </a:p>
          <a:p>
            <a:pPr lvl="1" eaLnBrk="1" hangingPunct="1"/>
            <a:r>
              <a:rPr lang="nb-NO" altLang="nb-NO" sz="2200" smtClean="0"/>
              <a:t>Gjeldsgraden (    )</a:t>
            </a:r>
          </a:p>
          <a:p>
            <a:pPr lvl="1" eaLnBrk="1" hangingPunct="1"/>
            <a:r>
              <a:rPr lang="nb-NO" altLang="nb-NO" sz="2200" smtClean="0"/>
              <a:t>Differansen mellom totalrentabiliteten (R</a:t>
            </a:r>
            <a:r>
              <a:rPr lang="nb-NO" altLang="nb-NO" sz="2200" baseline="-25000" smtClean="0"/>
              <a:t>TK</a:t>
            </a:r>
            <a:r>
              <a:rPr lang="nb-NO" altLang="nb-NO" sz="2200" smtClean="0"/>
              <a:t>) og gjennomsnittlig gjeldsrente (r)</a:t>
            </a:r>
          </a:p>
          <a:p>
            <a:pPr lvl="1" eaLnBrk="1" hangingPunct="1"/>
            <a:endParaRPr lang="nb-NO" altLang="nb-NO" sz="2200" smtClean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nb-NO" altLang="nb-NO" sz="2200" smtClean="0"/>
              <a:t>	Leddet      </a:t>
            </a:r>
            <a:r>
              <a:rPr lang="nb-NO" altLang="nb-NO" sz="2200" smtClean="0">
                <a:cs typeface="Arial" panose="020B0604020202020204" pitchFamily="34" charset="0"/>
              </a:rPr>
              <a:t>∙ (R</a:t>
            </a:r>
            <a:r>
              <a:rPr lang="nb-NO" altLang="nb-NO" sz="2200" baseline="-25000" smtClean="0">
                <a:cs typeface="Arial" panose="020B0604020202020204" pitchFamily="34" charset="0"/>
              </a:rPr>
              <a:t>TK</a:t>
            </a:r>
            <a:r>
              <a:rPr lang="nb-NO" altLang="nb-NO" sz="2200" smtClean="0">
                <a:cs typeface="Arial" panose="020B0604020202020204" pitchFamily="34" charset="0"/>
              </a:rPr>
              <a:t> – r) blir positivt når R</a:t>
            </a:r>
            <a:r>
              <a:rPr lang="nb-NO" altLang="nb-NO" sz="2200" baseline="-25000" smtClean="0">
                <a:cs typeface="Arial" panose="020B0604020202020204" pitchFamily="34" charset="0"/>
              </a:rPr>
              <a:t>TK</a:t>
            </a:r>
            <a:r>
              <a:rPr lang="nb-NO" altLang="nb-NO" sz="2200" smtClean="0">
                <a:cs typeface="Arial" panose="020B0604020202020204" pitchFamily="34" charset="0"/>
              </a:rPr>
              <a:t> &gt; r og negativt når R</a:t>
            </a:r>
            <a:r>
              <a:rPr lang="nb-NO" altLang="nb-NO" sz="2200" baseline="-25000" smtClean="0">
                <a:cs typeface="Arial" panose="020B0604020202020204" pitchFamily="34" charset="0"/>
              </a:rPr>
              <a:t>TK</a:t>
            </a:r>
            <a:r>
              <a:rPr lang="nb-NO" altLang="nb-NO" sz="2200" smtClean="0">
                <a:cs typeface="Arial" panose="020B0604020202020204" pitchFamily="34" charset="0"/>
              </a:rPr>
              <a:t> &lt; r.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nb-NO" altLang="nb-NO" sz="2200" smtClean="0">
                <a:cs typeface="Arial" panose="020B0604020202020204" pitchFamily="34" charset="0"/>
              </a:rPr>
              <a:t>	Sammenhengen fremgår av tabellen på neste side.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nb-NO" altLang="nb-NO" sz="2400" smtClean="0"/>
          </a:p>
        </p:txBody>
      </p:sp>
      <p:sp>
        <p:nvSpPr>
          <p:cNvPr id="62469" name="Plassholder for lysbildenumm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0CE68C3-D8DF-4416-8299-F825AAE3AF8C}" type="slidenum">
              <a:rPr lang="nb-NO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nb-NO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2470" name="Text Box 29"/>
          <p:cNvSpPr txBox="1">
            <a:spLocks noChangeArrowheads="1"/>
          </p:cNvSpPr>
          <p:nvPr/>
        </p:nvSpPr>
        <p:spPr bwMode="auto">
          <a:xfrm>
            <a:off x="3348038" y="4797425"/>
            <a:ext cx="52705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buClrTx/>
              <a:buSzTx/>
              <a:buFont typeface="Wingdings" panose="05000000000000000000" pitchFamily="2" charset="2"/>
              <a:buNone/>
            </a:pPr>
            <a:r>
              <a:rPr lang="nb-NO" altLang="nb-NO" sz="1600" u="sng"/>
              <a:t>G    </a:t>
            </a:r>
          </a:p>
          <a:p>
            <a:pPr algn="ctr" eaLnBrk="1" hangingPunct="1">
              <a:lnSpc>
                <a:spcPts val="1400"/>
              </a:lnSpc>
              <a:buClrTx/>
              <a:buSzTx/>
              <a:buFont typeface="Wingdings" panose="05000000000000000000" pitchFamily="2" charset="2"/>
              <a:buNone/>
            </a:pPr>
            <a:r>
              <a:rPr lang="nb-NO" altLang="nb-NO" sz="1600"/>
              <a:t>EK</a:t>
            </a:r>
          </a:p>
        </p:txBody>
      </p:sp>
      <p:sp>
        <p:nvSpPr>
          <p:cNvPr id="62471" name="Text Box 29"/>
          <p:cNvSpPr txBox="1">
            <a:spLocks noChangeArrowheads="1"/>
          </p:cNvSpPr>
          <p:nvPr/>
        </p:nvSpPr>
        <p:spPr bwMode="auto">
          <a:xfrm>
            <a:off x="4356100" y="3284538"/>
            <a:ext cx="5270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buClrTx/>
              <a:buSzTx/>
              <a:buFont typeface="Wingdings" panose="05000000000000000000" pitchFamily="2" charset="2"/>
              <a:buNone/>
            </a:pPr>
            <a:r>
              <a:rPr lang="nb-NO" altLang="nb-NO" sz="1600" u="sng"/>
              <a:t>G    </a:t>
            </a:r>
          </a:p>
          <a:p>
            <a:pPr algn="ctr" eaLnBrk="1" hangingPunct="1">
              <a:lnSpc>
                <a:spcPts val="1400"/>
              </a:lnSpc>
              <a:buClrTx/>
              <a:buSzTx/>
              <a:buFont typeface="Wingdings" panose="05000000000000000000" pitchFamily="2" charset="2"/>
              <a:buNone/>
            </a:pPr>
            <a:r>
              <a:rPr lang="nb-NO" altLang="nb-NO" sz="1600"/>
              <a:t>EK</a:t>
            </a:r>
          </a:p>
        </p:txBody>
      </p:sp>
    </p:spTree>
    <p:extLst>
      <p:ext uri="{BB962C8B-B14F-4D97-AF65-F5344CB8AC3E}">
        <p14:creationId xmlns:p14="http://schemas.microsoft.com/office/powerpoint/2010/main" val="41773064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mtClean="0"/>
              <a:t>Rentabilitet av egenkapitalen (5)</a:t>
            </a:r>
          </a:p>
        </p:txBody>
      </p:sp>
      <p:graphicFrame>
        <p:nvGraphicFramePr>
          <p:cNvPr id="63491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1036638" y="2420938"/>
          <a:ext cx="7856537" cy="338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name="Regneark" r:id="rId3" imgW="4489728" imgH="1578954" progId="Excel.Sheet.8">
                  <p:embed/>
                </p:oleObj>
              </mc:Choice>
              <mc:Fallback>
                <p:oleObj name="Regneark" r:id="rId3" imgW="4489728" imgH="1578954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6638" y="2420938"/>
                        <a:ext cx="7856537" cy="338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3" name="Plassholder for lysbildenumm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015A79-AA0C-4122-8359-104E59F9E287}" type="slidenum">
              <a:rPr lang="nb-NO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nb-NO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06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mtClean="0"/>
              <a:t>Korrigering av regnskapet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905000"/>
            <a:ext cx="7010400" cy="4403725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nb-NO" sz="2600" dirty="0"/>
              <a:t>I det offisielle årsregnskapet skal </a:t>
            </a:r>
            <a:r>
              <a:rPr lang="nb-NO" sz="2600" dirty="0" smtClean="0"/>
              <a:t>balansepostene </a:t>
            </a:r>
            <a:r>
              <a:rPr lang="nb-NO" sz="2600" dirty="0"/>
              <a:t>vurderes etter regnskapsreglene. </a:t>
            </a:r>
          </a:p>
          <a:p>
            <a:pPr lvl="1">
              <a:defRPr/>
            </a:pPr>
            <a:r>
              <a:rPr lang="nb-NO" dirty="0"/>
              <a:t>Beste estimat</a:t>
            </a:r>
          </a:p>
          <a:p>
            <a:pPr lvl="2">
              <a:defRPr/>
            </a:pPr>
            <a:r>
              <a:rPr lang="nb-NO" dirty="0"/>
              <a:t>Poster med usikkerhet skal ledelsen vurdere ut fra de beste opplysningene som er tilgjengelig</a:t>
            </a:r>
          </a:p>
          <a:p>
            <a:pPr lvl="1">
              <a:defRPr/>
            </a:pPr>
            <a:r>
              <a:rPr lang="nb-NO" dirty="0"/>
              <a:t>Særlige poster</a:t>
            </a:r>
          </a:p>
          <a:p>
            <a:pPr lvl="2">
              <a:defRPr/>
            </a:pPr>
            <a:r>
              <a:rPr lang="nb-NO" dirty="0"/>
              <a:t>Vesentlige poster som er uvanlige og/eller uregelmessige skal presenteres på egne linjer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nb-NO" sz="2600" dirty="0" smtClean="0"/>
              <a:t>I en regnskapsanalyse ønsker vi mest mulig ”sanne” verdier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nb-NO" sz="2400" dirty="0" smtClean="0"/>
              <a:t>Det </a:t>
            </a:r>
            <a:r>
              <a:rPr lang="nb-NO" sz="2400" dirty="0"/>
              <a:t>forekommer at eiendeler blir undervurdert i regnskapet. </a:t>
            </a:r>
            <a:endParaRPr lang="nb-NO" sz="2400" dirty="0" smtClean="0"/>
          </a:p>
          <a:p>
            <a:pPr lvl="1" eaLnBrk="1" hangingPunct="1">
              <a:lnSpc>
                <a:spcPct val="120000"/>
              </a:lnSpc>
              <a:defRPr/>
            </a:pPr>
            <a:r>
              <a:rPr lang="nb-NO" sz="2400" dirty="0" smtClean="0"/>
              <a:t>Det </a:t>
            </a:r>
            <a:r>
              <a:rPr lang="nb-NO" sz="2400" dirty="0"/>
              <a:t>kan også forekomme overvurderte poster</a:t>
            </a:r>
            <a:r>
              <a:rPr lang="nb-NO" sz="2400" dirty="0" smtClean="0"/>
              <a:t>.</a:t>
            </a:r>
            <a:endParaRPr lang="nb-NO" sz="2400" dirty="0"/>
          </a:p>
        </p:txBody>
      </p:sp>
      <p:sp>
        <p:nvSpPr>
          <p:cNvPr id="16389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C2431BA-84B0-453F-9545-552CCF046BDB}" type="slidenum">
              <a:rPr lang="nb-NO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nb-NO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8652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mtClean="0"/>
              <a:t>Tolkning og konklusjon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524000" y="1916113"/>
            <a:ext cx="7010400" cy="447675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nb-NO" dirty="0"/>
              <a:t>Avslutningen av en regnskapsanalyse er den vanskeligste og viktigste delen av </a:t>
            </a:r>
            <a:r>
              <a:rPr lang="nb-NO" dirty="0" smtClean="0"/>
              <a:t>jobben. Vi</a:t>
            </a:r>
          </a:p>
          <a:p>
            <a:pPr lvl="1">
              <a:defRPr/>
            </a:pPr>
            <a:r>
              <a:rPr lang="nb-NO" dirty="0" smtClean="0"/>
              <a:t>sammenfatter </a:t>
            </a:r>
            <a:r>
              <a:rPr lang="nb-NO" dirty="0"/>
              <a:t>de ulike </a:t>
            </a:r>
            <a:r>
              <a:rPr lang="nb-NO" dirty="0" smtClean="0"/>
              <a:t>analysene</a:t>
            </a:r>
          </a:p>
          <a:p>
            <a:pPr lvl="1">
              <a:defRPr/>
            </a:pPr>
            <a:r>
              <a:rPr lang="nb-NO" dirty="0" smtClean="0"/>
              <a:t>trekker konklusjoner</a:t>
            </a:r>
          </a:p>
          <a:p>
            <a:pPr>
              <a:defRPr/>
            </a:pPr>
            <a:r>
              <a:rPr lang="nb-NO" sz="3200" dirty="0" smtClean="0"/>
              <a:t>Generelle </a:t>
            </a:r>
            <a:r>
              <a:rPr lang="nb-NO" sz="3200" dirty="0"/>
              <a:t>retningslinjene for vurdering av nøkkeltall:</a:t>
            </a:r>
          </a:p>
          <a:p>
            <a:pPr marL="971550" lvl="1" indent="-514350">
              <a:buFont typeface="+mj-lt"/>
              <a:buAutoNum type="arabicParenR"/>
              <a:defRPr/>
            </a:pPr>
            <a:r>
              <a:rPr lang="nb-NO" dirty="0" smtClean="0"/>
              <a:t>Det </a:t>
            </a:r>
            <a:r>
              <a:rPr lang="nb-NO" dirty="0"/>
              <a:t>er viktig å se på utviklingen i nøkkeltall </a:t>
            </a:r>
            <a:r>
              <a:rPr lang="nb-NO" dirty="0" smtClean="0"/>
              <a:t>   over </a:t>
            </a:r>
            <a:r>
              <a:rPr lang="nb-NO" dirty="0"/>
              <a:t>tid (jf. tidssam­menligninger</a:t>
            </a:r>
            <a:r>
              <a:rPr lang="nb-NO" dirty="0" smtClean="0"/>
              <a:t>)</a:t>
            </a:r>
            <a:endParaRPr lang="nb-NO" dirty="0"/>
          </a:p>
          <a:p>
            <a:pPr marL="971550" lvl="1" indent="-514350">
              <a:buFont typeface="+mj-lt"/>
              <a:buAutoNum type="arabicParenR"/>
              <a:defRPr/>
            </a:pPr>
            <a:r>
              <a:rPr lang="nb-NO" dirty="0" smtClean="0"/>
              <a:t>Vi </a:t>
            </a:r>
            <a:r>
              <a:rPr lang="nb-NO" dirty="0"/>
              <a:t>kan sammenligne med tilsvarende nøkkeltall i andre </a:t>
            </a:r>
            <a:r>
              <a:rPr lang="nb-NO" dirty="0" smtClean="0"/>
              <a:t>bedrifter</a:t>
            </a:r>
            <a:endParaRPr lang="nb-NO" dirty="0"/>
          </a:p>
          <a:p>
            <a:pPr marL="971550" lvl="1" indent="-514350">
              <a:buFont typeface="+mj-lt"/>
              <a:buAutoNum type="arabicParenR"/>
              <a:defRPr/>
            </a:pPr>
            <a:r>
              <a:rPr lang="nb-NO" dirty="0" smtClean="0"/>
              <a:t>Vi </a:t>
            </a:r>
            <a:r>
              <a:rPr lang="nb-NO" dirty="0"/>
              <a:t>bør også vurdere de absolutte tallene som ligger til grunn for beregningen av </a:t>
            </a:r>
            <a:r>
              <a:rPr lang="nb-NO" dirty="0" smtClean="0"/>
              <a:t>nøkkeltallene</a:t>
            </a:r>
            <a:endParaRPr lang="nb-NO" dirty="0"/>
          </a:p>
          <a:p>
            <a:pPr marL="971550" lvl="1" indent="-514350">
              <a:buFont typeface="+mj-lt"/>
              <a:buAutoNum type="arabicParenR"/>
              <a:defRPr/>
            </a:pPr>
            <a:r>
              <a:rPr lang="nb-NO" dirty="0" smtClean="0"/>
              <a:t>Vi </a:t>
            </a:r>
            <a:r>
              <a:rPr lang="nb-NO" dirty="0"/>
              <a:t>bør se på sammenhengen mellom nøkkeltallene for ulike </a:t>
            </a:r>
            <a:r>
              <a:rPr lang="nb-NO" dirty="0" smtClean="0"/>
              <a:t>områder</a:t>
            </a:r>
            <a:endParaRPr lang="nb-NO" dirty="0"/>
          </a:p>
        </p:txBody>
      </p:sp>
      <p:sp>
        <p:nvSpPr>
          <p:cNvPr id="64517" name="Plassholder for lysbildenumm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37C26A7-0F2E-4C9E-A08C-6AC7E124C9E4}" type="slidenum">
              <a:rPr lang="nb-NO" altLang="nb-NO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nb-NO" altLang="nb-NO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384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080250" cy="1527175"/>
          </a:xfrm>
        </p:spPr>
        <p:txBody>
          <a:bodyPr/>
          <a:lstStyle/>
          <a:p>
            <a:pPr eaLnBrk="1" hangingPunct="1"/>
            <a:r>
              <a:rPr lang="nb-NO" altLang="nb-NO" smtClean="0"/>
              <a:t>Hvordan få informasjon 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905000"/>
            <a:ext cx="7010400" cy="426085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nb-NO" sz="2600" dirty="0"/>
              <a:t>Intern analyse: </a:t>
            </a:r>
          </a:p>
          <a:p>
            <a:pPr lvl="1">
              <a:defRPr/>
            </a:pPr>
            <a:r>
              <a:rPr lang="nb-NO" dirty="0"/>
              <a:t>Når </a:t>
            </a:r>
            <a:r>
              <a:rPr lang="nb-NO" dirty="0" smtClean="0"/>
              <a:t>noen i bedriften foretar analysen og har ubegrenset </a:t>
            </a:r>
            <a:r>
              <a:rPr lang="nb-NO" dirty="0"/>
              <a:t>tilgang på </a:t>
            </a:r>
            <a:r>
              <a:rPr lang="nb-NO" dirty="0" smtClean="0"/>
              <a:t>informasjon</a:t>
            </a:r>
            <a:endParaRPr lang="nb-NO" dirty="0"/>
          </a:p>
          <a:p>
            <a:pPr eaLnBrk="1" hangingPunct="1">
              <a:lnSpc>
                <a:spcPct val="120000"/>
              </a:lnSpc>
              <a:defRPr/>
            </a:pPr>
            <a:r>
              <a:rPr lang="nb-NO" sz="2600" dirty="0"/>
              <a:t>Ekstern analyse: </a:t>
            </a:r>
          </a:p>
          <a:p>
            <a:pPr lvl="1">
              <a:defRPr/>
            </a:pPr>
            <a:r>
              <a:rPr lang="nb-NO" dirty="0"/>
              <a:t>Når utenforstående foretar </a:t>
            </a:r>
            <a:r>
              <a:rPr lang="nb-NO" dirty="0" smtClean="0"/>
              <a:t>analysen</a:t>
            </a:r>
            <a:r>
              <a:rPr lang="nb-NO" dirty="0"/>
              <a:t> </a:t>
            </a:r>
            <a:r>
              <a:rPr lang="nb-NO" dirty="0" smtClean="0"/>
              <a:t>og har begrenset </a:t>
            </a:r>
            <a:r>
              <a:rPr lang="nb-NO" dirty="0"/>
              <a:t>tilgang på </a:t>
            </a:r>
            <a:r>
              <a:rPr lang="nb-NO" dirty="0" smtClean="0"/>
              <a:t>informasjon</a:t>
            </a:r>
            <a:endParaRPr lang="nb-NO" dirty="0"/>
          </a:p>
          <a:p>
            <a:pPr eaLnBrk="1" hangingPunct="1">
              <a:lnSpc>
                <a:spcPct val="120000"/>
              </a:lnSpc>
              <a:defRPr/>
            </a:pPr>
            <a:r>
              <a:rPr lang="nb-NO" sz="2600" dirty="0"/>
              <a:t>Hvordan skaffe informasjon ved en ekstern analyse?</a:t>
            </a:r>
          </a:p>
          <a:p>
            <a:pPr lvl="2">
              <a:defRPr/>
            </a:pPr>
            <a:r>
              <a:rPr lang="nb-NO" dirty="0"/>
              <a:t>Notene til regnskapet</a:t>
            </a:r>
          </a:p>
          <a:p>
            <a:pPr lvl="2">
              <a:defRPr/>
            </a:pPr>
            <a:r>
              <a:rPr lang="nb-NO" dirty="0"/>
              <a:t>Årsberetningen</a:t>
            </a:r>
          </a:p>
          <a:p>
            <a:pPr lvl="2">
              <a:defRPr/>
            </a:pPr>
            <a:r>
              <a:rPr lang="nb-NO" dirty="0"/>
              <a:t>Be bedriften om tilleggsinformasjon</a:t>
            </a:r>
          </a:p>
          <a:p>
            <a:pPr lvl="2">
              <a:defRPr/>
            </a:pPr>
            <a:r>
              <a:rPr lang="nb-NO" dirty="0"/>
              <a:t>Dagspresse, tidsskrifter o.l.</a:t>
            </a:r>
          </a:p>
        </p:txBody>
      </p:sp>
      <p:sp>
        <p:nvSpPr>
          <p:cNvPr id="18437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79BF403-B979-4157-B7DC-D24E01F4A8D6}" type="slidenum">
              <a:rPr lang="nb-NO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nb-NO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196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mtClean="0"/>
              <a:t>Korrigering av regnskapet (2)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altLang="nb-NO" sz="2800" i="1" smtClean="0"/>
              <a:t>Skjulte reserver</a:t>
            </a:r>
            <a:r>
              <a:rPr lang="nb-NO" altLang="nb-NO" sz="2800" smtClean="0"/>
              <a:t>: Verdier som ikke kommer til syne i regnskapet.</a:t>
            </a:r>
            <a:br>
              <a:rPr lang="nb-NO" altLang="nb-NO" sz="2800" smtClean="0"/>
            </a:br>
            <a:r>
              <a:rPr lang="nb-NO" altLang="nb-NO" sz="2200" smtClean="0"/>
              <a:t>(eiendeler er vurdert for lavt eller gjeld er vurdert for høyt)</a:t>
            </a:r>
          </a:p>
          <a:p>
            <a:pPr eaLnBrk="1" hangingPunct="1"/>
            <a:endParaRPr lang="nb-NO" altLang="nb-NO" sz="1200" smtClean="0"/>
          </a:p>
          <a:p>
            <a:pPr eaLnBrk="1" hangingPunct="1"/>
            <a:r>
              <a:rPr lang="nb-NO" altLang="nb-NO" sz="2800" i="1" smtClean="0"/>
              <a:t>Skjulte tap</a:t>
            </a:r>
            <a:r>
              <a:rPr lang="nb-NO" altLang="nb-NO" sz="2800" smtClean="0"/>
              <a:t>: Regnskapet rapporterer høyere verdier enn hva bedriften faktisk har.</a:t>
            </a:r>
            <a:br>
              <a:rPr lang="nb-NO" altLang="nb-NO" sz="2800" smtClean="0"/>
            </a:br>
            <a:r>
              <a:rPr lang="nb-NO" altLang="nb-NO" sz="2200" smtClean="0"/>
              <a:t>(eiendeler er vurdert for høyt eller gjeld er vurdert for lavt)</a:t>
            </a:r>
          </a:p>
        </p:txBody>
      </p:sp>
      <p:sp>
        <p:nvSpPr>
          <p:cNvPr id="17413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C37A313-6631-4944-BA68-CA9E49E093B7}" type="slidenum">
              <a:rPr lang="nb-NO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nb-NO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177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Effekten av skjult reserve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Økonomistyring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7</a:t>
            </a:fld>
            <a:endParaRPr lang="nb-NO" altLang="nb-NO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962475"/>
            <a:ext cx="8884695" cy="4171625"/>
          </a:xfrm>
          <a:prstGeom prst="rect">
            <a:avLst/>
          </a:prstGeom>
        </p:spPr>
      </p:pic>
      <p:sp>
        <p:nvSpPr>
          <p:cNvPr id="8" name="TekstSylinder 7"/>
          <p:cNvSpPr txBox="1"/>
          <p:nvPr/>
        </p:nvSpPr>
        <p:spPr>
          <a:xfrm>
            <a:off x="6156176" y="6093296"/>
            <a:ext cx="2852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Vi ser bort fra skattemessige </a:t>
            </a:r>
          </a:p>
          <a:p>
            <a:r>
              <a:rPr lang="nb-NO" sz="1400" dirty="0" smtClean="0"/>
              <a:t>konsekvensene</a:t>
            </a: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74515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mtClean="0"/>
              <a:t>Korrigering av regnskapet (3)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nb-NO" sz="2800" dirty="0" smtClean="0"/>
              <a:t>I balansen korrigerer vi ved å legge </a:t>
            </a:r>
            <a:r>
              <a:rPr lang="nb-NO" sz="2800" i="1" dirty="0" smtClean="0"/>
              <a:t>hele den skjulte reserven</a:t>
            </a:r>
            <a:r>
              <a:rPr lang="nb-NO" sz="2800" dirty="0" smtClean="0"/>
              <a:t> til verdien eiendelen er ført opp med i regnskapet</a:t>
            </a:r>
          </a:p>
          <a:p>
            <a:pPr eaLnBrk="1" hangingPunct="1">
              <a:defRPr/>
            </a:pPr>
            <a:r>
              <a:rPr lang="nb-NO" sz="2800" dirty="0" smtClean="0"/>
              <a:t>I resultatregnskapet korrigerer vi for </a:t>
            </a:r>
            <a:r>
              <a:rPr lang="nb-NO" sz="2800" i="1" dirty="0" smtClean="0"/>
              <a:t>endringen i den skjulte reserven</a:t>
            </a:r>
            <a:r>
              <a:rPr lang="nb-NO" sz="2800" dirty="0" smtClean="0"/>
              <a:t> i løpet av perioden</a:t>
            </a:r>
          </a:p>
        </p:txBody>
      </p:sp>
      <p:sp>
        <p:nvSpPr>
          <p:cNvPr id="20485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6DB4838-8A02-4C17-89D9-D4C890E00A89}" type="slidenum">
              <a:rPr lang="nb-NO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nb-NO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785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mtClean="0"/>
              <a:t>Analyse av nøkkeltall - innledning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905000"/>
            <a:ext cx="7010400" cy="5124450"/>
          </a:xfrm>
        </p:spPr>
        <p:txBody>
          <a:bodyPr>
            <a:normAutofit fontScale="70000" lnSpcReduction="20000"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nb-NO" sz="2900" i="1" dirty="0" smtClean="0"/>
              <a:t>Beregne forholdstall som skal brukes til å vurdere bedriftens lønnsomhet og finansielle stil­ling.</a:t>
            </a:r>
            <a:endParaRPr lang="nb-NO" sz="2900" dirty="0" smtClean="0"/>
          </a:p>
          <a:p>
            <a:pPr>
              <a:defRPr/>
            </a:pPr>
            <a:r>
              <a:rPr lang="nb-NO" dirty="0" smtClean="0"/>
              <a:t>Nøkkeltallsanalysen deles i </a:t>
            </a:r>
            <a:r>
              <a:rPr lang="nb-NO" dirty="0"/>
              <a:t>fire deler:</a:t>
            </a:r>
          </a:p>
          <a:p>
            <a:pPr lvl="1">
              <a:defRPr/>
            </a:pPr>
            <a:r>
              <a:rPr lang="nb-NO" dirty="0"/>
              <a:t>L</a:t>
            </a:r>
            <a:r>
              <a:rPr lang="nb-NO" dirty="0" smtClean="0"/>
              <a:t>ønnsomhet/inntjening</a:t>
            </a:r>
          </a:p>
          <a:p>
            <a:pPr lvl="2">
              <a:defRPr/>
            </a:pPr>
            <a:r>
              <a:rPr lang="nb-NO" dirty="0" smtClean="0"/>
              <a:t>resultatanalyser</a:t>
            </a:r>
          </a:p>
          <a:p>
            <a:pPr lvl="2">
              <a:defRPr/>
            </a:pPr>
            <a:r>
              <a:rPr lang="nb-NO" dirty="0" err="1" smtClean="0"/>
              <a:t>rentabilitets­beregninger</a:t>
            </a:r>
            <a:r>
              <a:rPr lang="nb-NO" dirty="0" smtClean="0"/>
              <a:t>, avkastning </a:t>
            </a:r>
            <a:r>
              <a:rPr lang="nb-NO" dirty="0"/>
              <a:t>i forhold til investert </a:t>
            </a:r>
            <a:r>
              <a:rPr lang="nb-NO" dirty="0" smtClean="0"/>
              <a:t>kapital</a:t>
            </a:r>
          </a:p>
          <a:p>
            <a:pPr lvl="1">
              <a:defRPr/>
            </a:pPr>
            <a:r>
              <a:rPr lang="nb-NO" dirty="0"/>
              <a:t>F</a:t>
            </a:r>
            <a:r>
              <a:rPr lang="nb-NO" dirty="0" smtClean="0"/>
              <a:t>inansiering </a:t>
            </a:r>
          </a:p>
          <a:p>
            <a:pPr lvl="2">
              <a:defRPr/>
            </a:pPr>
            <a:r>
              <a:rPr lang="nb-NO" dirty="0" smtClean="0"/>
              <a:t>hvordan </a:t>
            </a:r>
            <a:r>
              <a:rPr lang="nb-NO" dirty="0"/>
              <a:t>kapitalen er plassert, og hvordan bedriften har skaffet disse midlene</a:t>
            </a:r>
          </a:p>
          <a:p>
            <a:pPr lvl="1">
              <a:defRPr/>
            </a:pPr>
            <a:r>
              <a:rPr lang="nb-NO" dirty="0"/>
              <a:t>S</a:t>
            </a:r>
            <a:r>
              <a:rPr lang="nb-NO" dirty="0" smtClean="0"/>
              <a:t>oliditet </a:t>
            </a:r>
          </a:p>
          <a:p>
            <a:pPr lvl="2">
              <a:defRPr/>
            </a:pPr>
            <a:r>
              <a:rPr lang="nb-NO" dirty="0" smtClean="0"/>
              <a:t>evnen </a:t>
            </a:r>
            <a:r>
              <a:rPr lang="nb-NO" dirty="0"/>
              <a:t>til å tåle tap</a:t>
            </a:r>
          </a:p>
          <a:p>
            <a:pPr lvl="1">
              <a:defRPr/>
            </a:pPr>
            <a:r>
              <a:rPr lang="nb-NO" dirty="0"/>
              <a:t>L</a:t>
            </a:r>
            <a:r>
              <a:rPr lang="nb-NO" dirty="0" smtClean="0"/>
              <a:t>ikviditet </a:t>
            </a:r>
          </a:p>
          <a:p>
            <a:pPr lvl="2">
              <a:defRPr/>
            </a:pPr>
            <a:r>
              <a:rPr lang="nb-NO" dirty="0" smtClean="0"/>
              <a:t>kontantstrømmer </a:t>
            </a:r>
            <a:r>
              <a:rPr lang="nb-NO" dirty="0"/>
              <a:t>og betalingsevne</a:t>
            </a:r>
          </a:p>
          <a:p>
            <a:pPr>
              <a:defRPr/>
            </a:pPr>
            <a:r>
              <a:rPr lang="nb-NO" dirty="0" smtClean="0"/>
              <a:t>Det </a:t>
            </a:r>
            <a:r>
              <a:rPr lang="nb-NO" dirty="0"/>
              <a:t>er klare sammenhenger mellom disse områdene. </a:t>
            </a:r>
            <a:br>
              <a:rPr lang="nb-NO" dirty="0"/>
            </a:br>
            <a:endParaRPr lang="nb-NO" dirty="0"/>
          </a:p>
        </p:txBody>
      </p:sp>
      <p:sp>
        <p:nvSpPr>
          <p:cNvPr id="23557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ED08D1F-DF01-4ED6-BCC7-86FD7481B2AA}" type="slidenum">
              <a:rPr lang="nb-NO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nb-NO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894751"/>
      </p:ext>
    </p:extLst>
  </p:cSld>
  <p:clrMapOvr>
    <a:masterClrMapping/>
  </p:clrMapOvr>
</p:sld>
</file>

<file path=ppt/theme/theme1.xml><?xml version="1.0" encoding="utf-8"?>
<a:theme xmlns:a="http://schemas.openxmlformats.org/drawingml/2006/main" name="Ekko">
  <a:themeElements>
    <a:clrScheme name="Ekk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kk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kk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6257</TotalTime>
  <Words>1383</Words>
  <Application>Microsoft Office PowerPoint</Application>
  <PresentationFormat>Skjermfremvisning (4:3)</PresentationFormat>
  <Paragraphs>311</Paragraphs>
  <Slides>40</Slides>
  <Notes>11</Notes>
  <HiddenSlides>0</HiddenSlides>
  <MMClips>0</MMClips>
  <ScaleCrop>false</ScaleCrop>
  <HeadingPairs>
    <vt:vector size="8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2</vt:i4>
      </vt:variant>
      <vt:variant>
        <vt:lpstr>Lysbildetitler</vt:lpstr>
      </vt:variant>
      <vt:variant>
        <vt:i4>40</vt:i4>
      </vt:variant>
    </vt:vector>
  </HeadingPairs>
  <TitlesOfParts>
    <vt:vector size="49" baseType="lpstr">
      <vt:lpstr>Arial</vt:lpstr>
      <vt:lpstr>Comic Sans MS</vt:lpstr>
      <vt:lpstr>Times New Roman</vt:lpstr>
      <vt:lpstr>Verdana</vt:lpstr>
      <vt:lpstr>Wingdings</vt:lpstr>
      <vt:lpstr>Wingdings 3</vt:lpstr>
      <vt:lpstr>Ekko</vt:lpstr>
      <vt:lpstr>Worksheet</vt:lpstr>
      <vt:lpstr>Regneark</vt:lpstr>
      <vt:lpstr>Økonomistyring</vt:lpstr>
      <vt:lpstr>Regnskapsanalyse</vt:lpstr>
      <vt:lpstr>Regnskapsanalyse (2)</vt:lpstr>
      <vt:lpstr>Korrigering av regnskapet</vt:lpstr>
      <vt:lpstr>Hvordan få informasjon ?</vt:lpstr>
      <vt:lpstr>Korrigering av regnskapet (2)</vt:lpstr>
      <vt:lpstr>Effekten av skjult reserve</vt:lpstr>
      <vt:lpstr>Korrigering av regnskapet (3)</vt:lpstr>
      <vt:lpstr>Analyse av nøkkeltall - innledning</vt:lpstr>
      <vt:lpstr>Analyse i sammenheng</vt:lpstr>
      <vt:lpstr>Finansiering Finansieringsstruktur </vt:lpstr>
      <vt:lpstr>Finansiering</vt:lpstr>
      <vt:lpstr>Krav til arbeidskapitalen</vt:lpstr>
      <vt:lpstr>Finansiering (2)</vt:lpstr>
      <vt:lpstr>Finansiering (3)</vt:lpstr>
      <vt:lpstr>Soliditet</vt:lpstr>
      <vt:lpstr>Likviditet</vt:lpstr>
      <vt:lpstr>Likviditet (2)</vt:lpstr>
      <vt:lpstr>Likviditet (3)</vt:lpstr>
      <vt:lpstr>Likviditet (4)</vt:lpstr>
      <vt:lpstr>Tidslinje – finansieringsbehov</vt:lpstr>
      <vt:lpstr>Likviditet (5)</vt:lpstr>
      <vt:lpstr>Likviditet (6)</vt:lpstr>
      <vt:lpstr>Kontantstrømoppstilling</vt:lpstr>
      <vt:lpstr>Hva kan vi lese ut av en kontantstrømoppstilling?</vt:lpstr>
      <vt:lpstr>Vertikale og horisontale resultatanalyser</vt:lpstr>
      <vt:lpstr>Bidragsanalyse</vt:lpstr>
      <vt:lpstr>Bidragsanalyse (2)</vt:lpstr>
      <vt:lpstr>Dekningsdiagram</vt:lpstr>
      <vt:lpstr>Bidragsanalyse (3)</vt:lpstr>
      <vt:lpstr>Rentabilitet</vt:lpstr>
      <vt:lpstr>Rentabilitet av totalkapitalen</vt:lpstr>
      <vt:lpstr>Rentabilitet av totalkapitalen (2)</vt:lpstr>
      <vt:lpstr>DuPont modellen</vt:lpstr>
      <vt:lpstr>Rentabilitet av egenkapitalen</vt:lpstr>
      <vt:lpstr>Rentabilitet av egenkapitalen (2)</vt:lpstr>
      <vt:lpstr>Rentabilitet av egenkapitalen (3)</vt:lpstr>
      <vt:lpstr>Rentabilitet av egenkapitalen (4)</vt:lpstr>
      <vt:lpstr>Rentabilitet av egenkapitalen (5)</vt:lpstr>
      <vt:lpstr>Tolkning og konklusjon</vt:lpstr>
    </vt:vector>
  </TitlesOfParts>
  <Company>Fagbokforlaget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Grunnleggende regnskap</dc:title>
  <dc:creator>Alf Øyen</dc:creator>
  <cp:lastModifiedBy>KM</cp:lastModifiedBy>
  <cp:revision>78</cp:revision>
  <dcterms:created xsi:type="dcterms:W3CDTF">2005-08-18T07:14:48Z</dcterms:created>
  <dcterms:modified xsi:type="dcterms:W3CDTF">2016-02-12T09:54:30Z</dcterms:modified>
</cp:coreProperties>
</file>