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7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>
                <a:solidFill>
                  <a:srgbClr val="00B050"/>
                </a:solidFill>
              </a:rPr>
              <a:t>Kostnadsforløpet</a:t>
            </a:r>
            <a:endParaRPr lang="nb-NO" altLang="nb-NO" sz="3600" i="1" dirty="0" smtClean="0">
              <a:solidFill>
                <a:srgbClr val="00B05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nb-NO" altLang="nb-NO" sz="2400" b="1"/>
              <a:t>Overproporsjonale</a:t>
            </a:r>
            <a:r>
              <a:rPr lang="nb-NO" altLang="nb-NO" sz="2400"/>
              <a:t> variable totale kostnader (VTK) og -variable enhetskostnader (VEK)</a:t>
            </a:r>
          </a:p>
          <a:p>
            <a:pPr>
              <a:buFontTx/>
              <a:buNone/>
            </a:pPr>
            <a:endParaRPr lang="nb-NO" altLang="nb-NO" sz="2400"/>
          </a:p>
        </p:txBody>
      </p:sp>
      <p:grpSp>
        <p:nvGrpSpPr>
          <p:cNvPr id="70678" name="Group 22"/>
          <p:cNvGrpSpPr>
            <a:grpSpLocks/>
          </p:cNvGrpSpPr>
          <p:nvPr/>
        </p:nvGrpSpPr>
        <p:grpSpPr bwMode="auto">
          <a:xfrm>
            <a:off x="685800" y="2743200"/>
            <a:ext cx="3962400" cy="2971800"/>
            <a:chOff x="432" y="1728"/>
            <a:chExt cx="2496" cy="1872"/>
          </a:xfrm>
        </p:grpSpPr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432" y="172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240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0663" name="Line 7"/>
            <p:cNvSpPr>
              <a:spLocks noChangeShapeType="1"/>
            </p:cNvSpPr>
            <p:nvPr/>
          </p:nvSpPr>
          <p:spPr bwMode="auto">
            <a:xfrm flipV="1">
              <a:off x="576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>
              <a:off x="576" y="35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0665" name="Text Box 9"/>
            <p:cNvSpPr txBox="1">
              <a:spLocks noChangeArrowheads="1"/>
            </p:cNvSpPr>
            <p:nvPr/>
          </p:nvSpPr>
          <p:spPr bwMode="auto">
            <a:xfrm>
              <a:off x="1008" y="1824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Totaldiagram</a:t>
              </a:r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2256" y="1920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VTK</a:t>
              </a:r>
            </a:p>
          </p:txBody>
        </p:sp>
        <p:sp>
          <p:nvSpPr>
            <p:cNvPr id="70676" name="Freeform 20"/>
            <p:cNvSpPr>
              <a:spLocks/>
            </p:cNvSpPr>
            <p:nvPr/>
          </p:nvSpPr>
          <p:spPr bwMode="auto">
            <a:xfrm>
              <a:off x="576" y="2256"/>
              <a:ext cx="1728" cy="1248"/>
            </a:xfrm>
            <a:custGeom>
              <a:avLst/>
              <a:gdLst>
                <a:gd name="T0" fmla="*/ 0 w 1680"/>
                <a:gd name="T1" fmla="*/ 1248 h 1248"/>
                <a:gd name="T2" fmla="*/ 432 w 1680"/>
                <a:gd name="T3" fmla="*/ 1104 h 1248"/>
                <a:gd name="T4" fmla="*/ 960 w 1680"/>
                <a:gd name="T5" fmla="*/ 768 h 1248"/>
                <a:gd name="T6" fmla="*/ 1344 w 1680"/>
                <a:gd name="T7" fmla="*/ 384 h 1248"/>
                <a:gd name="T8" fmla="*/ 1680 w 1680"/>
                <a:gd name="T9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0" h="1248">
                  <a:moveTo>
                    <a:pt x="0" y="1248"/>
                  </a:moveTo>
                  <a:cubicBezTo>
                    <a:pt x="136" y="1216"/>
                    <a:pt x="272" y="1184"/>
                    <a:pt x="432" y="1104"/>
                  </a:cubicBezTo>
                  <a:cubicBezTo>
                    <a:pt x="592" y="1024"/>
                    <a:pt x="808" y="888"/>
                    <a:pt x="960" y="768"/>
                  </a:cubicBezTo>
                  <a:cubicBezTo>
                    <a:pt x="1112" y="648"/>
                    <a:pt x="1224" y="512"/>
                    <a:pt x="1344" y="384"/>
                  </a:cubicBezTo>
                  <a:cubicBezTo>
                    <a:pt x="1464" y="256"/>
                    <a:pt x="1624" y="64"/>
                    <a:pt x="168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70679" name="Group 23"/>
          <p:cNvGrpSpPr>
            <a:grpSpLocks/>
          </p:cNvGrpSpPr>
          <p:nvPr/>
        </p:nvGrpSpPr>
        <p:grpSpPr bwMode="auto">
          <a:xfrm>
            <a:off x="4876800" y="2667000"/>
            <a:ext cx="3962400" cy="3048000"/>
            <a:chOff x="3072" y="1680"/>
            <a:chExt cx="2496" cy="1920"/>
          </a:xfrm>
        </p:grpSpPr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3072" y="168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0670" name="Text Box 14"/>
            <p:cNvSpPr txBox="1">
              <a:spLocks noChangeArrowheads="1"/>
            </p:cNvSpPr>
            <p:nvPr/>
          </p:nvSpPr>
          <p:spPr bwMode="auto">
            <a:xfrm>
              <a:off x="504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0671" name="Line 15"/>
            <p:cNvSpPr>
              <a:spLocks noChangeShapeType="1"/>
            </p:cNvSpPr>
            <p:nvPr/>
          </p:nvSpPr>
          <p:spPr bwMode="auto">
            <a:xfrm flipV="1">
              <a:off x="3168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auto">
            <a:xfrm>
              <a:off x="3168" y="3504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0673" name="Text Box 17"/>
            <p:cNvSpPr txBox="1">
              <a:spLocks noChangeArrowheads="1"/>
            </p:cNvSpPr>
            <p:nvPr/>
          </p:nvSpPr>
          <p:spPr bwMode="auto">
            <a:xfrm>
              <a:off x="3648" y="1872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Enhetsdiagram</a:t>
              </a:r>
            </a:p>
          </p:txBody>
        </p:sp>
        <p:sp>
          <p:nvSpPr>
            <p:cNvPr id="70675" name="Text Box 19"/>
            <p:cNvSpPr txBox="1">
              <a:spLocks noChangeArrowheads="1"/>
            </p:cNvSpPr>
            <p:nvPr/>
          </p:nvSpPr>
          <p:spPr bwMode="auto">
            <a:xfrm>
              <a:off x="4896" y="1920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VEK</a:t>
              </a:r>
            </a:p>
          </p:txBody>
        </p:sp>
        <p:sp>
          <p:nvSpPr>
            <p:cNvPr id="70677" name="Freeform 21"/>
            <p:cNvSpPr>
              <a:spLocks/>
            </p:cNvSpPr>
            <p:nvPr/>
          </p:nvSpPr>
          <p:spPr bwMode="auto">
            <a:xfrm>
              <a:off x="3216" y="2160"/>
              <a:ext cx="1584" cy="864"/>
            </a:xfrm>
            <a:custGeom>
              <a:avLst/>
              <a:gdLst>
                <a:gd name="T0" fmla="*/ 0 w 1584"/>
                <a:gd name="T1" fmla="*/ 864 h 864"/>
                <a:gd name="T2" fmla="*/ 720 w 1584"/>
                <a:gd name="T3" fmla="*/ 672 h 864"/>
                <a:gd name="T4" fmla="*/ 1200 w 1584"/>
                <a:gd name="T5" fmla="*/ 384 h 864"/>
                <a:gd name="T6" fmla="*/ 1584 w 1584"/>
                <a:gd name="T7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4" h="864">
                  <a:moveTo>
                    <a:pt x="0" y="864"/>
                  </a:moveTo>
                  <a:cubicBezTo>
                    <a:pt x="260" y="808"/>
                    <a:pt x="520" y="752"/>
                    <a:pt x="720" y="672"/>
                  </a:cubicBezTo>
                  <a:cubicBezTo>
                    <a:pt x="920" y="592"/>
                    <a:pt x="1056" y="496"/>
                    <a:pt x="1200" y="384"/>
                  </a:cubicBezTo>
                  <a:cubicBezTo>
                    <a:pt x="1344" y="272"/>
                    <a:pt x="1520" y="64"/>
                    <a:pt x="158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31341431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4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nb-NO" altLang="nb-NO"/>
          </a:p>
          <a:p>
            <a:pPr>
              <a:buFontTx/>
              <a:buNone/>
            </a:pPr>
            <a:endParaRPr lang="nb-NO" altLang="nb-NO"/>
          </a:p>
          <a:p>
            <a:pPr>
              <a:buFontTx/>
              <a:buNone/>
            </a:pPr>
            <a:endParaRPr lang="nb-NO" altLang="nb-NO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25146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25146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2514600" y="2971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3124200" y="2133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Variable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3124200" y="3733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400">
                <a:latin typeface="Times New Roman" panose="02020603050405020304" pitchFamily="18" charset="0"/>
              </a:rPr>
              <a:t>Faste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4572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400">
                <a:latin typeface="Times New Roman" panose="02020603050405020304" pitchFamily="18" charset="0"/>
              </a:rPr>
              <a:t>Kostnader</a:t>
            </a: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H="1">
            <a:off x="21336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>
            <a:off x="25146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5181600" y="1752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400">
                <a:latin typeface="Times New Roman" panose="02020603050405020304" pitchFamily="18" charset="0"/>
              </a:rPr>
              <a:t>Proporsjonale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5181600" y="2286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400">
                <a:latin typeface="Times New Roman" panose="02020603050405020304" pitchFamily="18" charset="0"/>
              </a:rPr>
              <a:t>Overproporsjonale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5181600" y="2819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Underproporsjonale</a:t>
            </a:r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4419600" y="2438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4800600" y="1981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48006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4800600" y="198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5181600" y="3581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400">
                <a:latin typeface="Times New Roman" panose="02020603050405020304" pitchFamily="18" charset="0"/>
              </a:rPr>
              <a:t>Faste</a:t>
            </a:r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5181600" y="4114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400">
                <a:latin typeface="Times New Roman" panose="02020603050405020304" pitchFamily="18" charset="0"/>
              </a:rPr>
              <a:t>Sprangvis faste</a:t>
            </a:r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>
            <a:off x="40386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41" name="Line 25"/>
          <p:cNvSpPr>
            <a:spLocks noChangeShapeType="1"/>
          </p:cNvSpPr>
          <p:nvPr/>
        </p:nvSpPr>
        <p:spPr bwMode="auto">
          <a:xfrm flipV="1">
            <a:off x="4876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>
            <a:off x="48768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48768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>
            <a:off x="4876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6074607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bldLvl="4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nb-NO" altLang="nb-NO" sz="2400" b="1"/>
              <a:t>Underproporsjonale</a:t>
            </a:r>
            <a:r>
              <a:rPr lang="nb-NO" altLang="nb-NO" sz="2400"/>
              <a:t> variable totale kostnader (VTK) og -variable enhetskostnader (VEK)</a:t>
            </a:r>
          </a:p>
          <a:p>
            <a:pPr>
              <a:buFontTx/>
              <a:buNone/>
            </a:pPr>
            <a:endParaRPr lang="nb-NO" altLang="nb-NO" sz="2400"/>
          </a:p>
        </p:txBody>
      </p:sp>
      <p:grpSp>
        <p:nvGrpSpPr>
          <p:cNvPr id="71705" name="Group 25"/>
          <p:cNvGrpSpPr>
            <a:grpSpLocks/>
          </p:cNvGrpSpPr>
          <p:nvPr/>
        </p:nvGrpSpPr>
        <p:grpSpPr bwMode="auto">
          <a:xfrm>
            <a:off x="4876800" y="2667000"/>
            <a:ext cx="3962400" cy="3048000"/>
            <a:chOff x="3072" y="1680"/>
            <a:chExt cx="2496" cy="1920"/>
          </a:xfrm>
        </p:grpSpPr>
        <p:sp>
          <p:nvSpPr>
            <p:cNvPr id="71693" name="Text Box 13"/>
            <p:cNvSpPr txBox="1">
              <a:spLocks noChangeArrowheads="1"/>
            </p:cNvSpPr>
            <p:nvPr/>
          </p:nvSpPr>
          <p:spPr bwMode="auto">
            <a:xfrm>
              <a:off x="3072" y="168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>
              <a:off x="504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1695" name="Line 15"/>
            <p:cNvSpPr>
              <a:spLocks noChangeShapeType="1"/>
            </p:cNvSpPr>
            <p:nvPr/>
          </p:nvSpPr>
          <p:spPr bwMode="auto">
            <a:xfrm flipV="1">
              <a:off x="3168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1696" name="Line 16"/>
            <p:cNvSpPr>
              <a:spLocks noChangeShapeType="1"/>
            </p:cNvSpPr>
            <p:nvPr/>
          </p:nvSpPr>
          <p:spPr bwMode="auto">
            <a:xfrm>
              <a:off x="3168" y="3504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1697" name="Text Box 17"/>
            <p:cNvSpPr txBox="1">
              <a:spLocks noChangeArrowheads="1"/>
            </p:cNvSpPr>
            <p:nvPr/>
          </p:nvSpPr>
          <p:spPr bwMode="auto">
            <a:xfrm>
              <a:off x="3648" y="1872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Enhetsdiagram</a:t>
              </a:r>
            </a:p>
          </p:txBody>
        </p:sp>
        <p:sp>
          <p:nvSpPr>
            <p:cNvPr id="71699" name="Text Box 19"/>
            <p:cNvSpPr txBox="1">
              <a:spLocks noChangeArrowheads="1"/>
            </p:cNvSpPr>
            <p:nvPr/>
          </p:nvSpPr>
          <p:spPr bwMode="auto">
            <a:xfrm>
              <a:off x="4944" y="268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VEK</a:t>
              </a:r>
            </a:p>
          </p:txBody>
        </p:sp>
        <p:sp>
          <p:nvSpPr>
            <p:cNvPr id="71701" name="Freeform 21"/>
            <p:cNvSpPr>
              <a:spLocks/>
            </p:cNvSpPr>
            <p:nvPr/>
          </p:nvSpPr>
          <p:spPr bwMode="auto">
            <a:xfrm>
              <a:off x="3264" y="2112"/>
              <a:ext cx="1680" cy="672"/>
            </a:xfrm>
            <a:custGeom>
              <a:avLst/>
              <a:gdLst>
                <a:gd name="T0" fmla="*/ 0 w 1680"/>
                <a:gd name="T1" fmla="*/ 0 h 672"/>
                <a:gd name="T2" fmla="*/ 288 w 1680"/>
                <a:gd name="T3" fmla="*/ 336 h 672"/>
                <a:gd name="T4" fmla="*/ 816 w 1680"/>
                <a:gd name="T5" fmla="*/ 576 h 672"/>
                <a:gd name="T6" fmla="*/ 1680 w 1680"/>
                <a:gd name="T7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0" h="672">
                  <a:moveTo>
                    <a:pt x="0" y="0"/>
                  </a:moveTo>
                  <a:cubicBezTo>
                    <a:pt x="76" y="120"/>
                    <a:pt x="152" y="240"/>
                    <a:pt x="288" y="336"/>
                  </a:cubicBezTo>
                  <a:cubicBezTo>
                    <a:pt x="424" y="432"/>
                    <a:pt x="584" y="520"/>
                    <a:pt x="816" y="576"/>
                  </a:cubicBezTo>
                  <a:cubicBezTo>
                    <a:pt x="1048" y="632"/>
                    <a:pt x="1536" y="656"/>
                    <a:pt x="1680" y="6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71704" name="Group 24"/>
          <p:cNvGrpSpPr>
            <a:grpSpLocks/>
          </p:cNvGrpSpPr>
          <p:nvPr/>
        </p:nvGrpSpPr>
        <p:grpSpPr bwMode="auto">
          <a:xfrm>
            <a:off x="685800" y="2743200"/>
            <a:ext cx="3962400" cy="2971800"/>
            <a:chOff x="432" y="1728"/>
            <a:chExt cx="2496" cy="1872"/>
          </a:xfrm>
        </p:grpSpPr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432" y="172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1686" name="Text Box 6"/>
            <p:cNvSpPr txBox="1">
              <a:spLocks noChangeArrowheads="1"/>
            </p:cNvSpPr>
            <p:nvPr/>
          </p:nvSpPr>
          <p:spPr bwMode="auto">
            <a:xfrm>
              <a:off x="240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1687" name="Line 7"/>
            <p:cNvSpPr>
              <a:spLocks noChangeShapeType="1"/>
            </p:cNvSpPr>
            <p:nvPr/>
          </p:nvSpPr>
          <p:spPr bwMode="auto">
            <a:xfrm flipV="1">
              <a:off x="576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1688" name="Line 8"/>
            <p:cNvSpPr>
              <a:spLocks noChangeShapeType="1"/>
            </p:cNvSpPr>
            <p:nvPr/>
          </p:nvSpPr>
          <p:spPr bwMode="auto">
            <a:xfrm>
              <a:off x="576" y="35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1689" name="Text Box 9"/>
            <p:cNvSpPr txBox="1">
              <a:spLocks noChangeArrowheads="1"/>
            </p:cNvSpPr>
            <p:nvPr/>
          </p:nvSpPr>
          <p:spPr bwMode="auto">
            <a:xfrm>
              <a:off x="1008" y="1824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Totaldiagram</a:t>
              </a:r>
            </a:p>
          </p:txBody>
        </p:sp>
        <p:sp>
          <p:nvSpPr>
            <p:cNvPr id="71691" name="Text Box 11"/>
            <p:cNvSpPr txBox="1">
              <a:spLocks noChangeArrowheads="1"/>
            </p:cNvSpPr>
            <p:nvPr/>
          </p:nvSpPr>
          <p:spPr bwMode="auto">
            <a:xfrm>
              <a:off x="2352" y="2640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VTK</a:t>
              </a:r>
            </a:p>
          </p:txBody>
        </p:sp>
        <p:sp>
          <p:nvSpPr>
            <p:cNvPr id="71703" name="Freeform 23"/>
            <p:cNvSpPr>
              <a:spLocks/>
            </p:cNvSpPr>
            <p:nvPr/>
          </p:nvSpPr>
          <p:spPr bwMode="auto">
            <a:xfrm>
              <a:off x="576" y="2736"/>
              <a:ext cx="1728" cy="768"/>
            </a:xfrm>
            <a:custGeom>
              <a:avLst/>
              <a:gdLst>
                <a:gd name="T0" fmla="*/ 0 w 1824"/>
                <a:gd name="T1" fmla="*/ 768 h 768"/>
                <a:gd name="T2" fmla="*/ 144 w 1824"/>
                <a:gd name="T3" fmla="*/ 624 h 768"/>
                <a:gd name="T4" fmla="*/ 432 w 1824"/>
                <a:gd name="T5" fmla="*/ 432 h 768"/>
                <a:gd name="T6" fmla="*/ 960 w 1824"/>
                <a:gd name="T7" fmla="*/ 192 h 768"/>
                <a:gd name="T8" fmla="*/ 1440 w 1824"/>
                <a:gd name="T9" fmla="*/ 48 h 768"/>
                <a:gd name="T10" fmla="*/ 1824 w 1824"/>
                <a:gd name="T11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24" h="768">
                  <a:moveTo>
                    <a:pt x="0" y="768"/>
                  </a:moveTo>
                  <a:cubicBezTo>
                    <a:pt x="36" y="724"/>
                    <a:pt x="72" y="680"/>
                    <a:pt x="144" y="624"/>
                  </a:cubicBezTo>
                  <a:cubicBezTo>
                    <a:pt x="216" y="568"/>
                    <a:pt x="296" y="504"/>
                    <a:pt x="432" y="432"/>
                  </a:cubicBezTo>
                  <a:cubicBezTo>
                    <a:pt x="568" y="360"/>
                    <a:pt x="792" y="256"/>
                    <a:pt x="960" y="192"/>
                  </a:cubicBezTo>
                  <a:cubicBezTo>
                    <a:pt x="1128" y="128"/>
                    <a:pt x="1296" y="80"/>
                    <a:pt x="1440" y="48"/>
                  </a:cubicBezTo>
                  <a:cubicBezTo>
                    <a:pt x="1584" y="16"/>
                    <a:pt x="1760" y="8"/>
                    <a:pt x="182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329012416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bldLvl="4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nb-NO" altLang="nb-NO" sz="2400"/>
              <a:t>Vanlig forløp for variable totale kostnader (VTK) og variable enhetskostnader (VEK)</a:t>
            </a:r>
          </a:p>
          <a:p>
            <a:pPr>
              <a:buFontTx/>
              <a:buNone/>
            </a:pPr>
            <a:endParaRPr lang="nb-NO" altLang="nb-NO" sz="2400"/>
          </a:p>
        </p:txBody>
      </p:sp>
      <p:grpSp>
        <p:nvGrpSpPr>
          <p:cNvPr id="72728" name="Group 24"/>
          <p:cNvGrpSpPr>
            <a:grpSpLocks/>
          </p:cNvGrpSpPr>
          <p:nvPr/>
        </p:nvGrpSpPr>
        <p:grpSpPr bwMode="auto">
          <a:xfrm>
            <a:off x="685800" y="2743200"/>
            <a:ext cx="3962400" cy="2971800"/>
            <a:chOff x="432" y="1728"/>
            <a:chExt cx="2496" cy="1872"/>
          </a:xfrm>
        </p:grpSpPr>
        <p:sp>
          <p:nvSpPr>
            <p:cNvPr id="72717" name="Text Box 13"/>
            <p:cNvSpPr txBox="1">
              <a:spLocks noChangeArrowheads="1"/>
            </p:cNvSpPr>
            <p:nvPr/>
          </p:nvSpPr>
          <p:spPr bwMode="auto">
            <a:xfrm>
              <a:off x="432" y="172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2718" name="Text Box 14"/>
            <p:cNvSpPr txBox="1">
              <a:spLocks noChangeArrowheads="1"/>
            </p:cNvSpPr>
            <p:nvPr/>
          </p:nvSpPr>
          <p:spPr bwMode="auto">
            <a:xfrm>
              <a:off x="240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2719" name="Line 15"/>
            <p:cNvSpPr>
              <a:spLocks noChangeShapeType="1"/>
            </p:cNvSpPr>
            <p:nvPr/>
          </p:nvSpPr>
          <p:spPr bwMode="auto">
            <a:xfrm flipV="1">
              <a:off x="576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2720" name="Line 16"/>
            <p:cNvSpPr>
              <a:spLocks noChangeShapeType="1"/>
            </p:cNvSpPr>
            <p:nvPr/>
          </p:nvSpPr>
          <p:spPr bwMode="auto">
            <a:xfrm>
              <a:off x="576" y="35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2721" name="Text Box 17"/>
            <p:cNvSpPr txBox="1">
              <a:spLocks noChangeArrowheads="1"/>
            </p:cNvSpPr>
            <p:nvPr/>
          </p:nvSpPr>
          <p:spPr bwMode="auto">
            <a:xfrm>
              <a:off x="1008" y="1824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Totaldiagram</a:t>
              </a:r>
            </a:p>
          </p:txBody>
        </p:sp>
        <p:sp>
          <p:nvSpPr>
            <p:cNvPr id="72722" name="Text Box 18"/>
            <p:cNvSpPr txBox="1">
              <a:spLocks noChangeArrowheads="1"/>
            </p:cNvSpPr>
            <p:nvPr/>
          </p:nvSpPr>
          <p:spPr bwMode="auto">
            <a:xfrm>
              <a:off x="2352" y="2016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VTK</a:t>
              </a:r>
            </a:p>
          </p:txBody>
        </p:sp>
        <p:sp>
          <p:nvSpPr>
            <p:cNvPr id="72725" name="Freeform 21"/>
            <p:cNvSpPr>
              <a:spLocks/>
            </p:cNvSpPr>
            <p:nvPr/>
          </p:nvSpPr>
          <p:spPr bwMode="auto">
            <a:xfrm>
              <a:off x="576" y="2112"/>
              <a:ext cx="1728" cy="1392"/>
            </a:xfrm>
            <a:custGeom>
              <a:avLst/>
              <a:gdLst>
                <a:gd name="T0" fmla="*/ 0 w 1728"/>
                <a:gd name="T1" fmla="*/ 1392 h 1392"/>
                <a:gd name="T2" fmla="*/ 144 w 1728"/>
                <a:gd name="T3" fmla="*/ 1200 h 1392"/>
                <a:gd name="T4" fmla="*/ 384 w 1728"/>
                <a:gd name="T5" fmla="*/ 1056 h 1392"/>
                <a:gd name="T6" fmla="*/ 1152 w 1728"/>
                <a:gd name="T7" fmla="*/ 672 h 1392"/>
                <a:gd name="T8" fmla="*/ 1392 w 1728"/>
                <a:gd name="T9" fmla="*/ 480 h 1392"/>
                <a:gd name="T10" fmla="*/ 1728 w 1728"/>
                <a:gd name="T11" fmla="*/ 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8" h="1392">
                  <a:moveTo>
                    <a:pt x="0" y="1392"/>
                  </a:moveTo>
                  <a:cubicBezTo>
                    <a:pt x="40" y="1324"/>
                    <a:pt x="80" y="1256"/>
                    <a:pt x="144" y="1200"/>
                  </a:cubicBezTo>
                  <a:cubicBezTo>
                    <a:pt x="208" y="1144"/>
                    <a:pt x="216" y="1144"/>
                    <a:pt x="384" y="1056"/>
                  </a:cubicBezTo>
                  <a:cubicBezTo>
                    <a:pt x="552" y="968"/>
                    <a:pt x="984" y="768"/>
                    <a:pt x="1152" y="672"/>
                  </a:cubicBezTo>
                  <a:cubicBezTo>
                    <a:pt x="1320" y="576"/>
                    <a:pt x="1296" y="592"/>
                    <a:pt x="1392" y="480"/>
                  </a:cubicBezTo>
                  <a:cubicBezTo>
                    <a:pt x="1488" y="368"/>
                    <a:pt x="1672" y="80"/>
                    <a:pt x="17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72738" name="Group 34"/>
          <p:cNvGrpSpPr>
            <a:grpSpLocks/>
          </p:cNvGrpSpPr>
          <p:nvPr/>
        </p:nvGrpSpPr>
        <p:grpSpPr bwMode="auto">
          <a:xfrm>
            <a:off x="4876800" y="2667000"/>
            <a:ext cx="3962400" cy="3048000"/>
            <a:chOff x="3072" y="1680"/>
            <a:chExt cx="2496" cy="1920"/>
          </a:xfrm>
        </p:grpSpPr>
        <p:sp>
          <p:nvSpPr>
            <p:cNvPr id="72709" name="Text Box 5"/>
            <p:cNvSpPr txBox="1">
              <a:spLocks noChangeArrowheads="1"/>
            </p:cNvSpPr>
            <p:nvPr/>
          </p:nvSpPr>
          <p:spPr bwMode="auto">
            <a:xfrm>
              <a:off x="3072" y="168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2710" name="Text Box 6"/>
            <p:cNvSpPr txBox="1">
              <a:spLocks noChangeArrowheads="1"/>
            </p:cNvSpPr>
            <p:nvPr/>
          </p:nvSpPr>
          <p:spPr bwMode="auto">
            <a:xfrm>
              <a:off x="504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3168" y="3504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3648" y="1872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Enhetsdiagram</a:t>
              </a:r>
            </a:p>
          </p:txBody>
        </p:sp>
        <p:sp>
          <p:nvSpPr>
            <p:cNvPr id="72714" name="Text Box 10"/>
            <p:cNvSpPr txBox="1">
              <a:spLocks noChangeArrowheads="1"/>
            </p:cNvSpPr>
            <p:nvPr/>
          </p:nvSpPr>
          <p:spPr bwMode="auto">
            <a:xfrm>
              <a:off x="4944" y="220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VEK</a:t>
              </a:r>
            </a:p>
          </p:txBody>
        </p:sp>
        <p:sp>
          <p:nvSpPr>
            <p:cNvPr id="72727" name="Freeform 23"/>
            <p:cNvSpPr>
              <a:spLocks/>
            </p:cNvSpPr>
            <p:nvPr/>
          </p:nvSpPr>
          <p:spPr bwMode="auto">
            <a:xfrm>
              <a:off x="3264" y="2352"/>
              <a:ext cx="1584" cy="352"/>
            </a:xfrm>
            <a:custGeom>
              <a:avLst/>
              <a:gdLst>
                <a:gd name="T0" fmla="*/ 0 w 1584"/>
                <a:gd name="T1" fmla="*/ 0 h 352"/>
                <a:gd name="T2" fmla="*/ 96 w 1584"/>
                <a:gd name="T3" fmla="*/ 240 h 352"/>
                <a:gd name="T4" fmla="*/ 384 w 1584"/>
                <a:gd name="T5" fmla="*/ 336 h 352"/>
                <a:gd name="T6" fmla="*/ 1152 w 1584"/>
                <a:gd name="T7" fmla="*/ 336 h 352"/>
                <a:gd name="T8" fmla="*/ 1392 w 1584"/>
                <a:gd name="T9" fmla="*/ 240 h 352"/>
                <a:gd name="T10" fmla="*/ 1584 w 1584"/>
                <a:gd name="T11" fmla="*/ 48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4" h="352">
                  <a:moveTo>
                    <a:pt x="0" y="0"/>
                  </a:moveTo>
                  <a:cubicBezTo>
                    <a:pt x="16" y="92"/>
                    <a:pt x="32" y="184"/>
                    <a:pt x="96" y="240"/>
                  </a:cubicBezTo>
                  <a:cubicBezTo>
                    <a:pt x="160" y="296"/>
                    <a:pt x="208" y="320"/>
                    <a:pt x="384" y="336"/>
                  </a:cubicBezTo>
                  <a:cubicBezTo>
                    <a:pt x="560" y="352"/>
                    <a:pt x="984" y="352"/>
                    <a:pt x="1152" y="336"/>
                  </a:cubicBezTo>
                  <a:cubicBezTo>
                    <a:pt x="1320" y="320"/>
                    <a:pt x="1320" y="288"/>
                    <a:pt x="1392" y="240"/>
                  </a:cubicBezTo>
                  <a:cubicBezTo>
                    <a:pt x="1464" y="192"/>
                    <a:pt x="1552" y="80"/>
                    <a:pt x="1584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72735" name="Group 31"/>
          <p:cNvGrpSpPr>
            <a:grpSpLocks/>
          </p:cNvGrpSpPr>
          <p:nvPr/>
        </p:nvGrpSpPr>
        <p:grpSpPr bwMode="auto">
          <a:xfrm>
            <a:off x="1143000" y="4343400"/>
            <a:ext cx="2000250" cy="1905000"/>
            <a:chOff x="720" y="2736"/>
            <a:chExt cx="1260" cy="1200"/>
          </a:xfrm>
        </p:grpSpPr>
        <p:sp>
          <p:nvSpPr>
            <p:cNvPr id="72729" name="Text Box 25"/>
            <p:cNvSpPr txBox="1">
              <a:spLocks noChangeArrowheads="1"/>
            </p:cNvSpPr>
            <p:nvPr/>
          </p:nvSpPr>
          <p:spPr bwMode="auto">
            <a:xfrm>
              <a:off x="720" y="3744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</a:t>
              </a:r>
              <a:r>
                <a:rPr lang="nb-NO" altLang="nb-NO" sz="1400" baseline="-25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2731" name="Rectangle 27"/>
            <p:cNvSpPr>
              <a:spLocks noChangeArrowheads="1"/>
            </p:cNvSpPr>
            <p:nvPr/>
          </p:nvSpPr>
          <p:spPr bwMode="auto">
            <a:xfrm>
              <a:off x="1728" y="3744"/>
              <a:ext cx="2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</a:t>
              </a:r>
              <a:r>
                <a:rPr lang="nb-NO" altLang="nb-NO" sz="1400" baseline="-25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2733" name="Line 29"/>
            <p:cNvSpPr>
              <a:spLocks noChangeShapeType="1"/>
            </p:cNvSpPr>
            <p:nvPr/>
          </p:nvSpPr>
          <p:spPr bwMode="auto">
            <a:xfrm flipV="1">
              <a:off x="864" y="32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2734" name="Line 30"/>
            <p:cNvSpPr>
              <a:spLocks noChangeShapeType="1"/>
            </p:cNvSpPr>
            <p:nvPr/>
          </p:nvSpPr>
          <p:spPr bwMode="auto">
            <a:xfrm flipV="1">
              <a:off x="1824" y="2736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72741" name="Group 37"/>
          <p:cNvGrpSpPr>
            <a:grpSpLocks/>
          </p:cNvGrpSpPr>
          <p:nvPr/>
        </p:nvGrpSpPr>
        <p:grpSpPr bwMode="auto">
          <a:xfrm>
            <a:off x="5410200" y="4191000"/>
            <a:ext cx="2076450" cy="2057400"/>
            <a:chOff x="3408" y="2640"/>
            <a:chExt cx="1308" cy="1296"/>
          </a:xfrm>
        </p:grpSpPr>
        <p:sp>
          <p:nvSpPr>
            <p:cNvPr id="72730" name="Rectangle 26"/>
            <p:cNvSpPr>
              <a:spLocks noChangeArrowheads="1"/>
            </p:cNvSpPr>
            <p:nvPr/>
          </p:nvSpPr>
          <p:spPr bwMode="auto">
            <a:xfrm>
              <a:off x="3408" y="3744"/>
              <a:ext cx="2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</a:t>
              </a:r>
              <a:r>
                <a:rPr lang="nb-NO" altLang="nb-NO" sz="1400" baseline="-25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2732" name="Rectangle 28"/>
            <p:cNvSpPr>
              <a:spLocks noChangeArrowheads="1"/>
            </p:cNvSpPr>
            <p:nvPr/>
          </p:nvSpPr>
          <p:spPr bwMode="auto">
            <a:xfrm>
              <a:off x="4464" y="3744"/>
              <a:ext cx="2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</a:t>
              </a:r>
              <a:r>
                <a:rPr lang="nb-NO" altLang="nb-NO" sz="1400" baseline="-25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2739" name="Line 35"/>
            <p:cNvSpPr>
              <a:spLocks noChangeShapeType="1"/>
            </p:cNvSpPr>
            <p:nvPr/>
          </p:nvSpPr>
          <p:spPr bwMode="auto">
            <a:xfrm flipV="1">
              <a:off x="3504" y="2688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2740" name="Line 36"/>
            <p:cNvSpPr>
              <a:spLocks noChangeShapeType="1"/>
            </p:cNvSpPr>
            <p:nvPr/>
          </p:nvSpPr>
          <p:spPr bwMode="auto">
            <a:xfrm flipV="1">
              <a:off x="4560" y="2640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62164111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4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nb-NO" altLang="nb-NO" sz="2400" b="1"/>
              <a:t>Sum totale kostnader (STK) = VTK + FTK</a:t>
            </a:r>
          </a:p>
          <a:p>
            <a:r>
              <a:rPr lang="nb-NO" altLang="nb-NO" sz="2400" b="1"/>
              <a:t>Sum totale enhetskostnader (SEK) = VEK + FEK</a:t>
            </a:r>
          </a:p>
          <a:p>
            <a:r>
              <a:rPr lang="nb-NO" altLang="nb-NO" sz="2400" b="1"/>
              <a:t>Alternativt: SEK = STK / Mengde</a:t>
            </a:r>
            <a:endParaRPr lang="nb-NO" altLang="nb-NO" sz="2400"/>
          </a:p>
          <a:p>
            <a:pPr>
              <a:buFontTx/>
              <a:buNone/>
            </a:pPr>
            <a:endParaRPr lang="nb-NO" altLang="nb-NO" sz="2400"/>
          </a:p>
        </p:txBody>
      </p:sp>
      <p:grpSp>
        <p:nvGrpSpPr>
          <p:cNvPr id="75807" name="Group 31"/>
          <p:cNvGrpSpPr>
            <a:grpSpLocks/>
          </p:cNvGrpSpPr>
          <p:nvPr/>
        </p:nvGrpSpPr>
        <p:grpSpPr bwMode="auto">
          <a:xfrm>
            <a:off x="685800" y="3124200"/>
            <a:ext cx="3962400" cy="2971800"/>
            <a:chOff x="432" y="1728"/>
            <a:chExt cx="2496" cy="1872"/>
          </a:xfrm>
        </p:grpSpPr>
        <p:sp>
          <p:nvSpPr>
            <p:cNvPr id="75781" name="Text Box 5"/>
            <p:cNvSpPr txBox="1">
              <a:spLocks noChangeArrowheads="1"/>
            </p:cNvSpPr>
            <p:nvPr/>
          </p:nvSpPr>
          <p:spPr bwMode="auto">
            <a:xfrm>
              <a:off x="432" y="172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5782" name="Text Box 6"/>
            <p:cNvSpPr txBox="1">
              <a:spLocks noChangeArrowheads="1"/>
            </p:cNvSpPr>
            <p:nvPr/>
          </p:nvSpPr>
          <p:spPr bwMode="auto">
            <a:xfrm>
              <a:off x="240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5783" name="Line 7"/>
            <p:cNvSpPr>
              <a:spLocks noChangeShapeType="1"/>
            </p:cNvSpPr>
            <p:nvPr/>
          </p:nvSpPr>
          <p:spPr bwMode="auto">
            <a:xfrm flipV="1">
              <a:off x="576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576" y="35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5785" name="Text Box 9"/>
            <p:cNvSpPr txBox="1">
              <a:spLocks noChangeArrowheads="1"/>
            </p:cNvSpPr>
            <p:nvPr/>
          </p:nvSpPr>
          <p:spPr bwMode="auto">
            <a:xfrm>
              <a:off x="1008" y="1824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Totaldiagram</a:t>
              </a:r>
            </a:p>
          </p:txBody>
        </p:sp>
        <p:sp>
          <p:nvSpPr>
            <p:cNvPr id="75787" name="Text Box 11"/>
            <p:cNvSpPr txBox="1">
              <a:spLocks noChangeArrowheads="1"/>
            </p:cNvSpPr>
            <p:nvPr/>
          </p:nvSpPr>
          <p:spPr bwMode="auto">
            <a:xfrm>
              <a:off x="2304" y="3024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FTK</a:t>
              </a:r>
            </a:p>
          </p:txBody>
        </p:sp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>
              <a:off x="576" y="312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5797" name="Freeform 21"/>
            <p:cNvSpPr>
              <a:spLocks/>
            </p:cNvSpPr>
            <p:nvPr/>
          </p:nvSpPr>
          <p:spPr bwMode="auto">
            <a:xfrm>
              <a:off x="576" y="2208"/>
              <a:ext cx="1728" cy="1296"/>
            </a:xfrm>
            <a:custGeom>
              <a:avLst/>
              <a:gdLst>
                <a:gd name="T0" fmla="*/ 0 w 1728"/>
                <a:gd name="T1" fmla="*/ 1296 h 1296"/>
                <a:gd name="T2" fmla="*/ 192 w 1728"/>
                <a:gd name="T3" fmla="*/ 1056 h 1296"/>
                <a:gd name="T4" fmla="*/ 624 w 1728"/>
                <a:gd name="T5" fmla="*/ 816 h 1296"/>
                <a:gd name="T6" fmla="*/ 1056 w 1728"/>
                <a:gd name="T7" fmla="*/ 624 h 1296"/>
                <a:gd name="T8" fmla="*/ 1488 w 1728"/>
                <a:gd name="T9" fmla="*/ 288 h 1296"/>
                <a:gd name="T10" fmla="*/ 1728 w 1728"/>
                <a:gd name="T11" fmla="*/ 0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8" h="1296">
                  <a:moveTo>
                    <a:pt x="0" y="1296"/>
                  </a:moveTo>
                  <a:cubicBezTo>
                    <a:pt x="44" y="1216"/>
                    <a:pt x="88" y="1136"/>
                    <a:pt x="192" y="1056"/>
                  </a:cubicBezTo>
                  <a:cubicBezTo>
                    <a:pt x="296" y="976"/>
                    <a:pt x="480" y="888"/>
                    <a:pt x="624" y="816"/>
                  </a:cubicBezTo>
                  <a:cubicBezTo>
                    <a:pt x="768" y="744"/>
                    <a:pt x="912" y="712"/>
                    <a:pt x="1056" y="624"/>
                  </a:cubicBezTo>
                  <a:cubicBezTo>
                    <a:pt x="1200" y="536"/>
                    <a:pt x="1376" y="392"/>
                    <a:pt x="1488" y="288"/>
                  </a:cubicBezTo>
                  <a:cubicBezTo>
                    <a:pt x="1600" y="184"/>
                    <a:pt x="1688" y="48"/>
                    <a:pt x="17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5798" name="Freeform 22"/>
            <p:cNvSpPr>
              <a:spLocks/>
            </p:cNvSpPr>
            <p:nvPr/>
          </p:nvSpPr>
          <p:spPr bwMode="auto">
            <a:xfrm>
              <a:off x="576" y="1824"/>
              <a:ext cx="1728" cy="1296"/>
            </a:xfrm>
            <a:custGeom>
              <a:avLst/>
              <a:gdLst>
                <a:gd name="T0" fmla="*/ 0 w 1728"/>
                <a:gd name="T1" fmla="*/ 1296 h 1296"/>
                <a:gd name="T2" fmla="*/ 192 w 1728"/>
                <a:gd name="T3" fmla="*/ 1056 h 1296"/>
                <a:gd name="T4" fmla="*/ 624 w 1728"/>
                <a:gd name="T5" fmla="*/ 816 h 1296"/>
                <a:gd name="T6" fmla="*/ 1056 w 1728"/>
                <a:gd name="T7" fmla="*/ 624 h 1296"/>
                <a:gd name="T8" fmla="*/ 1488 w 1728"/>
                <a:gd name="T9" fmla="*/ 288 h 1296"/>
                <a:gd name="T10" fmla="*/ 1728 w 1728"/>
                <a:gd name="T11" fmla="*/ 0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8" h="1296">
                  <a:moveTo>
                    <a:pt x="0" y="1296"/>
                  </a:moveTo>
                  <a:cubicBezTo>
                    <a:pt x="44" y="1216"/>
                    <a:pt x="88" y="1136"/>
                    <a:pt x="192" y="1056"/>
                  </a:cubicBezTo>
                  <a:cubicBezTo>
                    <a:pt x="296" y="976"/>
                    <a:pt x="480" y="888"/>
                    <a:pt x="624" y="816"/>
                  </a:cubicBezTo>
                  <a:cubicBezTo>
                    <a:pt x="768" y="744"/>
                    <a:pt x="912" y="712"/>
                    <a:pt x="1056" y="624"/>
                  </a:cubicBezTo>
                  <a:cubicBezTo>
                    <a:pt x="1200" y="536"/>
                    <a:pt x="1376" y="392"/>
                    <a:pt x="1488" y="288"/>
                  </a:cubicBezTo>
                  <a:cubicBezTo>
                    <a:pt x="1600" y="184"/>
                    <a:pt x="1688" y="48"/>
                    <a:pt x="17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5799" name="Text Box 23"/>
            <p:cNvSpPr txBox="1">
              <a:spLocks noChangeArrowheads="1"/>
            </p:cNvSpPr>
            <p:nvPr/>
          </p:nvSpPr>
          <p:spPr bwMode="auto">
            <a:xfrm>
              <a:off x="2352" y="2112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VTK</a:t>
              </a:r>
            </a:p>
          </p:txBody>
        </p:sp>
        <p:sp>
          <p:nvSpPr>
            <p:cNvPr id="75800" name="Text Box 24"/>
            <p:cNvSpPr txBox="1">
              <a:spLocks noChangeArrowheads="1"/>
            </p:cNvSpPr>
            <p:nvPr/>
          </p:nvSpPr>
          <p:spPr bwMode="auto">
            <a:xfrm>
              <a:off x="2352" y="172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STK</a:t>
              </a:r>
            </a:p>
          </p:txBody>
        </p:sp>
      </p:grpSp>
      <p:grpSp>
        <p:nvGrpSpPr>
          <p:cNvPr id="75808" name="Group 32"/>
          <p:cNvGrpSpPr>
            <a:grpSpLocks/>
          </p:cNvGrpSpPr>
          <p:nvPr/>
        </p:nvGrpSpPr>
        <p:grpSpPr bwMode="auto">
          <a:xfrm>
            <a:off x="4876800" y="3048000"/>
            <a:ext cx="3962400" cy="3048000"/>
            <a:chOff x="3072" y="1680"/>
            <a:chExt cx="2496" cy="1920"/>
          </a:xfrm>
        </p:grpSpPr>
        <p:sp>
          <p:nvSpPr>
            <p:cNvPr id="75789" name="Text Box 13"/>
            <p:cNvSpPr txBox="1">
              <a:spLocks noChangeArrowheads="1"/>
            </p:cNvSpPr>
            <p:nvPr/>
          </p:nvSpPr>
          <p:spPr bwMode="auto">
            <a:xfrm>
              <a:off x="3072" y="168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5790" name="Text Box 14"/>
            <p:cNvSpPr txBox="1">
              <a:spLocks noChangeArrowheads="1"/>
            </p:cNvSpPr>
            <p:nvPr/>
          </p:nvSpPr>
          <p:spPr bwMode="auto">
            <a:xfrm>
              <a:off x="504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 flipV="1">
              <a:off x="3168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5792" name="Line 16"/>
            <p:cNvSpPr>
              <a:spLocks noChangeShapeType="1"/>
            </p:cNvSpPr>
            <p:nvPr/>
          </p:nvSpPr>
          <p:spPr bwMode="auto">
            <a:xfrm>
              <a:off x="3168" y="3504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5793" name="Text Box 17"/>
            <p:cNvSpPr txBox="1">
              <a:spLocks noChangeArrowheads="1"/>
            </p:cNvSpPr>
            <p:nvPr/>
          </p:nvSpPr>
          <p:spPr bwMode="auto">
            <a:xfrm>
              <a:off x="3648" y="1872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Enhetsdiagram</a:t>
              </a:r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4992" y="2352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VEK</a:t>
              </a:r>
            </a:p>
          </p:txBody>
        </p:sp>
        <p:sp>
          <p:nvSpPr>
            <p:cNvPr id="75801" name="Freeform 25"/>
            <p:cNvSpPr>
              <a:spLocks/>
            </p:cNvSpPr>
            <p:nvPr/>
          </p:nvSpPr>
          <p:spPr bwMode="auto">
            <a:xfrm>
              <a:off x="3504" y="2112"/>
              <a:ext cx="1440" cy="664"/>
            </a:xfrm>
            <a:custGeom>
              <a:avLst/>
              <a:gdLst>
                <a:gd name="T0" fmla="*/ 0 w 1440"/>
                <a:gd name="T1" fmla="*/ 0 h 664"/>
                <a:gd name="T2" fmla="*/ 96 w 1440"/>
                <a:gd name="T3" fmla="*/ 432 h 664"/>
                <a:gd name="T4" fmla="*/ 480 w 1440"/>
                <a:gd name="T5" fmla="*/ 624 h 664"/>
                <a:gd name="T6" fmla="*/ 864 w 1440"/>
                <a:gd name="T7" fmla="*/ 624 h 664"/>
                <a:gd name="T8" fmla="*/ 1200 w 1440"/>
                <a:gd name="T9" fmla="*/ 384 h 664"/>
                <a:gd name="T10" fmla="*/ 1440 w 1440"/>
                <a:gd name="T11" fmla="*/ 48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0" h="664">
                  <a:moveTo>
                    <a:pt x="0" y="0"/>
                  </a:moveTo>
                  <a:cubicBezTo>
                    <a:pt x="8" y="164"/>
                    <a:pt x="16" y="328"/>
                    <a:pt x="96" y="432"/>
                  </a:cubicBezTo>
                  <a:cubicBezTo>
                    <a:pt x="176" y="536"/>
                    <a:pt x="352" y="592"/>
                    <a:pt x="480" y="624"/>
                  </a:cubicBezTo>
                  <a:cubicBezTo>
                    <a:pt x="608" y="656"/>
                    <a:pt x="744" y="664"/>
                    <a:pt x="864" y="624"/>
                  </a:cubicBezTo>
                  <a:cubicBezTo>
                    <a:pt x="984" y="584"/>
                    <a:pt x="1104" y="480"/>
                    <a:pt x="1200" y="384"/>
                  </a:cubicBezTo>
                  <a:cubicBezTo>
                    <a:pt x="1296" y="288"/>
                    <a:pt x="1400" y="104"/>
                    <a:pt x="1440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5803" name="Freeform 27"/>
            <p:cNvSpPr>
              <a:spLocks/>
            </p:cNvSpPr>
            <p:nvPr/>
          </p:nvSpPr>
          <p:spPr bwMode="auto">
            <a:xfrm>
              <a:off x="3312" y="2448"/>
              <a:ext cx="1584" cy="640"/>
            </a:xfrm>
            <a:custGeom>
              <a:avLst/>
              <a:gdLst>
                <a:gd name="T0" fmla="*/ 0 w 1584"/>
                <a:gd name="T1" fmla="*/ 432 h 640"/>
                <a:gd name="T2" fmla="*/ 336 w 1584"/>
                <a:gd name="T3" fmla="*/ 576 h 640"/>
                <a:gd name="T4" fmla="*/ 768 w 1584"/>
                <a:gd name="T5" fmla="*/ 624 h 640"/>
                <a:gd name="T6" fmla="*/ 1152 w 1584"/>
                <a:gd name="T7" fmla="*/ 480 h 640"/>
                <a:gd name="T8" fmla="*/ 1488 w 1584"/>
                <a:gd name="T9" fmla="*/ 192 h 640"/>
                <a:gd name="T10" fmla="*/ 1584 w 1584"/>
                <a:gd name="T1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4" h="640">
                  <a:moveTo>
                    <a:pt x="0" y="432"/>
                  </a:moveTo>
                  <a:cubicBezTo>
                    <a:pt x="104" y="488"/>
                    <a:pt x="208" y="544"/>
                    <a:pt x="336" y="576"/>
                  </a:cubicBezTo>
                  <a:cubicBezTo>
                    <a:pt x="464" y="608"/>
                    <a:pt x="632" y="640"/>
                    <a:pt x="768" y="624"/>
                  </a:cubicBezTo>
                  <a:cubicBezTo>
                    <a:pt x="904" y="608"/>
                    <a:pt x="1032" y="552"/>
                    <a:pt x="1152" y="480"/>
                  </a:cubicBezTo>
                  <a:cubicBezTo>
                    <a:pt x="1272" y="408"/>
                    <a:pt x="1416" y="272"/>
                    <a:pt x="1488" y="192"/>
                  </a:cubicBezTo>
                  <a:cubicBezTo>
                    <a:pt x="1560" y="112"/>
                    <a:pt x="1568" y="32"/>
                    <a:pt x="158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5804" name="Freeform 28"/>
            <p:cNvSpPr>
              <a:spLocks/>
            </p:cNvSpPr>
            <p:nvPr/>
          </p:nvSpPr>
          <p:spPr bwMode="auto">
            <a:xfrm>
              <a:off x="3312" y="2400"/>
              <a:ext cx="1584" cy="1008"/>
            </a:xfrm>
            <a:custGeom>
              <a:avLst/>
              <a:gdLst>
                <a:gd name="T0" fmla="*/ 0 w 1584"/>
                <a:gd name="T1" fmla="*/ 0 h 1008"/>
                <a:gd name="T2" fmla="*/ 192 w 1584"/>
                <a:gd name="T3" fmla="*/ 384 h 1008"/>
                <a:gd name="T4" fmla="*/ 384 w 1584"/>
                <a:gd name="T5" fmla="*/ 720 h 1008"/>
                <a:gd name="T6" fmla="*/ 720 w 1584"/>
                <a:gd name="T7" fmla="*/ 864 h 1008"/>
                <a:gd name="T8" fmla="*/ 1152 w 1584"/>
                <a:gd name="T9" fmla="*/ 960 h 1008"/>
                <a:gd name="T10" fmla="*/ 1584 w 1584"/>
                <a:gd name="T11" fmla="*/ 100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4" h="1008">
                  <a:moveTo>
                    <a:pt x="0" y="0"/>
                  </a:moveTo>
                  <a:cubicBezTo>
                    <a:pt x="64" y="132"/>
                    <a:pt x="128" y="264"/>
                    <a:pt x="192" y="384"/>
                  </a:cubicBezTo>
                  <a:cubicBezTo>
                    <a:pt x="256" y="504"/>
                    <a:pt x="296" y="640"/>
                    <a:pt x="384" y="720"/>
                  </a:cubicBezTo>
                  <a:cubicBezTo>
                    <a:pt x="472" y="800"/>
                    <a:pt x="592" y="824"/>
                    <a:pt x="720" y="864"/>
                  </a:cubicBezTo>
                  <a:cubicBezTo>
                    <a:pt x="848" y="904"/>
                    <a:pt x="1008" y="936"/>
                    <a:pt x="1152" y="960"/>
                  </a:cubicBezTo>
                  <a:cubicBezTo>
                    <a:pt x="1296" y="984"/>
                    <a:pt x="1512" y="1000"/>
                    <a:pt x="1584" y="10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5805" name="Text Box 29"/>
            <p:cNvSpPr txBox="1">
              <a:spLocks noChangeArrowheads="1"/>
            </p:cNvSpPr>
            <p:nvPr/>
          </p:nvSpPr>
          <p:spPr bwMode="auto">
            <a:xfrm>
              <a:off x="4992" y="3216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FEK</a:t>
              </a:r>
            </a:p>
          </p:txBody>
        </p:sp>
        <p:sp>
          <p:nvSpPr>
            <p:cNvPr id="75806" name="Text Box 30"/>
            <p:cNvSpPr txBox="1">
              <a:spLocks noChangeArrowheads="1"/>
            </p:cNvSpPr>
            <p:nvPr/>
          </p:nvSpPr>
          <p:spPr bwMode="auto">
            <a:xfrm>
              <a:off x="4992" y="2064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SEK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784404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bldLvl="4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sz="2800" dirty="0"/>
              <a:t>Grensekostnad (GK) er den deriverte av kostnadsfunksjonen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GK viser endringen i totalkostnad ved en marginal endring i mengde</a:t>
            </a:r>
          </a:p>
          <a:p>
            <a:pPr>
              <a:lnSpc>
                <a:spcPct val="90000"/>
              </a:lnSpc>
            </a:pPr>
            <a:r>
              <a:rPr lang="nb-NO" altLang="nb-NO" sz="2800" dirty="0"/>
              <a:t>Differansekostnaden (DK) er kostnadsendringen ved å endre produksjonen i et mengdeintervall på for eksempel 100 enheter</a:t>
            </a:r>
          </a:p>
          <a:p>
            <a:pPr>
              <a:lnSpc>
                <a:spcPct val="90000"/>
              </a:lnSpc>
            </a:pPr>
            <a:r>
              <a:rPr lang="nb-NO" altLang="nb-NO" sz="2800" dirty="0"/>
              <a:t>Differanseenhetskostnad (DEK) er en tilnærmet GK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Vi finner DEK ved å ta DK/endring i mengde</a:t>
            </a:r>
          </a:p>
          <a:p>
            <a:pPr>
              <a:lnSpc>
                <a:spcPct val="90000"/>
              </a:lnSpc>
              <a:buFontTx/>
              <a:buNone/>
            </a:pP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2729131076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4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1"/>
            <a:r>
              <a:rPr lang="nb-NO" altLang="nb-NO" dirty="0"/>
              <a:t>Eksempel:</a:t>
            </a:r>
          </a:p>
          <a:p>
            <a:pPr lvl="2"/>
            <a:r>
              <a:rPr lang="nb-NO" altLang="nb-NO" dirty="0"/>
              <a:t>VTK og STK øker med 20 000 når produksjonen øker fra 300 til 400 enheter</a:t>
            </a:r>
          </a:p>
          <a:p>
            <a:pPr lvl="2"/>
            <a:r>
              <a:rPr lang="nb-NO" altLang="nb-NO" dirty="0"/>
              <a:t>DEK = 20 000/100 enheter = 200,-</a:t>
            </a:r>
          </a:p>
          <a:p>
            <a:pPr lvl="2"/>
            <a:r>
              <a:rPr lang="nb-NO" altLang="nb-NO" dirty="0"/>
              <a:t>DEK på 200,- tilsier en kostnadsøkning på 200,- for hver ekstra produserte enhet i intervallet 300 – 400 enheter (tilnærmet grensekostnad)</a:t>
            </a:r>
          </a:p>
          <a:p>
            <a:pPr>
              <a:buFontTx/>
              <a:buNone/>
            </a:pP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135854452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4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nb-NO" altLang="nb-NO" sz="2800" dirty="0"/>
              <a:t>Sammenhengen mellom SEK / VEK og DEK</a:t>
            </a:r>
          </a:p>
          <a:p>
            <a:pPr lvl="1"/>
            <a:r>
              <a:rPr lang="nb-NO" altLang="nb-NO" sz="2400" dirty="0"/>
              <a:t>SEK og VEK viser </a:t>
            </a:r>
            <a:r>
              <a:rPr lang="nb-NO" altLang="nb-NO" sz="2900" b="1" dirty="0"/>
              <a:t>gjennomsnittskostnaden</a:t>
            </a:r>
            <a:r>
              <a:rPr lang="nb-NO" altLang="nb-NO" sz="2400" dirty="0"/>
              <a:t> per enhet ved produksjon av en gitt mengde</a:t>
            </a:r>
          </a:p>
          <a:p>
            <a:pPr lvl="1"/>
            <a:r>
              <a:rPr lang="nb-NO" altLang="nb-NO" sz="2400" dirty="0"/>
              <a:t>DEK viser </a:t>
            </a:r>
            <a:r>
              <a:rPr lang="nb-NO" altLang="nb-NO" sz="2900" b="1" dirty="0"/>
              <a:t>kostnadsendringen</a:t>
            </a:r>
            <a:r>
              <a:rPr lang="nb-NO" altLang="nb-NO" sz="2400" dirty="0"/>
              <a:t> ved produksjon av </a:t>
            </a:r>
            <a:r>
              <a:rPr lang="nb-NO" altLang="nb-NO" sz="2500" b="1" dirty="0"/>
              <a:t>en ekstra enhet</a:t>
            </a:r>
          </a:p>
          <a:p>
            <a:pPr lvl="1"/>
            <a:r>
              <a:rPr lang="nb-NO" altLang="nb-NO" sz="2500" dirty="0"/>
              <a:t>Hvilken sammenheng er det mellom  DEK og SEK/VEK?</a:t>
            </a:r>
          </a:p>
          <a:p>
            <a:pPr>
              <a:buFontTx/>
              <a:buNone/>
            </a:pPr>
            <a:endParaRPr lang="nb-NO" altLang="nb-NO" sz="2400" dirty="0"/>
          </a:p>
          <a:p>
            <a:pPr>
              <a:buFontTx/>
              <a:buNone/>
            </a:pPr>
            <a:endParaRPr lang="nb-NO" altLang="nb-NO" sz="2000" dirty="0"/>
          </a:p>
        </p:txBody>
      </p:sp>
    </p:spTree>
    <p:extLst>
      <p:ext uri="{BB962C8B-B14F-4D97-AF65-F5344CB8AC3E}">
        <p14:creationId xmlns:p14="http://schemas.microsoft.com/office/powerpoint/2010/main" val="138672376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4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nb-NO" altLang="nb-NO" sz="2400"/>
              <a:t>Sammenhengen mellom SEK / VEK og DEK</a:t>
            </a:r>
          </a:p>
        </p:txBody>
      </p:sp>
      <p:grpSp>
        <p:nvGrpSpPr>
          <p:cNvPr id="79891" name="Group 19"/>
          <p:cNvGrpSpPr>
            <a:grpSpLocks/>
          </p:cNvGrpSpPr>
          <p:nvPr/>
        </p:nvGrpSpPr>
        <p:grpSpPr bwMode="auto">
          <a:xfrm>
            <a:off x="2339975" y="2349500"/>
            <a:ext cx="4800600" cy="3527425"/>
            <a:chOff x="1440" y="1728"/>
            <a:chExt cx="3024" cy="2222"/>
          </a:xfrm>
        </p:grpSpPr>
        <p:sp>
          <p:nvSpPr>
            <p:cNvPr id="79878" name="Text Box 6"/>
            <p:cNvSpPr txBox="1">
              <a:spLocks noChangeArrowheads="1"/>
            </p:cNvSpPr>
            <p:nvPr/>
          </p:nvSpPr>
          <p:spPr bwMode="auto">
            <a:xfrm>
              <a:off x="1440" y="1728"/>
              <a:ext cx="4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3824" y="3758"/>
              <a:ext cx="6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 flipV="1">
              <a:off x="1556" y="2066"/>
              <a:ext cx="0" cy="18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9881" name="Line 9"/>
            <p:cNvSpPr>
              <a:spLocks noChangeShapeType="1"/>
            </p:cNvSpPr>
            <p:nvPr/>
          </p:nvSpPr>
          <p:spPr bwMode="auto">
            <a:xfrm>
              <a:off x="1556" y="3871"/>
              <a:ext cx="2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9882" name="Text Box 10"/>
            <p:cNvSpPr txBox="1">
              <a:spLocks noChangeArrowheads="1"/>
            </p:cNvSpPr>
            <p:nvPr/>
          </p:nvSpPr>
          <p:spPr bwMode="auto">
            <a:xfrm>
              <a:off x="2138" y="1954"/>
              <a:ext cx="1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Enhetsdiagram</a:t>
              </a:r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3766" y="2518"/>
              <a:ext cx="5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VEK</a:t>
              </a:r>
            </a:p>
          </p:txBody>
        </p:sp>
        <p:sp>
          <p:nvSpPr>
            <p:cNvPr id="79884" name="Freeform 12"/>
            <p:cNvSpPr>
              <a:spLocks/>
            </p:cNvSpPr>
            <p:nvPr/>
          </p:nvSpPr>
          <p:spPr bwMode="auto">
            <a:xfrm>
              <a:off x="1963" y="2236"/>
              <a:ext cx="1745" cy="780"/>
            </a:xfrm>
            <a:custGeom>
              <a:avLst/>
              <a:gdLst>
                <a:gd name="T0" fmla="*/ 0 w 1440"/>
                <a:gd name="T1" fmla="*/ 0 h 664"/>
                <a:gd name="T2" fmla="*/ 96 w 1440"/>
                <a:gd name="T3" fmla="*/ 432 h 664"/>
                <a:gd name="T4" fmla="*/ 480 w 1440"/>
                <a:gd name="T5" fmla="*/ 624 h 664"/>
                <a:gd name="T6" fmla="*/ 864 w 1440"/>
                <a:gd name="T7" fmla="*/ 624 h 664"/>
                <a:gd name="T8" fmla="*/ 1200 w 1440"/>
                <a:gd name="T9" fmla="*/ 384 h 664"/>
                <a:gd name="T10" fmla="*/ 1440 w 1440"/>
                <a:gd name="T11" fmla="*/ 48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0" h="664">
                  <a:moveTo>
                    <a:pt x="0" y="0"/>
                  </a:moveTo>
                  <a:cubicBezTo>
                    <a:pt x="8" y="164"/>
                    <a:pt x="16" y="328"/>
                    <a:pt x="96" y="432"/>
                  </a:cubicBezTo>
                  <a:cubicBezTo>
                    <a:pt x="176" y="536"/>
                    <a:pt x="352" y="592"/>
                    <a:pt x="480" y="624"/>
                  </a:cubicBezTo>
                  <a:cubicBezTo>
                    <a:pt x="608" y="656"/>
                    <a:pt x="744" y="664"/>
                    <a:pt x="864" y="624"/>
                  </a:cubicBezTo>
                  <a:cubicBezTo>
                    <a:pt x="984" y="584"/>
                    <a:pt x="1104" y="480"/>
                    <a:pt x="1200" y="384"/>
                  </a:cubicBezTo>
                  <a:cubicBezTo>
                    <a:pt x="1296" y="288"/>
                    <a:pt x="1400" y="104"/>
                    <a:pt x="1440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9885" name="Freeform 13"/>
            <p:cNvSpPr>
              <a:spLocks/>
            </p:cNvSpPr>
            <p:nvPr/>
          </p:nvSpPr>
          <p:spPr bwMode="auto">
            <a:xfrm>
              <a:off x="1731" y="2630"/>
              <a:ext cx="1919" cy="752"/>
            </a:xfrm>
            <a:custGeom>
              <a:avLst/>
              <a:gdLst>
                <a:gd name="T0" fmla="*/ 0 w 1584"/>
                <a:gd name="T1" fmla="*/ 432 h 640"/>
                <a:gd name="T2" fmla="*/ 336 w 1584"/>
                <a:gd name="T3" fmla="*/ 576 h 640"/>
                <a:gd name="T4" fmla="*/ 768 w 1584"/>
                <a:gd name="T5" fmla="*/ 624 h 640"/>
                <a:gd name="T6" fmla="*/ 1152 w 1584"/>
                <a:gd name="T7" fmla="*/ 480 h 640"/>
                <a:gd name="T8" fmla="*/ 1488 w 1584"/>
                <a:gd name="T9" fmla="*/ 192 h 640"/>
                <a:gd name="T10" fmla="*/ 1584 w 1584"/>
                <a:gd name="T1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4" h="640">
                  <a:moveTo>
                    <a:pt x="0" y="432"/>
                  </a:moveTo>
                  <a:cubicBezTo>
                    <a:pt x="104" y="488"/>
                    <a:pt x="208" y="544"/>
                    <a:pt x="336" y="576"/>
                  </a:cubicBezTo>
                  <a:cubicBezTo>
                    <a:pt x="464" y="608"/>
                    <a:pt x="632" y="640"/>
                    <a:pt x="768" y="624"/>
                  </a:cubicBezTo>
                  <a:cubicBezTo>
                    <a:pt x="904" y="608"/>
                    <a:pt x="1032" y="552"/>
                    <a:pt x="1152" y="480"/>
                  </a:cubicBezTo>
                  <a:cubicBezTo>
                    <a:pt x="1272" y="408"/>
                    <a:pt x="1416" y="272"/>
                    <a:pt x="1488" y="192"/>
                  </a:cubicBezTo>
                  <a:cubicBezTo>
                    <a:pt x="1560" y="112"/>
                    <a:pt x="1568" y="32"/>
                    <a:pt x="158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9887" name="Text Box 15"/>
            <p:cNvSpPr txBox="1">
              <a:spLocks noChangeArrowheads="1"/>
            </p:cNvSpPr>
            <p:nvPr/>
          </p:nvSpPr>
          <p:spPr bwMode="auto">
            <a:xfrm>
              <a:off x="3766" y="3533"/>
              <a:ext cx="582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nb-NO" altLang="nb-NO" sz="1400">
                <a:latin typeface="Times New Roman" panose="02020603050405020304" pitchFamily="18" charset="0"/>
              </a:endParaRPr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3766" y="2179"/>
              <a:ext cx="5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SEK</a:t>
              </a:r>
            </a:p>
          </p:txBody>
        </p:sp>
        <p:sp>
          <p:nvSpPr>
            <p:cNvPr id="79889" name="Freeform 17"/>
            <p:cNvSpPr>
              <a:spLocks/>
            </p:cNvSpPr>
            <p:nvPr/>
          </p:nvSpPr>
          <p:spPr bwMode="auto">
            <a:xfrm>
              <a:off x="2016" y="1872"/>
              <a:ext cx="1296" cy="1920"/>
            </a:xfrm>
            <a:custGeom>
              <a:avLst/>
              <a:gdLst>
                <a:gd name="T0" fmla="*/ 0 w 1296"/>
                <a:gd name="T1" fmla="*/ 1728 h 1920"/>
                <a:gd name="T2" fmla="*/ 480 w 1296"/>
                <a:gd name="T3" fmla="*/ 1632 h 1920"/>
                <a:gd name="T4" fmla="*/ 1296 w 1296"/>
                <a:gd name="T5" fmla="*/ 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6" h="1920">
                  <a:moveTo>
                    <a:pt x="0" y="1728"/>
                  </a:moveTo>
                  <a:cubicBezTo>
                    <a:pt x="132" y="1824"/>
                    <a:pt x="264" y="1920"/>
                    <a:pt x="480" y="1632"/>
                  </a:cubicBezTo>
                  <a:cubicBezTo>
                    <a:pt x="696" y="1344"/>
                    <a:pt x="1160" y="272"/>
                    <a:pt x="12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9890" name="Text Box 18"/>
            <p:cNvSpPr txBox="1">
              <a:spLocks noChangeArrowheads="1"/>
            </p:cNvSpPr>
            <p:nvPr/>
          </p:nvSpPr>
          <p:spPr bwMode="auto">
            <a:xfrm>
              <a:off x="3456" y="1728"/>
              <a:ext cx="5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DEK</a:t>
              </a:r>
            </a:p>
          </p:txBody>
        </p:sp>
      </p:grpSp>
      <p:grpSp>
        <p:nvGrpSpPr>
          <p:cNvPr id="79895" name="Group 23"/>
          <p:cNvGrpSpPr>
            <a:grpSpLocks/>
          </p:cNvGrpSpPr>
          <p:nvPr/>
        </p:nvGrpSpPr>
        <p:grpSpPr bwMode="auto">
          <a:xfrm>
            <a:off x="3448050" y="4367212"/>
            <a:ext cx="2160588" cy="1881188"/>
            <a:chOff x="2154" y="3022"/>
            <a:chExt cx="1361" cy="1185"/>
          </a:xfrm>
        </p:grpSpPr>
        <p:sp>
          <p:nvSpPr>
            <p:cNvPr id="79892" name="Line 20"/>
            <p:cNvSpPr>
              <a:spLocks noChangeShapeType="1"/>
            </p:cNvSpPr>
            <p:nvPr/>
          </p:nvSpPr>
          <p:spPr bwMode="auto">
            <a:xfrm>
              <a:off x="2608" y="3385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9893" name="Line 21"/>
            <p:cNvSpPr>
              <a:spLocks noChangeShapeType="1"/>
            </p:cNvSpPr>
            <p:nvPr/>
          </p:nvSpPr>
          <p:spPr bwMode="auto">
            <a:xfrm>
              <a:off x="2789" y="3022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9894" name="Text Box 22"/>
            <p:cNvSpPr txBox="1">
              <a:spLocks noChangeArrowheads="1"/>
            </p:cNvSpPr>
            <p:nvPr/>
          </p:nvSpPr>
          <p:spPr bwMode="auto">
            <a:xfrm>
              <a:off x="2154" y="3974"/>
              <a:ext cx="136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nb-NO" altLang="nb-NO" sz="1800" dirty="0">
                  <a:latin typeface="Times New Roman" panose="02020603050405020304" pitchFamily="18" charset="0"/>
                </a:rPr>
                <a:t>Lavest SEK og VEK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587193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bldLvl="4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1">
              <a:buFontTx/>
              <a:buNone/>
            </a:pPr>
            <a:r>
              <a:rPr lang="nb-NO" altLang="nb-NO" dirty="0" smtClean="0"/>
              <a:t>Gjennomgangseksempel </a:t>
            </a:r>
            <a:r>
              <a:rPr lang="nb-NO" altLang="nb-NO" dirty="0"/>
              <a:t>som også benyttes i </a:t>
            </a:r>
            <a:r>
              <a:rPr lang="nb-NO" altLang="nb-NO" dirty="0" err="1"/>
              <a:t>kap</a:t>
            </a:r>
            <a:r>
              <a:rPr lang="nb-NO" altLang="nb-NO" dirty="0"/>
              <a:t>. </a:t>
            </a:r>
            <a:r>
              <a:rPr lang="nb-NO" altLang="nb-NO" dirty="0" smtClean="0"/>
              <a:t>8 </a:t>
            </a:r>
            <a:r>
              <a:rPr lang="nb-NO" altLang="nb-NO" dirty="0"/>
              <a:t>og </a:t>
            </a:r>
            <a:r>
              <a:rPr lang="nb-NO" altLang="nb-NO" dirty="0" smtClean="0"/>
              <a:t>9):</a:t>
            </a:r>
            <a:r>
              <a:rPr lang="nb-NO" altLang="nb-NO" dirty="0"/>
              <a:t/>
            </a:r>
            <a:br>
              <a:rPr lang="nb-NO" altLang="nb-NO" dirty="0"/>
            </a:br>
            <a:endParaRPr lang="nb-NO" altLang="nb-NO" dirty="0"/>
          </a:p>
          <a:p>
            <a:pPr lvl="1"/>
            <a:r>
              <a:rPr lang="nb-NO" altLang="nb-NO" dirty="0"/>
              <a:t>Nedenfor finner du kostnadsstrukturen for en bedrift. Vi skal i første omgang:</a:t>
            </a:r>
          </a:p>
          <a:p>
            <a:pPr lvl="2"/>
            <a:r>
              <a:rPr lang="nb-NO" altLang="nb-NO" dirty="0"/>
              <a:t>fylle ut </a:t>
            </a:r>
            <a:r>
              <a:rPr lang="nb-NO" altLang="nb-NO" dirty="0" smtClean="0"/>
              <a:t>tabellen (gjerne i et regneark)</a:t>
            </a:r>
            <a:endParaRPr lang="nb-NO" altLang="nb-NO" dirty="0"/>
          </a:p>
          <a:p>
            <a:pPr lvl="2"/>
            <a:r>
              <a:rPr lang="nb-NO" altLang="nb-NO" dirty="0"/>
              <a:t>vise kostnadsforløpet i et diagram</a:t>
            </a:r>
          </a:p>
          <a:p>
            <a:pPr lvl="2"/>
            <a:r>
              <a:rPr lang="nb-NO" altLang="nb-NO" dirty="0"/>
              <a:t>markere vinningsoptimal mengde og pris</a:t>
            </a:r>
          </a:p>
          <a:p>
            <a:pPr lvl="2"/>
            <a:r>
              <a:rPr lang="nb-NO" altLang="nb-NO" dirty="0"/>
              <a:t>markere kostnadsoptimum</a:t>
            </a:r>
          </a:p>
        </p:txBody>
      </p:sp>
    </p:spTree>
    <p:extLst>
      <p:ext uri="{BB962C8B-B14F-4D97-AF65-F5344CB8AC3E}">
        <p14:creationId xmlns:p14="http://schemas.microsoft.com/office/powerpoint/2010/main" val="3956158600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4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 dirty="0" smtClean="0"/>
              <a:t>Grunnleggende bedriftsøkonomi</a:t>
            </a:r>
          </a:p>
          <a:p>
            <a:endParaRPr lang="nb-NO" altLang="nb-NO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80728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b-NO" altLang="nb-NO" sz="3200" dirty="0"/>
              <a:t>Kostnadsforløpet</a:t>
            </a:r>
            <a:br>
              <a:rPr lang="nb-NO" altLang="nb-NO" sz="3200" dirty="0"/>
            </a:br>
            <a:endParaRPr lang="nb-NO" altLang="nb-NO" sz="3200" dirty="0"/>
          </a:p>
          <a:p>
            <a:pPr>
              <a:lnSpc>
                <a:spcPct val="90000"/>
              </a:lnSpc>
            </a:pPr>
            <a:r>
              <a:rPr lang="nb-NO" altLang="nb-NO" sz="2800" dirty="0"/>
              <a:t>I </a:t>
            </a:r>
            <a:r>
              <a:rPr lang="nb-NO" altLang="nb-NO" sz="2800" dirty="0" smtClean="0"/>
              <a:t>del 1, kapittel 3, </a:t>
            </a:r>
            <a:r>
              <a:rPr lang="nb-NO" altLang="nb-NO" sz="2800" dirty="0"/>
              <a:t>behandlet vi enkelte inntekts- og kostnadsbegreper</a:t>
            </a:r>
          </a:p>
          <a:p>
            <a:pPr>
              <a:lnSpc>
                <a:spcPct val="90000"/>
              </a:lnSpc>
            </a:pPr>
            <a:r>
              <a:rPr lang="nb-NO" altLang="nb-NO" sz="2800" dirty="0"/>
              <a:t>I kapittel </a:t>
            </a:r>
            <a:r>
              <a:rPr lang="nb-NO" altLang="nb-NO" sz="2800" dirty="0" smtClean="0"/>
              <a:t>7 </a:t>
            </a:r>
            <a:r>
              <a:rPr lang="nb-NO" altLang="nb-NO" sz="2800" dirty="0"/>
              <a:t>setter vi fokus på: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faste kostnader og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variable kostnader</a:t>
            </a:r>
          </a:p>
          <a:p>
            <a:pPr>
              <a:lnSpc>
                <a:spcPct val="90000"/>
              </a:lnSpc>
            </a:pPr>
            <a:r>
              <a:rPr lang="nb-NO" altLang="nb-NO" sz="2800" dirty="0"/>
              <a:t>Hvordan vil disse kostnadene fremstå ved alternative produksjonsmengder?</a:t>
            </a:r>
          </a:p>
          <a:p>
            <a:pPr>
              <a:lnSpc>
                <a:spcPct val="90000"/>
              </a:lnSpc>
              <a:buFontTx/>
              <a:buNone/>
            </a:pP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1779430152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bldLvl="4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graphicFrame>
        <p:nvGraphicFramePr>
          <p:cNvPr id="100199" name="Object 871"/>
          <p:cNvGraphicFramePr>
            <a:graphicFrameLocks noGrp="1" noChangeAspect="1"/>
          </p:cNvGraphicFramePr>
          <p:nvPr>
            <p:ph idx="1"/>
          </p:nvPr>
        </p:nvGraphicFramePr>
        <p:xfrm>
          <a:off x="255588" y="1744663"/>
          <a:ext cx="8375650" cy="443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Regneark" r:id="rId3" imgW="5343906" imgH="2829357" progId="Excel.Sheet.8">
                  <p:embed/>
                </p:oleObj>
              </mc:Choice>
              <mc:Fallback>
                <p:oleObj name="Regneark" r:id="rId3" imgW="5343906" imgH="282935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1744663"/>
                        <a:ext cx="8375650" cy="443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030159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 dirty="0"/>
              <a:t>Grunnleggende bedriftsøkonomi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060825"/>
          </a:xfrm>
        </p:spPr>
        <p:txBody>
          <a:bodyPr/>
          <a:lstStyle/>
          <a:p>
            <a:pPr>
              <a:buFontTx/>
              <a:buNone/>
            </a:pPr>
            <a:endParaRPr lang="nb-NO" altLang="nb-NO"/>
          </a:p>
          <a:p>
            <a:pPr>
              <a:buFontTx/>
              <a:buNone/>
            </a:pPr>
            <a:endParaRPr lang="nb-NO" altLang="nb-NO"/>
          </a:p>
          <a:p>
            <a:pPr>
              <a:buFontTx/>
              <a:buNone/>
            </a:pPr>
            <a:endParaRPr lang="nb-NO" altLang="nb-NO"/>
          </a:p>
        </p:txBody>
      </p:sp>
      <p:grpSp>
        <p:nvGrpSpPr>
          <p:cNvPr id="66598" name="Group 38"/>
          <p:cNvGrpSpPr>
            <a:grpSpLocks/>
          </p:cNvGrpSpPr>
          <p:nvPr/>
        </p:nvGrpSpPr>
        <p:grpSpPr bwMode="auto">
          <a:xfrm>
            <a:off x="457200" y="2133600"/>
            <a:ext cx="4495800" cy="2057400"/>
            <a:chOff x="288" y="1344"/>
            <a:chExt cx="2832" cy="1296"/>
          </a:xfrm>
        </p:grpSpPr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 flipV="1">
              <a:off x="1584" y="15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6566" name="Line 6"/>
            <p:cNvSpPr>
              <a:spLocks noChangeShapeType="1"/>
            </p:cNvSpPr>
            <p:nvPr/>
          </p:nvSpPr>
          <p:spPr bwMode="auto">
            <a:xfrm>
              <a:off x="1584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6567" name="Line 7"/>
            <p:cNvSpPr>
              <a:spLocks noChangeShapeType="1"/>
            </p:cNvSpPr>
            <p:nvPr/>
          </p:nvSpPr>
          <p:spPr bwMode="auto">
            <a:xfrm>
              <a:off x="1584" y="187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6573" name="Text Box 13"/>
            <p:cNvSpPr txBox="1">
              <a:spLocks noChangeArrowheads="1"/>
            </p:cNvSpPr>
            <p:nvPr/>
          </p:nvSpPr>
          <p:spPr bwMode="auto">
            <a:xfrm>
              <a:off x="1968" y="134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Variable</a:t>
              </a:r>
            </a:p>
          </p:txBody>
        </p:sp>
        <p:sp>
          <p:nvSpPr>
            <p:cNvPr id="66574" name="Text Box 14"/>
            <p:cNvSpPr txBox="1">
              <a:spLocks noChangeArrowheads="1"/>
            </p:cNvSpPr>
            <p:nvPr/>
          </p:nvSpPr>
          <p:spPr bwMode="auto">
            <a:xfrm>
              <a:off x="1968" y="235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Faste</a:t>
              </a:r>
            </a:p>
          </p:txBody>
        </p:sp>
        <p:sp>
          <p:nvSpPr>
            <p:cNvPr id="66575" name="Text Box 15"/>
            <p:cNvSpPr txBox="1">
              <a:spLocks noChangeArrowheads="1"/>
            </p:cNvSpPr>
            <p:nvPr/>
          </p:nvSpPr>
          <p:spPr bwMode="auto">
            <a:xfrm>
              <a:off x="288" y="187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Kostnader</a:t>
              </a:r>
            </a:p>
          </p:txBody>
        </p:sp>
        <p:sp>
          <p:nvSpPr>
            <p:cNvPr id="66576" name="Line 16"/>
            <p:cNvSpPr>
              <a:spLocks noChangeShapeType="1"/>
            </p:cNvSpPr>
            <p:nvPr/>
          </p:nvSpPr>
          <p:spPr bwMode="auto">
            <a:xfrm flipH="1">
              <a:off x="1344" y="201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6580" name="Line 20"/>
            <p:cNvSpPr>
              <a:spLocks noChangeShapeType="1"/>
            </p:cNvSpPr>
            <p:nvPr/>
          </p:nvSpPr>
          <p:spPr bwMode="auto">
            <a:xfrm>
              <a:off x="1584" y="24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66599" name="Group 39"/>
          <p:cNvGrpSpPr>
            <a:grpSpLocks/>
          </p:cNvGrpSpPr>
          <p:nvPr/>
        </p:nvGrpSpPr>
        <p:grpSpPr bwMode="auto">
          <a:xfrm>
            <a:off x="4419600" y="1752600"/>
            <a:ext cx="3886200" cy="1524000"/>
            <a:chOff x="2784" y="1104"/>
            <a:chExt cx="2448" cy="960"/>
          </a:xfrm>
        </p:grpSpPr>
        <p:sp>
          <p:nvSpPr>
            <p:cNvPr id="66577" name="Text Box 17"/>
            <p:cNvSpPr txBox="1">
              <a:spLocks noChangeArrowheads="1"/>
            </p:cNvSpPr>
            <p:nvPr/>
          </p:nvSpPr>
          <p:spPr bwMode="auto">
            <a:xfrm>
              <a:off x="3264" y="1104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Proporsjonale</a:t>
              </a:r>
            </a:p>
          </p:txBody>
        </p:sp>
        <p:sp>
          <p:nvSpPr>
            <p:cNvPr id="66578" name="Text Box 18"/>
            <p:cNvSpPr txBox="1">
              <a:spLocks noChangeArrowheads="1"/>
            </p:cNvSpPr>
            <p:nvPr/>
          </p:nvSpPr>
          <p:spPr bwMode="auto">
            <a:xfrm>
              <a:off x="3264" y="144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Overproporsjonale</a:t>
              </a:r>
            </a:p>
          </p:txBody>
        </p:sp>
        <p:sp>
          <p:nvSpPr>
            <p:cNvPr id="66579" name="Text Box 19"/>
            <p:cNvSpPr txBox="1">
              <a:spLocks noChangeArrowheads="1"/>
            </p:cNvSpPr>
            <p:nvPr/>
          </p:nvSpPr>
          <p:spPr bwMode="auto">
            <a:xfrm>
              <a:off x="3264" y="1776"/>
              <a:ext cx="19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Underproporsjonale</a:t>
              </a:r>
            </a:p>
          </p:txBody>
        </p:sp>
        <p:sp>
          <p:nvSpPr>
            <p:cNvPr id="66581" name="Line 21"/>
            <p:cNvSpPr>
              <a:spLocks noChangeShapeType="1"/>
            </p:cNvSpPr>
            <p:nvPr/>
          </p:nvSpPr>
          <p:spPr bwMode="auto">
            <a:xfrm>
              <a:off x="2784" y="15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6582" name="Line 22"/>
            <p:cNvSpPr>
              <a:spLocks noChangeShapeType="1"/>
            </p:cNvSpPr>
            <p:nvPr/>
          </p:nvSpPr>
          <p:spPr bwMode="auto">
            <a:xfrm>
              <a:off x="3024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6583" name="Line 23"/>
            <p:cNvSpPr>
              <a:spLocks noChangeShapeType="1"/>
            </p:cNvSpPr>
            <p:nvPr/>
          </p:nvSpPr>
          <p:spPr bwMode="auto">
            <a:xfrm>
              <a:off x="3024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6584" name="Line 24"/>
            <p:cNvSpPr>
              <a:spLocks noChangeShapeType="1"/>
            </p:cNvSpPr>
            <p:nvPr/>
          </p:nvSpPr>
          <p:spPr bwMode="auto">
            <a:xfrm>
              <a:off x="3024" y="12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66600" name="Group 40"/>
          <p:cNvGrpSpPr>
            <a:grpSpLocks/>
          </p:cNvGrpSpPr>
          <p:nvPr/>
        </p:nvGrpSpPr>
        <p:grpSpPr bwMode="auto">
          <a:xfrm>
            <a:off x="4038600" y="3581400"/>
            <a:ext cx="3581400" cy="990600"/>
            <a:chOff x="2544" y="2256"/>
            <a:chExt cx="2256" cy="624"/>
          </a:xfrm>
        </p:grpSpPr>
        <p:sp>
          <p:nvSpPr>
            <p:cNvPr id="66589" name="Text Box 29"/>
            <p:cNvSpPr txBox="1">
              <a:spLocks noChangeArrowheads="1"/>
            </p:cNvSpPr>
            <p:nvPr/>
          </p:nvSpPr>
          <p:spPr bwMode="auto">
            <a:xfrm>
              <a:off x="3264" y="2256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Faste</a:t>
              </a:r>
            </a:p>
          </p:txBody>
        </p:sp>
        <p:sp>
          <p:nvSpPr>
            <p:cNvPr id="66590" name="Text Box 30"/>
            <p:cNvSpPr txBox="1">
              <a:spLocks noChangeArrowheads="1"/>
            </p:cNvSpPr>
            <p:nvPr/>
          </p:nvSpPr>
          <p:spPr bwMode="auto">
            <a:xfrm>
              <a:off x="3264" y="259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Sprangvis faste</a:t>
              </a:r>
            </a:p>
          </p:txBody>
        </p:sp>
        <p:sp>
          <p:nvSpPr>
            <p:cNvPr id="66591" name="Line 31"/>
            <p:cNvSpPr>
              <a:spLocks noChangeShapeType="1"/>
            </p:cNvSpPr>
            <p:nvPr/>
          </p:nvSpPr>
          <p:spPr bwMode="auto">
            <a:xfrm>
              <a:off x="2544" y="249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6592" name="Line 32"/>
            <p:cNvSpPr>
              <a:spLocks noChangeShapeType="1"/>
            </p:cNvSpPr>
            <p:nvPr/>
          </p:nvSpPr>
          <p:spPr bwMode="auto">
            <a:xfrm flipV="1">
              <a:off x="3072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6593" name="Line 33"/>
            <p:cNvSpPr>
              <a:spLocks noChangeShapeType="1"/>
            </p:cNvSpPr>
            <p:nvPr/>
          </p:nvSpPr>
          <p:spPr bwMode="auto">
            <a:xfrm>
              <a:off x="3072" y="24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6594" name="Line 34"/>
            <p:cNvSpPr>
              <a:spLocks noChangeShapeType="1"/>
            </p:cNvSpPr>
            <p:nvPr/>
          </p:nvSpPr>
          <p:spPr bwMode="auto">
            <a:xfrm>
              <a:off x="3072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6595" name="Line 35"/>
            <p:cNvSpPr>
              <a:spLocks noChangeShapeType="1"/>
            </p:cNvSpPr>
            <p:nvPr/>
          </p:nvSpPr>
          <p:spPr bwMode="auto">
            <a:xfrm>
              <a:off x="3072" y="27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42895913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nb-NO" altLang="nb-NO" sz="2400" dirty="0"/>
              <a:t>Faste totale kostnader (FTK) og faste enhetskostnader (FEK)</a:t>
            </a:r>
          </a:p>
          <a:p>
            <a:pPr>
              <a:buFontTx/>
              <a:buNone/>
            </a:pPr>
            <a:endParaRPr lang="nb-NO" altLang="nb-NO" sz="2400" dirty="0"/>
          </a:p>
        </p:txBody>
      </p:sp>
      <p:grpSp>
        <p:nvGrpSpPr>
          <p:cNvPr id="73752" name="Group 24"/>
          <p:cNvGrpSpPr>
            <a:grpSpLocks/>
          </p:cNvGrpSpPr>
          <p:nvPr/>
        </p:nvGrpSpPr>
        <p:grpSpPr bwMode="auto">
          <a:xfrm>
            <a:off x="685800" y="2743200"/>
            <a:ext cx="3962400" cy="2971800"/>
            <a:chOff x="432" y="1728"/>
            <a:chExt cx="2496" cy="1872"/>
          </a:xfrm>
        </p:grpSpPr>
        <p:sp>
          <p:nvSpPr>
            <p:cNvPr id="73733" name="Text Box 5"/>
            <p:cNvSpPr txBox="1">
              <a:spLocks noChangeArrowheads="1"/>
            </p:cNvSpPr>
            <p:nvPr/>
          </p:nvSpPr>
          <p:spPr bwMode="auto">
            <a:xfrm>
              <a:off x="432" y="172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3734" name="Text Box 6"/>
            <p:cNvSpPr txBox="1">
              <a:spLocks noChangeArrowheads="1"/>
            </p:cNvSpPr>
            <p:nvPr/>
          </p:nvSpPr>
          <p:spPr bwMode="auto">
            <a:xfrm>
              <a:off x="240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3735" name="Line 7"/>
            <p:cNvSpPr>
              <a:spLocks noChangeShapeType="1"/>
            </p:cNvSpPr>
            <p:nvPr/>
          </p:nvSpPr>
          <p:spPr bwMode="auto">
            <a:xfrm flipV="1">
              <a:off x="576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3736" name="Line 8"/>
            <p:cNvSpPr>
              <a:spLocks noChangeShapeType="1"/>
            </p:cNvSpPr>
            <p:nvPr/>
          </p:nvSpPr>
          <p:spPr bwMode="auto">
            <a:xfrm>
              <a:off x="576" y="35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auto">
            <a:xfrm>
              <a:off x="1008" y="1824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Totaldiagram</a:t>
              </a:r>
            </a:p>
          </p:txBody>
        </p:sp>
        <p:sp>
          <p:nvSpPr>
            <p:cNvPr id="73739" name="Text Box 11"/>
            <p:cNvSpPr txBox="1">
              <a:spLocks noChangeArrowheads="1"/>
            </p:cNvSpPr>
            <p:nvPr/>
          </p:nvSpPr>
          <p:spPr bwMode="auto">
            <a:xfrm>
              <a:off x="2208" y="2544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FTK</a:t>
              </a:r>
            </a:p>
          </p:txBody>
        </p: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576" y="264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73753" name="Group 25"/>
          <p:cNvGrpSpPr>
            <a:grpSpLocks/>
          </p:cNvGrpSpPr>
          <p:nvPr/>
        </p:nvGrpSpPr>
        <p:grpSpPr bwMode="auto">
          <a:xfrm>
            <a:off x="4876800" y="2667000"/>
            <a:ext cx="3962400" cy="3048000"/>
            <a:chOff x="3072" y="1680"/>
            <a:chExt cx="2496" cy="1920"/>
          </a:xfrm>
        </p:grpSpPr>
        <p:sp>
          <p:nvSpPr>
            <p:cNvPr id="73741" name="Text Box 13"/>
            <p:cNvSpPr txBox="1">
              <a:spLocks noChangeArrowheads="1"/>
            </p:cNvSpPr>
            <p:nvPr/>
          </p:nvSpPr>
          <p:spPr bwMode="auto">
            <a:xfrm>
              <a:off x="3072" y="168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504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3743" name="Line 15"/>
            <p:cNvSpPr>
              <a:spLocks noChangeShapeType="1"/>
            </p:cNvSpPr>
            <p:nvPr/>
          </p:nvSpPr>
          <p:spPr bwMode="auto">
            <a:xfrm flipV="1">
              <a:off x="3168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3744" name="Line 16"/>
            <p:cNvSpPr>
              <a:spLocks noChangeShapeType="1"/>
            </p:cNvSpPr>
            <p:nvPr/>
          </p:nvSpPr>
          <p:spPr bwMode="auto">
            <a:xfrm>
              <a:off x="3168" y="3504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3745" name="Text Box 17"/>
            <p:cNvSpPr txBox="1">
              <a:spLocks noChangeArrowheads="1"/>
            </p:cNvSpPr>
            <p:nvPr/>
          </p:nvSpPr>
          <p:spPr bwMode="auto">
            <a:xfrm>
              <a:off x="3648" y="1872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Enhetsdiagram</a:t>
              </a:r>
            </a:p>
          </p:txBody>
        </p:sp>
        <p:sp>
          <p:nvSpPr>
            <p:cNvPr id="73747" name="Text Box 19"/>
            <p:cNvSpPr txBox="1">
              <a:spLocks noChangeArrowheads="1"/>
            </p:cNvSpPr>
            <p:nvPr/>
          </p:nvSpPr>
          <p:spPr bwMode="auto">
            <a:xfrm>
              <a:off x="4944" y="316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FEK</a:t>
              </a:r>
            </a:p>
          </p:txBody>
        </p:sp>
        <p:sp>
          <p:nvSpPr>
            <p:cNvPr id="73751" name="Freeform 23"/>
            <p:cNvSpPr>
              <a:spLocks/>
            </p:cNvSpPr>
            <p:nvPr/>
          </p:nvSpPr>
          <p:spPr bwMode="auto">
            <a:xfrm>
              <a:off x="3264" y="2352"/>
              <a:ext cx="1584" cy="1008"/>
            </a:xfrm>
            <a:custGeom>
              <a:avLst/>
              <a:gdLst>
                <a:gd name="T0" fmla="*/ 0 w 1584"/>
                <a:gd name="T1" fmla="*/ 0 h 1008"/>
                <a:gd name="T2" fmla="*/ 288 w 1584"/>
                <a:gd name="T3" fmla="*/ 528 h 1008"/>
                <a:gd name="T4" fmla="*/ 864 w 1584"/>
                <a:gd name="T5" fmla="*/ 864 h 1008"/>
                <a:gd name="T6" fmla="*/ 1584 w 1584"/>
                <a:gd name="T7" fmla="*/ 100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4" h="1008">
                  <a:moveTo>
                    <a:pt x="0" y="0"/>
                  </a:moveTo>
                  <a:cubicBezTo>
                    <a:pt x="72" y="192"/>
                    <a:pt x="144" y="384"/>
                    <a:pt x="288" y="528"/>
                  </a:cubicBezTo>
                  <a:cubicBezTo>
                    <a:pt x="432" y="672"/>
                    <a:pt x="648" y="784"/>
                    <a:pt x="864" y="864"/>
                  </a:cubicBezTo>
                  <a:cubicBezTo>
                    <a:pt x="1080" y="944"/>
                    <a:pt x="1464" y="984"/>
                    <a:pt x="1584" y="10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977136286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85900"/>
            <a:ext cx="7772400" cy="4419600"/>
          </a:xfrm>
        </p:spPr>
        <p:txBody>
          <a:bodyPr/>
          <a:lstStyle/>
          <a:p>
            <a:r>
              <a:rPr lang="nb-NO" altLang="nb-NO" sz="2400" b="1" dirty="0"/>
              <a:t>Sprangvis </a:t>
            </a:r>
            <a:r>
              <a:rPr lang="nb-NO" altLang="nb-NO" sz="2400" dirty="0"/>
              <a:t>faste totale kostnader (FTK) og faste enhetskostnader (FEK)</a:t>
            </a:r>
          </a:p>
          <a:p>
            <a:pPr>
              <a:buFontTx/>
              <a:buNone/>
            </a:pPr>
            <a:endParaRPr lang="nb-NO" altLang="nb-NO" sz="2400" dirty="0"/>
          </a:p>
        </p:txBody>
      </p:sp>
      <p:grpSp>
        <p:nvGrpSpPr>
          <p:cNvPr id="74794" name="Group 42"/>
          <p:cNvGrpSpPr>
            <a:grpSpLocks/>
          </p:cNvGrpSpPr>
          <p:nvPr/>
        </p:nvGrpSpPr>
        <p:grpSpPr bwMode="auto">
          <a:xfrm>
            <a:off x="685800" y="2743200"/>
            <a:ext cx="3962400" cy="2971800"/>
            <a:chOff x="432" y="1728"/>
            <a:chExt cx="2496" cy="1872"/>
          </a:xfrm>
        </p:grpSpPr>
        <p:sp>
          <p:nvSpPr>
            <p:cNvPr id="74757" name="Text Box 5"/>
            <p:cNvSpPr txBox="1">
              <a:spLocks noChangeArrowheads="1"/>
            </p:cNvSpPr>
            <p:nvPr/>
          </p:nvSpPr>
          <p:spPr bwMode="auto">
            <a:xfrm>
              <a:off x="432" y="172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240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4759" name="Line 7"/>
            <p:cNvSpPr>
              <a:spLocks noChangeShapeType="1"/>
            </p:cNvSpPr>
            <p:nvPr/>
          </p:nvSpPr>
          <p:spPr bwMode="auto">
            <a:xfrm flipV="1">
              <a:off x="576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4760" name="Line 8"/>
            <p:cNvSpPr>
              <a:spLocks noChangeShapeType="1"/>
            </p:cNvSpPr>
            <p:nvPr/>
          </p:nvSpPr>
          <p:spPr bwMode="auto">
            <a:xfrm>
              <a:off x="576" y="35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1008" y="1824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Totaldiagram</a:t>
              </a:r>
            </a:p>
          </p:txBody>
        </p:sp>
        <p:sp>
          <p:nvSpPr>
            <p:cNvPr id="74762" name="Text Box 10"/>
            <p:cNvSpPr txBox="1">
              <a:spLocks noChangeArrowheads="1"/>
            </p:cNvSpPr>
            <p:nvPr/>
          </p:nvSpPr>
          <p:spPr bwMode="auto">
            <a:xfrm>
              <a:off x="2208" y="2544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FTK</a:t>
              </a:r>
            </a:p>
          </p:txBody>
        </p:sp>
        <p:sp>
          <p:nvSpPr>
            <p:cNvPr id="74772" name="Line 20"/>
            <p:cNvSpPr>
              <a:spLocks noChangeShapeType="1"/>
            </p:cNvSpPr>
            <p:nvPr/>
          </p:nvSpPr>
          <p:spPr bwMode="auto">
            <a:xfrm>
              <a:off x="576" y="297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4773" name="Line 21"/>
            <p:cNvSpPr>
              <a:spLocks noChangeShapeType="1"/>
            </p:cNvSpPr>
            <p:nvPr/>
          </p:nvSpPr>
          <p:spPr bwMode="auto">
            <a:xfrm flipV="1">
              <a:off x="1488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>
              <a:off x="1488" y="26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grpSp>
        <p:nvGrpSpPr>
          <p:cNvPr id="74793" name="Group 41"/>
          <p:cNvGrpSpPr>
            <a:grpSpLocks/>
          </p:cNvGrpSpPr>
          <p:nvPr/>
        </p:nvGrpSpPr>
        <p:grpSpPr bwMode="auto">
          <a:xfrm>
            <a:off x="4876800" y="2667000"/>
            <a:ext cx="3962400" cy="3048000"/>
            <a:chOff x="3072" y="1680"/>
            <a:chExt cx="2496" cy="1920"/>
          </a:xfrm>
        </p:grpSpPr>
        <p:sp>
          <p:nvSpPr>
            <p:cNvPr id="74765" name="Text Box 13"/>
            <p:cNvSpPr txBox="1">
              <a:spLocks noChangeArrowheads="1"/>
            </p:cNvSpPr>
            <p:nvPr/>
          </p:nvSpPr>
          <p:spPr bwMode="auto">
            <a:xfrm>
              <a:off x="3072" y="168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74766" name="Text Box 14"/>
            <p:cNvSpPr txBox="1">
              <a:spLocks noChangeArrowheads="1"/>
            </p:cNvSpPr>
            <p:nvPr/>
          </p:nvSpPr>
          <p:spPr bwMode="auto">
            <a:xfrm>
              <a:off x="504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74767" name="Line 15"/>
            <p:cNvSpPr>
              <a:spLocks noChangeShapeType="1"/>
            </p:cNvSpPr>
            <p:nvPr/>
          </p:nvSpPr>
          <p:spPr bwMode="auto">
            <a:xfrm flipV="1">
              <a:off x="3168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>
              <a:off x="3168" y="3504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74769" name="Text Box 17"/>
            <p:cNvSpPr txBox="1">
              <a:spLocks noChangeArrowheads="1"/>
            </p:cNvSpPr>
            <p:nvPr/>
          </p:nvSpPr>
          <p:spPr bwMode="auto">
            <a:xfrm>
              <a:off x="3648" y="1872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Enhetsdiagram</a:t>
              </a:r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auto">
            <a:xfrm>
              <a:off x="4944" y="316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FEK</a:t>
              </a:r>
            </a:p>
          </p:txBody>
        </p:sp>
        <p:grpSp>
          <p:nvGrpSpPr>
            <p:cNvPr id="74792" name="Group 40"/>
            <p:cNvGrpSpPr>
              <a:grpSpLocks/>
            </p:cNvGrpSpPr>
            <p:nvPr/>
          </p:nvGrpSpPr>
          <p:grpSpPr bwMode="auto">
            <a:xfrm>
              <a:off x="3264" y="2448"/>
              <a:ext cx="1536" cy="960"/>
              <a:chOff x="3264" y="2448"/>
              <a:chExt cx="1536" cy="960"/>
            </a:xfrm>
          </p:grpSpPr>
          <p:sp>
            <p:nvSpPr>
              <p:cNvPr id="74789" name="Freeform 37"/>
              <p:cNvSpPr>
                <a:spLocks/>
              </p:cNvSpPr>
              <p:nvPr/>
            </p:nvSpPr>
            <p:spPr bwMode="auto">
              <a:xfrm>
                <a:off x="3264" y="2448"/>
                <a:ext cx="720" cy="816"/>
              </a:xfrm>
              <a:custGeom>
                <a:avLst/>
                <a:gdLst>
                  <a:gd name="T0" fmla="*/ 0 w 720"/>
                  <a:gd name="T1" fmla="*/ 0 h 816"/>
                  <a:gd name="T2" fmla="*/ 144 w 720"/>
                  <a:gd name="T3" fmla="*/ 480 h 816"/>
                  <a:gd name="T4" fmla="*/ 720 w 720"/>
                  <a:gd name="T5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0" h="816">
                    <a:moveTo>
                      <a:pt x="0" y="0"/>
                    </a:moveTo>
                    <a:cubicBezTo>
                      <a:pt x="12" y="172"/>
                      <a:pt x="24" y="344"/>
                      <a:pt x="144" y="480"/>
                    </a:cubicBezTo>
                    <a:cubicBezTo>
                      <a:pt x="264" y="616"/>
                      <a:pt x="624" y="760"/>
                      <a:pt x="720" y="81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nb-NO"/>
              </a:p>
            </p:txBody>
          </p:sp>
          <p:sp>
            <p:nvSpPr>
              <p:cNvPr id="74790" name="Freeform 38"/>
              <p:cNvSpPr>
                <a:spLocks/>
              </p:cNvSpPr>
              <p:nvPr/>
            </p:nvSpPr>
            <p:spPr bwMode="auto">
              <a:xfrm>
                <a:off x="4032" y="2976"/>
                <a:ext cx="768" cy="432"/>
              </a:xfrm>
              <a:custGeom>
                <a:avLst/>
                <a:gdLst>
                  <a:gd name="T0" fmla="*/ 0 w 768"/>
                  <a:gd name="T1" fmla="*/ 0 h 432"/>
                  <a:gd name="T2" fmla="*/ 240 w 768"/>
                  <a:gd name="T3" fmla="*/ 240 h 432"/>
                  <a:gd name="T4" fmla="*/ 768 w 768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8" h="432">
                    <a:moveTo>
                      <a:pt x="0" y="0"/>
                    </a:moveTo>
                    <a:cubicBezTo>
                      <a:pt x="56" y="84"/>
                      <a:pt x="112" y="168"/>
                      <a:pt x="240" y="240"/>
                    </a:cubicBezTo>
                    <a:cubicBezTo>
                      <a:pt x="368" y="312"/>
                      <a:pt x="680" y="400"/>
                      <a:pt x="768" y="43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nb-NO"/>
              </a:p>
            </p:txBody>
          </p:sp>
          <p:sp>
            <p:nvSpPr>
              <p:cNvPr id="74791" name="Line 39"/>
              <p:cNvSpPr>
                <a:spLocks noChangeShapeType="1"/>
              </p:cNvSpPr>
              <p:nvPr/>
            </p:nvSpPr>
            <p:spPr bwMode="auto">
              <a:xfrm>
                <a:off x="4032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nb-NO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375826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4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04951"/>
            <a:ext cx="7772400" cy="4419600"/>
          </a:xfrm>
        </p:spPr>
        <p:txBody>
          <a:bodyPr/>
          <a:lstStyle/>
          <a:p>
            <a:r>
              <a:rPr lang="nb-NO" altLang="nb-NO" sz="2400" b="1" dirty="0"/>
              <a:t>Irreversible sprangvis </a:t>
            </a:r>
            <a:r>
              <a:rPr lang="nb-NO" altLang="nb-NO" sz="2400" dirty="0"/>
              <a:t>faste totale kostnader</a:t>
            </a:r>
          </a:p>
        </p:txBody>
      </p:sp>
      <p:grpSp>
        <p:nvGrpSpPr>
          <p:cNvPr id="82970" name="Group 26"/>
          <p:cNvGrpSpPr>
            <a:grpSpLocks/>
          </p:cNvGrpSpPr>
          <p:nvPr/>
        </p:nvGrpSpPr>
        <p:grpSpPr bwMode="auto">
          <a:xfrm>
            <a:off x="684213" y="2781300"/>
            <a:ext cx="3962400" cy="2971800"/>
            <a:chOff x="431" y="1752"/>
            <a:chExt cx="2496" cy="1872"/>
          </a:xfrm>
        </p:grpSpPr>
        <p:sp>
          <p:nvSpPr>
            <p:cNvPr id="82949" name="Text Box 5"/>
            <p:cNvSpPr txBox="1">
              <a:spLocks noChangeArrowheads="1"/>
            </p:cNvSpPr>
            <p:nvPr/>
          </p:nvSpPr>
          <p:spPr bwMode="auto">
            <a:xfrm>
              <a:off x="431" y="1752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2399" y="3432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82951" name="Line 7"/>
            <p:cNvSpPr>
              <a:spLocks noChangeShapeType="1"/>
            </p:cNvSpPr>
            <p:nvPr/>
          </p:nvSpPr>
          <p:spPr bwMode="auto">
            <a:xfrm flipV="1">
              <a:off x="575" y="199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575" y="3528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2953" name="Text Box 9"/>
            <p:cNvSpPr txBox="1">
              <a:spLocks noChangeArrowheads="1"/>
            </p:cNvSpPr>
            <p:nvPr/>
          </p:nvSpPr>
          <p:spPr bwMode="auto">
            <a:xfrm>
              <a:off x="1007" y="1848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Totaldiagram</a:t>
              </a:r>
            </a:p>
          </p:txBody>
        </p:sp>
        <p:sp>
          <p:nvSpPr>
            <p:cNvPr id="82954" name="Text Box 10"/>
            <p:cNvSpPr txBox="1">
              <a:spLocks noChangeArrowheads="1"/>
            </p:cNvSpPr>
            <p:nvPr/>
          </p:nvSpPr>
          <p:spPr bwMode="auto">
            <a:xfrm>
              <a:off x="2207" y="256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FTK</a:t>
              </a:r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>
              <a:off x="575" y="300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V="1">
              <a:off x="1487" y="27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2957" name="Line 13"/>
            <p:cNvSpPr>
              <a:spLocks noChangeShapeType="1"/>
            </p:cNvSpPr>
            <p:nvPr/>
          </p:nvSpPr>
          <p:spPr bwMode="auto">
            <a:xfrm>
              <a:off x="1487" y="27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2969" name="Line 25"/>
            <p:cNvSpPr>
              <a:spLocks noChangeShapeType="1"/>
            </p:cNvSpPr>
            <p:nvPr/>
          </p:nvSpPr>
          <p:spPr bwMode="auto">
            <a:xfrm flipH="1">
              <a:off x="567" y="2704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31263409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bldLvl="4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nb-NO" altLang="nb-NO"/>
          </a:p>
          <a:p>
            <a:pPr>
              <a:buFontTx/>
              <a:buNone/>
            </a:pPr>
            <a:endParaRPr lang="nb-NO" altLang="nb-NO"/>
          </a:p>
          <a:p>
            <a:pPr>
              <a:buFontTx/>
              <a:buNone/>
            </a:pPr>
            <a:endParaRPr lang="nb-NO" altLang="nb-NO"/>
          </a:p>
        </p:txBody>
      </p:sp>
      <p:grpSp>
        <p:nvGrpSpPr>
          <p:cNvPr id="83997" name="Group 29"/>
          <p:cNvGrpSpPr>
            <a:grpSpLocks/>
          </p:cNvGrpSpPr>
          <p:nvPr/>
        </p:nvGrpSpPr>
        <p:grpSpPr bwMode="auto">
          <a:xfrm>
            <a:off x="457200" y="1752600"/>
            <a:ext cx="7848600" cy="2819400"/>
            <a:chOff x="288" y="1104"/>
            <a:chExt cx="4944" cy="1776"/>
          </a:xfrm>
        </p:grpSpPr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 flipV="1">
              <a:off x="1584" y="15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74" name="Line 6"/>
            <p:cNvSpPr>
              <a:spLocks noChangeShapeType="1"/>
            </p:cNvSpPr>
            <p:nvPr/>
          </p:nvSpPr>
          <p:spPr bwMode="auto">
            <a:xfrm>
              <a:off x="1584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75" name="Line 7"/>
            <p:cNvSpPr>
              <a:spLocks noChangeShapeType="1"/>
            </p:cNvSpPr>
            <p:nvPr/>
          </p:nvSpPr>
          <p:spPr bwMode="auto">
            <a:xfrm>
              <a:off x="1584" y="187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1968" y="134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Variable</a:t>
              </a:r>
            </a:p>
          </p:txBody>
        </p:sp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1968" y="235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Faste</a:t>
              </a:r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288" y="187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Kostnader</a:t>
              </a:r>
            </a:p>
          </p:txBody>
        </p:sp>
        <p:sp>
          <p:nvSpPr>
            <p:cNvPr id="83979" name="Line 11"/>
            <p:cNvSpPr>
              <a:spLocks noChangeShapeType="1"/>
            </p:cNvSpPr>
            <p:nvPr/>
          </p:nvSpPr>
          <p:spPr bwMode="auto">
            <a:xfrm flipH="1">
              <a:off x="1344" y="201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80" name="Line 12"/>
            <p:cNvSpPr>
              <a:spLocks noChangeShapeType="1"/>
            </p:cNvSpPr>
            <p:nvPr/>
          </p:nvSpPr>
          <p:spPr bwMode="auto">
            <a:xfrm>
              <a:off x="1584" y="24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82" name="Text Box 14"/>
            <p:cNvSpPr txBox="1">
              <a:spLocks noChangeArrowheads="1"/>
            </p:cNvSpPr>
            <p:nvPr/>
          </p:nvSpPr>
          <p:spPr bwMode="auto">
            <a:xfrm>
              <a:off x="3264" y="1104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Proporsjonale</a:t>
              </a:r>
            </a:p>
          </p:txBody>
        </p:sp>
        <p:sp>
          <p:nvSpPr>
            <p:cNvPr id="83983" name="Text Box 15"/>
            <p:cNvSpPr txBox="1">
              <a:spLocks noChangeArrowheads="1"/>
            </p:cNvSpPr>
            <p:nvPr/>
          </p:nvSpPr>
          <p:spPr bwMode="auto">
            <a:xfrm>
              <a:off x="3264" y="144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Overproporsjonale</a:t>
              </a:r>
            </a:p>
          </p:txBody>
        </p:sp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3264" y="1776"/>
              <a:ext cx="19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Underproporsjonale</a:t>
              </a:r>
            </a:p>
          </p:txBody>
        </p:sp>
        <p:sp>
          <p:nvSpPr>
            <p:cNvPr id="83985" name="Line 17"/>
            <p:cNvSpPr>
              <a:spLocks noChangeShapeType="1"/>
            </p:cNvSpPr>
            <p:nvPr/>
          </p:nvSpPr>
          <p:spPr bwMode="auto">
            <a:xfrm>
              <a:off x="2784" y="15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86" name="Line 18"/>
            <p:cNvSpPr>
              <a:spLocks noChangeShapeType="1"/>
            </p:cNvSpPr>
            <p:nvPr/>
          </p:nvSpPr>
          <p:spPr bwMode="auto">
            <a:xfrm>
              <a:off x="3024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87" name="Line 19"/>
            <p:cNvSpPr>
              <a:spLocks noChangeShapeType="1"/>
            </p:cNvSpPr>
            <p:nvPr/>
          </p:nvSpPr>
          <p:spPr bwMode="auto">
            <a:xfrm>
              <a:off x="3024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88" name="Line 20"/>
            <p:cNvSpPr>
              <a:spLocks noChangeShapeType="1"/>
            </p:cNvSpPr>
            <p:nvPr/>
          </p:nvSpPr>
          <p:spPr bwMode="auto">
            <a:xfrm>
              <a:off x="3024" y="12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90" name="Text Box 22"/>
            <p:cNvSpPr txBox="1">
              <a:spLocks noChangeArrowheads="1"/>
            </p:cNvSpPr>
            <p:nvPr/>
          </p:nvSpPr>
          <p:spPr bwMode="auto">
            <a:xfrm>
              <a:off x="3264" y="2256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Faste</a:t>
              </a:r>
            </a:p>
          </p:txBody>
        </p:sp>
        <p:sp>
          <p:nvSpPr>
            <p:cNvPr id="83991" name="Text Box 23"/>
            <p:cNvSpPr txBox="1">
              <a:spLocks noChangeArrowheads="1"/>
            </p:cNvSpPr>
            <p:nvPr/>
          </p:nvSpPr>
          <p:spPr bwMode="auto">
            <a:xfrm>
              <a:off x="3264" y="259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Sprangvis faste</a:t>
              </a:r>
            </a:p>
          </p:txBody>
        </p:sp>
        <p:sp>
          <p:nvSpPr>
            <p:cNvPr id="83992" name="Line 24"/>
            <p:cNvSpPr>
              <a:spLocks noChangeShapeType="1"/>
            </p:cNvSpPr>
            <p:nvPr/>
          </p:nvSpPr>
          <p:spPr bwMode="auto">
            <a:xfrm>
              <a:off x="2544" y="249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93" name="Line 25"/>
            <p:cNvSpPr>
              <a:spLocks noChangeShapeType="1"/>
            </p:cNvSpPr>
            <p:nvPr/>
          </p:nvSpPr>
          <p:spPr bwMode="auto">
            <a:xfrm flipV="1">
              <a:off x="3072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94" name="Line 26"/>
            <p:cNvSpPr>
              <a:spLocks noChangeShapeType="1"/>
            </p:cNvSpPr>
            <p:nvPr/>
          </p:nvSpPr>
          <p:spPr bwMode="auto">
            <a:xfrm>
              <a:off x="3072" y="24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95" name="Line 27"/>
            <p:cNvSpPr>
              <a:spLocks noChangeShapeType="1"/>
            </p:cNvSpPr>
            <p:nvPr/>
          </p:nvSpPr>
          <p:spPr bwMode="auto">
            <a:xfrm>
              <a:off x="3072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3996" name="Line 28"/>
            <p:cNvSpPr>
              <a:spLocks noChangeShapeType="1"/>
            </p:cNvSpPr>
            <p:nvPr/>
          </p:nvSpPr>
          <p:spPr bwMode="auto">
            <a:xfrm>
              <a:off x="3072" y="27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102584667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nb-NO" altLang="nb-NO" sz="2400" b="1" dirty="0"/>
              <a:t>Proporsjonale</a:t>
            </a:r>
            <a:r>
              <a:rPr lang="nb-NO" altLang="nb-NO" sz="2400" dirty="0"/>
              <a:t> variable totale kostnader (VTK) og -variable enhetskostnader (VEK)</a:t>
            </a:r>
          </a:p>
          <a:p>
            <a:pPr>
              <a:buFontTx/>
              <a:buNone/>
            </a:pPr>
            <a:endParaRPr lang="nb-NO" altLang="nb-NO" sz="2400" dirty="0"/>
          </a:p>
        </p:txBody>
      </p:sp>
      <p:grpSp>
        <p:nvGrpSpPr>
          <p:cNvPr id="67618" name="Group 34"/>
          <p:cNvGrpSpPr>
            <a:grpSpLocks/>
          </p:cNvGrpSpPr>
          <p:nvPr/>
        </p:nvGrpSpPr>
        <p:grpSpPr bwMode="auto">
          <a:xfrm>
            <a:off x="685800" y="2743200"/>
            <a:ext cx="3962400" cy="2971800"/>
            <a:chOff x="432" y="1728"/>
            <a:chExt cx="2496" cy="1872"/>
          </a:xfrm>
        </p:grpSpPr>
        <p:sp>
          <p:nvSpPr>
            <p:cNvPr id="67593" name="Text Box 9"/>
            <p:cNvSpPr txBox="1">
              <a:spLocks noChangeArrowheads="1"/>
            </p:cNvSpPr>
            <p:nvPr/>
          </p:nvSpPr>
          <p:spPr bwMode="auto">
            <a:xfrm>
              <a:off x="432" y="172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67595" name="Text Box 11"/>
            <p:cNvSpPr txBox="1">
              <a:spLocks noChangeArrowheads="1"/>
            </p:cNvSpPr>
            <p:nvPr/>
          </p:nvSpPr>
          <p:spPr bwMode="auto">
            <a:xfrm>
              <a:off x="240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67598" name="Line 14"/>
            <p:cNvSpPr>
              <a:spLocks noChangeShapeType="1"/>
            </p:cNvSpPr>
            <p:nvPr/>
          </p:nvSpPr>
          <p:spPr bwMode="auto">
            <a:xfrm flipV="1">
              <a:off x="576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7601" name="Line 17"/>
            <p:cNvSpPr>
              <a:spLocks noChangeShapeType="1"/>
            </p:cNvSpPr>
            <p:nvPr/>
          </p:nvSpPr>
          <p:spPr bwMode="auto">
            <a:xfrm>
              <a:off x="576" y="35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7608" name="Text Box 24"/>
            <p:cNvSpPr txBox="1">
              <a:spLocks noChangeArrowheads="1"/>
            </p:cNvSpPr>
            <p:nvPr/>
          </p:nvSpPr>
          <p:spPr bwMode="auto">
            <a:xfrm>
              <a:off x="1008" y="1824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Totaldiagram</a:t>
              </a:r>
            </a:p>
          </p:txBody>
        </p:sp>
        <p:sp>
          <p:nvSpPr>
            <p:cNvPr id="67610" name="Line 26"/>
            <p:cNvSpPr>
              <a:spLocks noChangeShapeType="1"/>
            </p:cNvSpPr>
            <p:nvPr/>
          </p:nvSpPr>
          <p:spPr bwMode="auto">
            <a:xfrm flipV="1">
              <a:off x="672" y="2064"/>
              <a:ext cx="1536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7615" name="Text Box 31"/>
            <p:cNvSpPr txBox="1">
              <a:spLocks noChangeArrowheads="1"/>
            </p:cNvSpPr>
            <p:nvPr/>
          </p:nvSpPr>
          <p:spPr bwMode="auto">
            <a:xfrm>
              <a:off x="2256" y="1920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VTK</a:t>
              </a:r>
            </a:p>
          </p:txBody>
        </p:sp>
      </p:grpSp>
      <p:grpSp>
        <p:nvGrpSpPr>
          <p:cNvPr id="67619" name="Group 35"/>
          <p:cNvGrpSpPr>
            <a:grpSpLocks/>
          </p:cNvGrpSpPr>
          <p:nvPr/>
        </p:nvGrpSpPr>
        <p:grpSpPr bwMode="auto">
          <a:xfrm>
            <a:off x="4876800" y="2667000"/>
            <a:ext cx="3962400" cy="3048000"/>
            <a:chOff x="3072" y="1680"/>
            <a:chExt cx="2496" cy="1920"/>
          </a:xfrm>
        </p:grpSpPr>
        <p:sp>
          <p:nvSpPr>
            <p:cNvPr id="67594" name="Text Box 10"/>
            <p:cNvSpPr txBox="1">
              <a:spLocks noChangeArrowheads="1"/>
            </p:cNvSpPr>
            <p:nvPr/>
          </p:nvSpPr>
          <p:spPr bwMode="auto">
            <a:xfrm>
              <a:off x="3072" y="1680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Kr</a:t>
              </a:r>
            </a:p>
          </p:txBody>
        </p:sp>
        <p:sp>
          <p:nvSpPr>
            <p:cNvPr id="67596" name="Text Box 12"/>
            <p:cNvSpPr txBox="1">
              <a:spLocks noChangeArrowheads="1"/>
            </p:cNvSpPr>
            <p:nvPr/>
          </p:nvSpPr>
          <p:spPr bwMode="auto">
            <a:xfrm>
              <a:off x="5040" y="3408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Mengde</a:t>
              </a:r>
            </a:p>
          </p:txBody>
        </p:sp>
        <p:sp>
          <p:nvSpPr>
            <p:cNvPr id="67602" name="Line 18"/>
            <p:cNvSpPr>
              <a:spLocks noChangeShapeType="1"/>
            </p:cNvSpPr>
            <p:nvPr/>
          </p:nvSpPr>
          <p:spPr bwMode="auto">
            <a:xfrm flipV="1">
              <a:off x="3168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>
              <a:off x="3168" y="3504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7609" name="Text Box 25"/>
            <p:cNvSpPr txBox="1">
              <a:spLocks noChangeArrowheads="1"/>
            </p:cNvSpPr>
            <p:nvPr/>
          </p:nvSpPr>
          <p:spPr bwMode="auto">
            <a:xfrm>
              <a:off x="3648" y="1872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Enhetsdiagram</a:t>
              </a:r>
            </a:p>
          </p:txBody>
        </p:sp>
        <p:sp>
          <p:nvSpPr>
            <p:cNvPr id="67614" name="Line 30"/>
            <p:cNvSpPr>
              <a:spLocks noChangeShapeType="1"/>
            </p:cNvSpPr>
            <p:nvPr/>
          </p:nvSpPr>
          <p:spPr bwMode="auto">
            <a:xfrm>
              <a:off x="3216" y="264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67616" name="Text Box 32"/>
            <p:cNvSpPr txBox="1">
              <a:spLocks noChangeArrowheads="1"/>
            </p:cNvSpPr>
            <p:nvPr/>
          </p:nvSpPr>
          <p:spPr bwMode="auto">
            <a:xfrm>
              <a:off x="4992" y="2544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1400">
                  <a:latin typeface="Times New Roman" panose="02020603050405020304" pitchFamily="18" charset="0"/>
                </a:rPr>
                <a:t>VEK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609554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nb-NO" altLang="nb-NO"/>
          </a:p>
          <a:p>
            <a:pPr>
              <a:buFontTx/>
              <a:buNone/>
            </a:pPr>
            <a:endParaRPr lang="nb-NO" altLang="nb-NO"/>
          </a:p>
          <a:p>
            <a:pPr>
              <a:buFontTx/>
              <a:buNone/>
            </a:pPr>
            <a:endParaRPr lang="nb-NO" altLang="nb-NO"/>
          </a:p>
        </p:txBody>
      </p:sp>
      <p:grpSp>
        <p:nvGrpSpPr>
          <p:cNvPr id="85021" name="Group 29"/>
          <p:cNvGrpSpPr>
            <a:grpSpLocks/>
          </p:cNvGrpSpPr>
          <p:nvPr/>
        </p:nvGrpSpPr>
        <p:grpSpPr bwMode="auto">
          <a:xfrm>
            <a:off x="457200" y="1752600"/>
            <a:ext cx="7848600" cy="2819400"/>
            <a:chOff x="288" y="1104"/>
            <a:chExt cx="4944" cy="1776"/>
          </a:xfrm>
        </p:grpSpPr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 flipV="1">
              <a:off x="1584" y="15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4998" name="Line 6"/>
            <p:cNvSpPr>
              <a:spLocks noChangeShapeType="1"/>
            </p:cNvSpPr>
            <p:nvPr/>
          </p:nvSpPr>
          <p:spPr bwMode="auto">
            <a:xfrm>
              <a:off x="1584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4999" name="Line 7"/>
            <p:cNvSpPr>
              <a:spLocks noChangeShapeType="1"/>
            </p:cNvSpPr>
            <p:nvPr/>
          </p:nvSpPr>
          <p:spPr bwMode="auto">
            <a:xfrm>
              <a:off x="1584" y="187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5000" name="Text Box 8"/>
            <p:cNvSpPr txBox="1">
              <a:spLocks noChangeArrowheads="1"/>
            </p:cNvSpPr>
            <p:nvPr/>
          </p:nvSpPr>
          <p:spPr bwMode="auto">
            <a:xfrm>
              <a:off x="1968" y="134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Variable</a:t>
              </a:r>
            </a:p>
          </p:txBody>
        </p:sp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1968" y="235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Faste</a:t>
              </a:r>
            </a:p>
          </p:txBody>
        </p:sp>
        <p:sp>
          <p:nvSpPr>
            <p:cNvPr id="85002" name="Text Box 10"/>
            <p:cNvSpPr txBox="1">
              <a:spLocks noChangeArrowheads="1"/>
            </p:cNvSpPr>
            <p:nvPr/>
          </p:nvSpPr>
          <p:spPr bwMode="auto">
            <a:xfrm>
              <a:off x="288" y="187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Kostnader</a:t>
              </a:r>
            </a:p>
          </p:txBody>
        </p:sp>
        <p:sp>
          <p:nvSpPr>
            <p:cNvPr id="85003" name="Line 11"/>
            <p:cNvSpPr>
              <a:spLocks noChangeShapeType="1"/>
            </p:cNvSpPr>
            <p:nvPr/>
          </p:nvSpPr>
          <p:spPr bwMode="auto">
            <a:xfrm flipH="1">
              <a:off x="1344" y="201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>
              <a:off x="1584" y="24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5006" name="Text Box 14"/>
            <p:cNvSpPr txBox="1">
              <a:spLocks noChangeArrowheads="1"/>
            </p:cNvSpPr>
            <p:nvPr/>
          </p:nvSpPr>
          <p:spPr bwMode="auto">
            <a:xfrm>
              <a:off x="3264" y="1104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Proporsjonale</a:t>
              </a: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3264" y="1440"/>
              <a:ext cx="1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Overproporsjonale</a:t>
              </a:r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3264" y="1776"/>
              <a:ext cx="19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Underproporsjonale</a:t>
              </a:r>
            </a:p>
          </p:txBody>
        </p:sp>
        <p:sp>
          <p:nvSpPr>
            <p:cNvPr id="85009" name="Line 17"/>
            <p:cNvSpPr>
              <a:spLocks noChangeShapeType="1"/>
            </p:cNvSpPr>
            <p:nvPr/>
          </p:nvSpPr>
          <p:spPr bwMode="auto">
            <a:xfrm>
              <a:off x="2784" y="15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5010" name="Line 18"/>
            <p:cNvSpPr>
              <a:spLocks noChangeShapeType="1"/>
            </p:cNvSpPr>
            <p:nvPr/>
          </p:nvSpPr>
          <p:spPr bwMode="auto">
            <a:xfrm>
              <a:off x="3024" y="124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5011" name="Line 19"/>
            <p:cNvSpPr>
              <a:spLocks noChangeShapeType="1"/>
            </p:cNvSpPr>
            <p:nvPr/>
          </p:nvSpPr>
          <p:spPr bwMode="auto">
            <a:xfrm>
              <a:off x="3024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5012" name="Line 20"/>
            <p:cNvSpPr>
              <a:spLocks noChangeShapeType="1"/>
            </p:cNvSpPr>
            <p:nvPr/>
          </p:nvSpPr>
          <p:spPr bwMode="auto">
            <a:xfrm>
              <a:off x="3024" y="12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5014" name="Text Box 22"/>
            <p:cNvSpPr txBox="1">
              <a:spLocks noChangeArrowheads="1"/>
            </p:cNvSpPr>
            <p:nvPr/>
          </p:nvSpPr>
          <p:spPr bwMode="auto">
            <a:xfrm>
              <a:off x="3264" y="2256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Faste</a:t>
              </a:r>
            </a:p>
          </p:txBody>
        </p:sp>
        <p:sp>
          <p:nvSpPr>
            <p:cNvPr id="85015" name="Text Box 23"/>
            <p:cNvSpPr txBox="1">
              <a:spLocks noChangeArrowheads="1"/>
            </p:cNvSpPr>
            <p:nvPr/>
          </p:nvSpPr>
          <p:spPr bwMode="auto">
            <a:xfrm>
              <a:off x="3264" y="259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2400">
                  <a:latin typeface="Times New Roman" panose="02020603050405020304" pitchFamily="18" charset="0"/>
                </a:rPr>
                <a:t>Sprangvis faste</a:t>
              </a:r>
            </a:p>
          </p:txBody>
        </p:sp>
        <p:sp>
          <p:nvSpPr>
            <p:cNvPr id="85016" name="Line 24"/>
            <p:cNvSpPr>
              <a:spLocks noChangeShapeType="1"/>
            </p:cNvSpPr>
            <p:nvPr/>
          </p:nvSpPr>
          <p:spPr bwMode="auto">
            <a:xfrm>
              <a:off x="2544" y="249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5017" name="Line 25"/>
            <p:cNvSpPr>
              <a:spLocks noChangeShapeType="1"/>
            </p:cNvSpPr>
            <p:nvPr/>
          </p:nvSpPr>
          <p:spPr bwMode="auto">
            <a:xfrm flipV="1">
              <a:off x="3072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5018" name="Line 26"/>
            <p:cNvSpPr>
              <a:spLocks noChangeShapeType="1"/>
            </p:cNvSpPr>
            <p:nvPr/>
          </p:nvSpPr>
          <p:spPr bwMode="auto">
            <a:xfrm>
              <a:off x="3072" y="24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5019" name="Line 27"/>
            <p:cNvSpPr>
              <a:spLocks noChangeShapeType="1"/>
            </p:cNvSpPr>
            <p:nvPr/>
          </p:nvSpPr>
          <p:spPr bwMode="auto">
            <a:xfrm>
              <a:off x="3072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5020" name="Line 28"/>
            <p:cNvSpPr>
              <a:spLocks noChangeShapeType="1"/>
            </p:cNvSpPr>
            <p:nvPr/>
          </p:nvSpPr>
          <p:spPr bwMode="auto">
            <a:xfrm>
              <a:off x="3072" y="27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565935846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bldLvl="4" autoUpdateAnimBg="0"/>
    </p:bldLst>
  </p:timing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4060</TotalTime>
  <Words>466</Words>
  <Application>Microsoft Office PowerPoint</Application>
  <PresentationFormat>Skjermfremvisning (4:3)</PresentationFormat>
  <Paragraphs>175</Paragraphs>
  <Slides>20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8" baseType="lpstr">
      <vt:lpstr>Arial</vt:lpstr>
      <vt:lpstr>Comic Sans MS</vt:lpstr>
      <vt:lpstr>Times New Roman</vt:lpstr>
      <vt:lpstr>Verdana</vt:lpstr>
      <vt:lpstr>Wingdings</vt:lpstr>
      <vt:lpstr>Wingdings 3</vt:lpstr>
      <vt:lpstr>Ekko</vt:lpstr>
      <vt:lpstr>Regneark</vt:lpstr>
      <vt:lpstr>Økonomistyring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Trond Winther</cp:lastModifiedBy>
  <cp:revision>46</cp:revision>
  <dcterms:created xsi:type="dcterms:W3CDTF">2005-08-18T07:14:48Z</dcterms:created>
  <dcterms:modified xsi:type="dcterms:W3CDTF">2015-12-15T12:05:05Z</dcterms:modified>
</cp:coreProperties>
</file>