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2"/>
  </p:notesMasterIdLst>
  <p:handoutMasterIdLst>
    <p:handoutMasterId r:id="rId33"/>
  </p:handoutMasterIdLst>
  <p:sldIdLst>
    <p:sldId id="329" r:id="rId2"/>
    <p:sldId id="330" r:id="rId3"/>
    <p:sldId id="341" r:id="rId4"/>
    <p:sldId id="332" r:id="rId5"/>
    <p:sldId id="333" r:id="rId6"/>
    <p:sldId id="334" r:id="rId7"/>
    <p:sldId id="335" r:id="rId8"/>
    <p:sldId id="336" r:id="rId9"/>
    <p:sldId id="337" r:id="rId10"/>
    <p:sldId id="339" r:id="rId11"/>
    <p:sldId id="338" r:id="rId12"/>
    <p:sldId id="291" r:id="rId13"/>
    <p:sldId id="314" r:id="rId14"/>
    <p:sldId id="315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56" r:id="rId29"/>
    <p:sldId id="358" r:id="rId30"/>
    <p:sldId id="357" r:id="rId3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5" autoAdjust="0"/>
    <p:restoredTop sz="91394" autoAdjust="0"/>
  </p:normalViewPr>
  <p:slideViewPr>
    <p:cSldViewPr>
      <p:cViewPr varScale="1">
        <p:scale>
          <a:sx n="103" d="100"/>
          <a:sy n="103" d="100"/>
        </p:scale>
        <p:origin x="13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90" y="-90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Kapittel 6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1C535A-1986-43B4-95EF-4B7BFF53E64B}" type="datetime1">
              <a:rPr lang="nb-NO"/>
              <a:pPr>
                <a:defRPr/>
              </a:pPr>
              <a:t>18.09.2015</a:t>
            </a:fld>
            <a:endParaRPr lang="nb-NO"/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03994E-BF31-437B-B321-35C804AF8C9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9535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Kapittel 6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89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CE6254-BF24-42F0-9878-D47047C19251}" type="datetime1">
              <a:rPr lang="nb-NO"/>
              <a:pPr>
                <a:defRPr/>
              </a:pPr>
              <a:t>18.09.2015</a:t>
            </a:fld>
            <a:endParaRPr lang="nb-NO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7137"/>
            <a:ext cx="5436235" cy="446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59C4FA-E50D-4DB2-A46C-F18D8920A30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8196943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0A7F03-A525-439D-B6D1-45D4A2B31DD7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EC0A99-BD7B-4A9B-AAE8-1906831AB298}" type="slidenum">
              <a:rPr lang="nb-NO" altLang="nb-NO"/>
              <a:pPr eaLnBrk="1" hangingPunct="1"/>
              <a:t>1</a:t>
            </a:fld>
            <a:endParaRPr lang="nb-NO" altLang="nb-NO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919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D1A66A-2178-4300-9E62-32FCDD7775DF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30A193-108F-4832-8037-D465775D1959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24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84F1FA-7100-4765-BDED-510F7DB3118F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9315EE-F1AA-4BA7-9286-53DCAE9F21DA}" type="slidenum">
              <a:rPr lang="nb-NO" altLang="nb-NO"/>
              <a:pPr eaLnBrk="1" hangingPunct="1"/>
              <a:t>11</a:t>
            </a:fld>
            <a:endParaRPr lang="nb-NO" altLang="nb-NO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81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ACF6AF-8C6F-4204-8ECA-4D1E86E4C182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61C624-0356-4967-ADB2-C2D67D22505D}" type="slidenum">
              <a:rPr lang="nb-NO" altLang="nb-NO"/>
              <a:pPr eaLnBrk="1" hangingPunct="1"/>
              <a:t>12</a:t>
            </a:fld>
            <a:endParaRPr lang="nb-NO" altLang="nb-NO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58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0487B-2D00-4776-9AB2-A218DC9B7BF1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3BC53-E4D0-473B-B8B5-0434E364BD51}" type="slidenum">
              <a:rPr lang="nb-NO" altLang="nb-NO"/>
              <a:pPr eaLnBrk="1" hangingPunct="1"/>
              <a:t>13</a:t>
            </a:fld>
            <a:endParaRPr lang="nb-NO" altLang="nb-NO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15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7B1309-7A69-4648-8BF6-3856FBA64973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DA3392-0748-44A3-B56D-7C4FD6FAA40F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66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56A598-0FF7-453F-9AE1-0986FCC395DC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CCE917-6A4B-4203-953E-FF5AC1725385}" type="slidenum">
              <a:rPr lang="nb-NO" altLang="nb-NO"/>
              <a:pPr eaLnBrk="1" hangingPunct="1">
                <a:spcBef>
                  <a:spcPct val="0"/>
                </a:spcBef>
              </a:pPr>
              <a:t>15</a:t>
            </a:fld>
            <a:endParaRPr lang="nb-NO" altLang="nb-NO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92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C26345-2785-43AC-AA64-5B3BFBE906B0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422159-BD08-4E94-AD1B-C65412D737B3}" type="slidenum">
              <a:rPr lang="nb-NO" altLang="nb-NO"/>
              <a:pPr eaLnBrk="1" hangingPunct="1">
                <a:spcBef>
                  <a:spcPct val="0"/>
                </a:spcBef>
              </a:pPr>
              <a:t>16</a:t>
            </a:fld>
            <a:endParaRPr lang="nb-NO" altLang="nb-NO"/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30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A75BBA-E5B2-4193-BF48-80C72DA83CE3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6E614E-3AD8-4FAD-A757-B5F7EAD3F729}" type="slidenum">
              <a:rPr lang="nb-NO" altLang="nb-NO"/>
              <a:pPr eaLnBrk="1" hangingPunct="1">
                <a:spcBef>
                  <a:spcPct val="0"/>
                </a:spcBef>
              </a:pPr>
              <a:t>17</a:t>
            </a:fld>
            <a:endParaRPr lang="nb-NO" altLang="nb-NO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2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75FBED-0CEA-4A91-9EBE-D19E15A8A3D6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63BE7E-0FBE-477E-889C-C612F6E58BDB}" type="slidenum">
              <a:rPr lang="nb-NO" altLang="nb-NO"/>
              <a:pPr eaLnBrk="1" hangingPunct="1">
                <a:spcBef>
                  <a:spcPct val="0"/>
                </a:spcBef>
              </a:pPr>
              <a:t>18</a:t>
            </a:fld>
            <a:endParaRPr lang="nb-NO" altLang="nb-NO"/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51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1B0700-55E6-471F-AA92-881588E8FD8A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06AC94-F053-48CA-A8AA-FE98D4B86D04}" type="slidenum">
              <a:rPr lang="nb-NO" altLang="nb-NO"/>
              <a:pPr eaLnBrk="1" hangingPunct="1">
                <a:spcBef>
                  <a:spcPct val="0"/>
                </a:spcBef>
              </a:pPr>
              <a:t>19</a:t>
            </a:fld>
            <a:endParaRPr lang="nb-NO" altLang="nb-NO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sz="1000" dirty="0" smtClean="0"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604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87405D-285B-4EC2-85DD-7C8318337642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66A619-6AED-4AE7-8E76-0FD2F15090F8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538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381598-06AD-433E-98B7-6FEA4ED1E945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FC8626-8E32-45CA-A353-DCA4362D2F75}" type="slidenum">
              <a:rPr lang="nb-NO" altLang="nb-NO"/>
              <a:pPr eaLnBrk="1" hangingPunct="1">
                <a:spcBef>
                  <a:spcPct val="0"/>
                </a:spcBef>
              </a:pPr>
              <a:t>20</a:t>
            </a:fld>
            <a:endParaRPr lang="nb-NO" altLang="nb-NO"/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963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66AE8F-44DA-47E7-AADC-9B5AFB14CC68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7EBCE6-3C4A-4072-8CAC-8F95DFD77174}" type="slidenum">
              <a:rPr lang="nb-NO" altLang="nb-NO"/>
              <a:pPr eaLnBrk="1" hangingPunct="1">
                <a:spcBef>
                  <a:spcPct val="0"/>
                </a:spcBef>
              </a:pPr>
              <a:t>21</a:t>
            </a:fld>
            <a:endParaRPr lang="nb-NO" altLang="nb-NO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27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0A00A8-A7A1-4A6D-B0D3-870D8328393D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11D58A-821A-4338-9FC3-879B2128043D}" type="slidenum">
              <a:rPr lang="nb-NO" altLang="nb-NO"/>
              <a:pPr eaLnBrk="1" hangingPunct="1">
                <a:spcBef>
                  <a:spcPct val="0"/>
                </a:spcBef>
              </a:pPr>
              <a:t>22</a:t>
            </a:fld>
            <a:endParaRPr lang="nb-NO" altLang="nb-NO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84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7117EB-DA05-435B-854D-A510E629DAB3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86DDAD-D9CB-472F-9E42-0448635A6EF0}" type="slidenum">
              <a:rPr lang="nb-NO" altLang="nb-NO"/>
              <a:pPr eaLnBrk="1" hangingPunct="1">
                <a:spcBef>
                  <a:spcPct val="0"/>
                </a:spcBef>
              </a:pPr>
              <a:t>23</a:t>
            </a:fld>
            <a:endParaRPr lang="nb-NO" altLang="nb-NO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659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0E0C0C-AF7D-4D33-9A07-667C2F9B6388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6E7956-4A84-4D31-9936-ED5BA18E5B7C}" type="slidenum">
              <a:rPr lang="nb-NO" altLang="nb-NO"/>
              <a:pPr eaLnBrk="1" hangingPunct="1">
                <a:spcBef>
                  <a:spcPct val="0"/>
                </a:spcBef>
              </a:pPr>
              <a:t>24</a:t>
            </a:fld>
            <a:endParaRPr lang="nb-NO" altLang="nb-NO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754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345BEC-16CF-44B7-9B03-8D4CDC923966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25A95E-4FF3-4E19-87E1-8F0DF70F9D35}" type="slidenum">
              <a:rPr lang="nb-NO" altLang="nb-NO"/>
              <a:pPr eaLnBrk="1" hangingPunct="1">
                <a:spcBef>
                  <a:spcPct val="0"/>
                </a:spcBef>
              </a:pPr>
              <a:t>25</a:t>
            </a:fld>
            <a:endParaRPr lang="nb-NO" altLang="nb-NO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823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9763FC-79D8-499F-9004-4F66FEC49B5C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69CD70-BB3D-427D-A81B-0BAC8397B6CC}" type="slidenum">
              <a:rPr lang="nb-NO" altLang="nb-NO"/>
              <a:pPr eaLnBrk="1" hangingPunct="1">
                <a:spcBef>
                  <a:spcPct val="0"/>
                </a:spcBef>
              </a:pPr>
              <a:t>26</a:t>
            </a:fld>
            <a:endParaRPr lang="nb-NO" altLang="nb-NO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4687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EB09C2-C5E0-4A0C-A31F-667D81A7F13A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C9D072-D090-44D1-894A-9E3E9CFFBBC0}" type="slidenum">
              <a:rPr lang="nb-NO" altLang="nb-NO"/>
              <a:pPr eaLnBrk="1" hangingPunct="1">
                <a:spcBef>
                  <a:spcPct val="0"/>
                </a:spcBef>
              </a:pPr>
              <a:t>27</a:t>
            </a:fld>
            <a:endParaRPr lang="nb-NO" altLang="nb-NO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979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DC7723-206B-4D8C-ADDB-492764DFF968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E613D0-A38C-4923-AB26-466CD087D651}" type="slidenum">
              <a:rPr lang="nb-NO" altLang="nb-NO"/>
              <a:pPr eaLnBrk="1" hangingPunct="1">
                <a:spcBef>
                  <a:spcPct val="0"/>
                </a:spcBef>
              </a:pPr>
              <a:t>28</a:t>
            </a:fld>
            <a:endParaRPr lang="nb-NO" altLang="nb-NO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811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CB8EDE-3639-4A67-8942-FBC3A30C1556}" type="datetime1">
              <a:rPr lang="nb-NO" altLang="nb-NO" smtClean="0"/>
              <a:t>18.09.2015</a:t>
            </a:fld>
            <a:endParaRPr lang="nb-NO" altLang="nb-NO" smtClean="0"/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0DBB03-7884-4787-A61C-B8BBF7F8EFE9}" type="slidenum">
              <a:rPr lang="nb-NO" altLang="nb-NO"/>
              <a:pPr eaLnBrk="1" hangingPunct="1">
                <a:spcBef>
                  <a:spcPct val="0"/>
                </a:spcBef>
              </a:pPr>
              <a:t>29</a:t>
            </a:fld>
            <a:endParaRPr lang="nb-NO" altLang="nb-NO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65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3585F5-94B3-4C22-BFC9-B125CCCEABDF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E687A7-5990-477D-917F-441EDDF2EBB8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611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mtClean="0"/>
              <a:t>Kapittel 6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D3F0C2-B580-4981-B541-FB375B0FEBBE}" type="datetime1">
              <a:rPr lang="nb-NO" altLang="nb-NO" smtClean="0"/>
              <a:pPr eaLnBrk="1" hangingPunct="1">
                <a:spcBef>
                  <a:spcPct val="0"/>
                </a:spcBef>
              </a:pPr>
              <a:t>18.09.2015</a:t>
            </a:fld>
            <a:endParaRPr lang="nb-NO" altLang="nb-NO" smtClean="0"/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1D3A41-8EEF-42F8-A9FC-8D2BD43EF334}" type="slidenum">
              <a:rPr lang="nb-NO" altLang="nb-NO"/>
              <a:pPr eaLnBrk="1" hangingPunct="1">
                <a:spcBef>
                  <a:spcPct val="0"/>
                </a:spcBef>
              </a:pPr>
              <a:t>30</a:t>
            </a:fld>
            <a:endParaRPr lang="nb-NO" altLang="nb-NO"/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10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384EF6-C262-459C-BB5B-F3DC8A6115A9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DBCDE2-3B81-4790-A5CA-8F2C41A581D0}" type="slidenum">
              <a:rPr lang="nb-NO" altLang="nb-NO"/>
              <a:pPr eaLnBrk="1" hangingPunct="1"/>
              <a:t>4</a:t>
            </a:fld>
            <a:endParaRPr lang="nb-NO" altLang="nb-NO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90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BEE73D-8318-40E0-AE8D-1D0F4CC780DC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BDFE2F-289F-4E76-9C23-DAC70B8884E1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7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C39BE4-5FA2-42BA-8DA6-790C7B5D8A97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BCF969-4730-4151-BC8B-0303FD9186A9}" type="slidenum">
              <a:rPr lang="nb-NO" altLang="nb-NO"/>
              <a:pPr eaLnBrk="1" hangingPunct="1"/>
              <a:t>6</a:t>
            </a:fld>
            <a:endParaRPr lang="nb-NO" altLang="nb-NO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6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0C9DB1-381C-477D-9C33-94A30EC16B0D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8276C1-D291-406A-8AFE-692A493EFF56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89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D6F3BC-BE43-4E2D-9601-35E85D1F5C67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149C89-C9E8-4D40-AA62-ED00495D5FD2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0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Kapittel 6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8AD59B-184D-48C9-8A81-BBD07CBACD65}" type="datetime1">
              <a:rPr lang="nb-NO" altLang="nb-NO" smtClean="0"/>
              <a:pPr eaLnBrk="1" hangingPunct="1"/>
              <a:t>18.09.2015</a:t>
            </a:fld>
            <a:endParaRPr lang="nb-NO" altLang="nb-NO" smtClean="0"/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FE05F0-098D-49E6-9E41-87D5E31450BC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3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EA629-34E9-4A67-A488-79F30285218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1475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CE107-8604-4E23-9282-2E81A843BF1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540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5799D-1479-4261-9B4E-9A1ACA3E7CC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044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871EC-594A-4107-A623-284AC6DB292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5534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8F1F6-8A1C-4BF4-BFDA-6D1280FA59C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2157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B9942-CBD0-4241-8697-E6131A342C1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389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5C45A-9939-4579-A379-0D747180069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2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A9825-1BC4-4E76-B206-F09B83DC91C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0134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62200-5E5A-42DA-B811-C08426162CE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843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EA8E0-FCF5-4881-BB4A-1C25C84362D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9915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A28E8-E7C6-43E5-9577-2C4B33834F0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2177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517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7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7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02787-9FF8-49BA-9E01-AB4AD0A28652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-regneark1.xls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Excel_97-2003-regneark2.xls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Excel-regneark1.xlsx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-regneark2.xlsx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-regneark3.xls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-regneark4.xls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Excel-regneark3.xlsx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Excel_97-2003-regneark5.xls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Excel-regneark4.xlsx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Excel_97-2003-regneark6.xls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Excel-regneark5.xlsx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-regneark7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C1270F-4095-4244-909F-D4A02C7C660B}" type="slidenum">
              <a:rPr lang="nb-NO" altLang="nb-NO"/>
              <a:pPr eaLnBrk="1" hangingPunct="1"/>
              <a:t>1</a:t>
            </a:fld>
            <a:endParaRPr lang="nb-NO" altLang="nb-NO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>
              <a:defRPr/>
            </a:pPr>
            <a:r>
              <a:rPr lang="nb-NO" sz="2800" dirty="0">
                <a:cs typeface="Times New Roman" pitchFamily="18" charset="0"/>
              </a:rPr>
              <a:t>Produktkalkyler benyttes for å beregne </a:t>
            </a:r>
            <a:r>
              <a:rPr lang="nb-NO" sz="2800" dirty="0" smtClean="0">
                <a:cs typeface="Times New Roman" pitchFamily="18" charset="0"/>
              </a:rPr>
              <a:t>kostanden til et </a:t>
            </a:r>
            <a:r>
              <a:rPr lang="nb-NO" sz="2800" dirty="0">
                <a:cs typeface="Times New Roman" pitchFamily="18" charset="0"/>
              </a:rPr>
              <a:t>produkt eller </a:t>
            </a:r>
            <a:r>
              <a:rPr lang="nb-NO" sz="2800" dirty="0" smtClean="0">
                <a:cs typeface="Times New Roman" pitchFamily="18" charset="0"/>
              </a:rPr>
              <a:t>til en ordre. </a:t>
            </a:r>
            <a:r>
              <a:rPr lang="nb-NO" sz="2800" dirty="0">
                <a:cs typeface="Times New Roman" pitchFamily="18" charset="0"/>
              </a:rPr>
              <a:t>Kalkylen benyttes i mange </a:t>
            </a:r>
            <a:r>
              <a:rPr lang="nb-NO" sz="2800" dirty="0" smtClean="0">
                <a:cs typeface="Times New Roman" pitchFamily="18" charset="0"/>
              </a:rPr>
              <a:t>sammenhenger, blant </a:t>
            </a:r>
            <a:r>
              <a:rPr lang="nb-NO" sz="2800" dirty="0">
                <a:cs typeface="Times New Roman" pitchFamily="18" charset="0"/>
              </a:rPr>
              <a:t>annet ved: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prissetting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produktvalg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budsjettgrunnlag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investeringsanalyser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varelagervurdering.</a:t>
            </a:r>
          </a:p>
          <a:p>
            <a:pPr marL="457200" lvl="1" indent="0" eaLnBrk="1" hangingPunct="1">
              <a:buFontTx/>
              <a:buNone/>
              <a:defRPr/>
            </a:pPr>
            <a:endParaRPr lang="nb-NO" dirty="0" smtClean="0">
              <a:cs typeface="Times New Roman" pitchFamily="18" charset="0"/>
            </a:endParaRPr>
          </a:p>
          <a:p>
            <a:pPr marL="812800" indent="-812800" eaLnBrk="1" hangingPunct="1">
              <a:buFontTx/>
              <a:buNone/>
              <a:defRPr/>
            </a:pPr>
            <a:endParaRPr lang="nb-NO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C21583-072B-4255-81AB-5B8C7FF40DF2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Industribedriften har ofte flere avdelinger hvor kostnadene oppstår (kostnads-steder) ved produksjon av et produkt (kalkyleobjektet).</a:t>
            </a:r>
          </a:p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Inndeling i kostnadssteder kan ha til hensikt å: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øke kostnadsbevisstheten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motivere til kostnadsreduksjon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gi viktig informasjon til prisfastsettelse.</a:t>
            </a:r>
          </a:p>
        </p:txBody>
      </p:sp>
      <p:grpSp>
        <p:nvGrpSpPr>
          <p:cNvPr id="542736" name="Group 16"/>
          <p:cNvGrpSpPr>
            <a:grpSpLocks/>
          </p:cNvGrpSpPr>
          <p:nvPr/>
        </p:nvGrpSpPr>
        <p:grpSpPr bwMode="auto">
          <a:xfrm>
            <a:off x="7451725" y="1916113"/>
            <a:ext cx="1512888" cy="2954337"/>
            <a:chOff x="4694" y="1207"/>
            <a:chExt cx="953" cy="1861"/>
          </a:xfrm>
        </p:grpSpPr>
        <p:sp>
          <p:nvSpPr>
            <p:cNvPr id="11270" name="AutoShape 10"/>
            <p:cNvSpPr>
              <a:spLocks noChangeArrowheads="1"/>
            </p:cNvSpPr>
            <p:nvPr/>
          </p:nvSpPr>
          <p:spPr bwMode="auto">
            <a:xfrm>
              <a:off x="4694" y="1207"/>
              <a:ext cx="953" cy="45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/>
                <a:t>Material-</a:t>
              </a:r>
            </a:p>
            <a:p>
              <a:pPr algn="ctr" eaLnBrk="1" hangingPunct="1"/>
              <a:r>
                <a:rPr lang="nb-NO" altLang="nb-NO"/>
                <a:t>avdeling</a:t>
              </a:r>
            </a:p>
          </p:txBody>
        </p:sp>
        <p:sp>
          <p:nvSpPr>
            <p:cNvPr id="11271" name="AutoShape 11"/>
            <p:cNvSpPr>
              <a:spLocks noChangeArrowheads="1"/>
            </p:cNvSpPr>
            <p:nvPr/>
          </p:nvSpPr>
          <p:spPr bwMode="auto">
            <a:xfrm>
              <a:off x="4694" y="1933"/>
              <a:ext cx="953" cy="45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/>
                <a:t>Tilvirknings-</a:t>
              </a:r>
            </a:p>
            <a:p>
              <a:pPr algn="ctr" eaLnBrk="1" hangingPunct="1"/>
              <a:r>
                <a:rPr lang="nb-NO" altLang="nb-NO"/>
                <a:t>avdeling</a:t>
              </a:r>
            </a:p>
          </p:txBody>
        </p:sp>
        <p:sp>
          <p:nvSpPr>
            <p:cNvPr id="11272" name="AutoShape 12"/>
            <p:cNvSpPr>
              <a:spLocks noChangeArrowheads="1"/>
            </p:cNvSpPr>
            <p:nvPr/>
          </p:nvSpPr>
          <p:spPr bwMode="auto">
            <a:xfrm>
              <a:off x="4694" y="2614"/>
              <a:ext cx="953" cy="45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/>
                <a:t>Salgs-</a:t>
              </a:r>
            </a:p>
            <a:p>
              <a:pPr algn="ctr" eaLnBrk="1" hangingPunct="1"/>
              <a:r>
                <a:rPr lang="nb-NO" altLang="nb-NO"/>
                <a:t>avdeling</a:t>
              </a:r>
            </a:p>
          </p:txBody>
        </p:sp>
        <p:sp>
          <p:nvSpPr>
            <p:cNvPr id="11273" name="AutoShape 14"/>
            <p:cNvSpPr>
              <a:spLocks noChangeArrowheads="1"/>
            </p:cNvSpPr>
            <p:nvPr/>
          </p:nvSpPr>
          <p:spPr bwMode="auto">
            <a:xfrm>
              <a:off x="5148" y="1661"/>
              <a:ext cx="45" cy="227"/>
            </a:xfrm>
            <a:prstGeom prst="downArrow">
              <a:avLst>
                <a:gd name="adj1" fmla="val 50000"/>
                <a:gd name="adj2" fmla="val 126111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  <p:sp>
          <p:nvSpPr>
            <p:cNvPr id="11274" name="AutoShape 15"/>
            <p:cNvSpPr>
              <a:spLocks noChangeArrowheads="1"/>
            </p:cNvSpPr>
            <p:nvPr/>
          </p:nvSpPr>
          <p:spPr bwMode="auto">
            <a:xfrm>
              <a:off x="5148" y="2387"/>
              <a:ext cx="45" cy="181"/>
            </a:xfrm>
            <a:prstGeom prst="downArrow">
              <a:avLst>
                <a:gd name="adj1" fmla="val 50000"/>
                <a:gd name="adj2" fmla="val 100556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BF6479-0160-4008-8173-9F3B87D03F1D}" type="slidenum">
              <a:rPr lang="nb-NO" altLang="nb-NO"/>
              <a:pPr eaLnBrk="1" hangingPunct="1"/>
              <a:t>11</a:t>
            </a:fld>
            <a:endParaRPr lang="nb-NO" altLang="nb-NO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Tradisjonelt benyttes tilleggskalkulasjon i industribedrifter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Direkte kostnader + ett eller flere tillegg for indirekte kostnader:</a:t>
            </a:r>
          </a:p>
        </p:txBody>
      </p:sp>
      <p:graphicFrame>
        <p:nvGraphicFramePr>
          <p:cNvPr id="540681" name="Object 9"/>
          <p:cNvGraphicFramePr>
            <a:graphicFrameLocks noChangeAspect="1"/>
          </p:cNvGraphicFramePr>
          <p:nvPr/>
        </p:nvGraphicFramePr>
        <p:xfrm>
          <a:off x="1331913" y="3213100"/>
          <a:ext cx="5040312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Regneark" r:id="rId4" imgW="1915550" imgH="483082" progId="Excel.Sheet.8">
                  <p:embed/>
                </p:oleObj>
              </mc:Choice>
              <mc:Fallback>
                <p:oleObj name="Regneark" r:id="rId4" imgW="1915550" imgH="483082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13100"/>
                        <a:ext cx="5040312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6E0D6D-2107-4397-AAAA-D0B5FD40D1B7}" type="slidenum">
              <a:rPr lang="nb-NO" altLang="nb-NO"/>
              <a:pPr eaLnBrk="1" hangingPunct="1"/>
              <a:t>12</a:t>
            </a:fld>
            <a:endParaRPr lang="nb-NO" altLang="nb-NO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 err="1" smtClean="0">
                <a:cs typeface="Times New Roman" panose="02020603050405020304" pitchFamily="18" charset="0"/>
              </a:rPr>
              <a:t>Tilleggskalkulasjon</a:t>
            </a:r>
            <a:r>
              <a:rPr lang="nb-NO" altLang="nb-NO" dirty="0" smtClean="0">
                <a:cs typeface="Times New Roman" panose="02020603050405020304" pitchFamily="18" charset="0"/>
              </a:rPr>
              <a:t>, aktuelle begreper: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Direkte kostnad → kostnad som kan knyttes direkte til produktet (direkte material ”DM ” og direkte lønn ” DL”).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Indirekte kostnader → alle andre kostnader (kostnader som ikke kan knyttes direkte til produktet).</a:t>
            </a:r>
            <a:br>
              <a:rPr lang="nb-NO" altLang="nb-NO" dirty="0" smtClean="0">
                <a:cs typeface="Times New Roman" panose="02020603050405020304" pitchFamily="18" charset="0"/>
              </a:rPr>
            </a:br>
            <a:endParaRPr lang="nb-NO" altLang="nb-NO" dirty="0" smtClean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Variable kostnader.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Faste kostnader.</a:t>
            </a:r>
          </a:p>
          <a:p>
            <a:pPr marL="1524000" lvl="2" indent="-609600" eaLnBrk="1" hangingPunct="1"/>
            <a:endParaRPr lang="nb-NO" altLang="nb-NO" dirty="0" smtClean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Betalbare kostnader.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Kalkulatoriske kostnader.</a:t>
            </a:r>
          </a:p>
          <a:p>
            <a:pPr marL="812800" indent="-812800" eaLnBrk="1" hangingPunct="1">
              <a:buFontTx/>
              <a:buNone/>
            </a:pPr>
            <a:endParaRPr lang="nb-NO" altLang="nb-NO" sz="28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D28059-002D-439C-8CA2-9AEB58C18C2B}" type="slidenum">
              <a:rPr lang="nb-NO" altLang="nb-NO"/>
              <a:pPr eaLnBrk="1" hangingPunct="1"/>
              <a:t>13</a:t>
            </a:fld>
            <a:endParaRPr lang="nb-NO" altLang="nb-NO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dirty="0" smtClean="0"/>
              <a:t>Kapittel 6 Kalkulasjon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812800" indent="-812800" eaLnBrk="1" hangingPunct="1">
              <a:buFontTx/>
              <a:buChar char="–"/>
            </a:pPr>
            <a:r>
              <a:rPr lang="nb-NO" altLang="nb-NO" sz="2800" dirty="0" err="1" smtClean="0">
                <a:cs typeface="Times New Roman" panose="02020603050405020304" pitchFamily="18" charset="0"/>
              </a:rPr>
              <a:t>Tilleggskalkyle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 (selvkostmetoden – </a:t>
            </a:r>
            <a:r>
              <a:rPr lang="nb-NO" altLang="nb-NO" sz="2800" dirty="0" err="1" smtClean="0">
                <a:cs typeface="Times New Roman" panose="02020603050405020304" pitchFamily="18" charset="0"/>
              </a:rPr>
              <a:t>avdelingsvise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 tillegg)</a:t>
            </a:r>
          </a:p>
          <a:p>
            <a:pPr marL="1168400" lvl="1" indent="-7112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Selvkostkalkyle medfører tillegg for både variable- og faste indirekte kostnader:</a:t>
            </a:r>
          </a:p>
        </p:txBody>
      </p:sp>
      <p:graphicFrame>
        <p:nvGraphicFramePr>
          <p:cNvPr id="4782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05222"/>
              </p:ext>
            </p:extLst>
          </p:nvPr>
        </p:nvGraphicFramePr>
        <p:xfrm>
          <a:off x="179388" y="2997200"/>
          <a:ext cx="8280400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Regneark" r:id="rId5" imgW="3390913" imgH="1305028" progId="Excel.Sheet.8">
                  <p:embed/>
                </p:oleObj>
              </mc:Choice>
              <mc:Fallback>
                <p:oleObj name="Regneark" r:id="rId5" imgW="3390913" imgH="1305028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997200"/>
                        <a:ext cx="8280400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7891C2-7B81-492D-B91F-B6B929504B08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812800" indent="-812800" eaLnBrk="1" hangingPunct="1">
              <a:buFontTx/>
              <a:buChar char="–"/>
            </a:pPr>
            <a:r>
              <a:rPr lang="nb-NO" altLang="nb-NO" sz="2800" dirty="0" err="1" smtClean="0">
                <a:cs typeface="Times New Roman" panose="02020603050405020304" pitchFamily="18" charset="0"/>
              </a:rPr>
              <a:t>Tilleggskalkyle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 (bidragsmetoden – </a:t>
            </a:r>
            <a:r>
              <a:rPr lang="nb-NO" altLang="nb-NO" sz="2800" dirty="0" err="1" smtClean="0">
                <a:cs typeface="Times New Roman" panose="02020603050405020304" pitchFamily="18" charset="0"/>
              </a:rPr>
              <a:t>avdelingsvise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 tillegg)</a:t>
            </a:r>
          </a:p>
          <a:p>
            <a:pPr marL="1168400" lvl="1" indent="-7112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Bidragskalkyle medfører tillegg kun for variable indirekte kostnader:</a:t>
            </a:r>
          </a:p>
          <a:p>
            <a:pPr marL="1168400" lvl="1" indent="-711200" eaLnBrk="1" hangingPunct="1"/>
            <a:endParaRPr lang="nb-NO" altLang="nb-NO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4802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433590"/>
              </p:ext>
            </p:extLst>
          </p:nvPr>
        </p:nvGraphicFramePr>
        <p:xfrm>
          <a:off x="214313" y="2924175"/>
          <a:ext cx="8726487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Regneark" r:id="rId5" imgW="3838591" imgH="1314489" progId="Excel.Sheet.8">
                  <p:embed/>
                </p:oleObj>
              </mc:Choice>
              <mc:Fallback>
                <p:oleObj name="Regneark" r:id="rId5" imgW="3838591" imgH="131448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924175"/>
                        <a:ext cx="8726487" cy="3013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34898C-8F6E-432D-BCBC-9F82D6ADE344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nb-NO" altLang="nb-NO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820150" cy="5472112"/>
          </a:xfrm>
        </p:spPr>
        <p:txBody>
          <a:bodyPr/>
          <a:lstStyle/>
          <a:p>
            <a:pPr marL="812800" indent="-812800" eaLnBrk="1" hangingPunct="1">
              <a:buFontTx/>
              <a:buChar char="–"/>
            </a:pPr>
            <a:r>
              <a:rPr lang="nb-NO" altLang="nb-NO" sz="2400" smtClean="0">
                <a:cs typeface="Times New Roman" panose="02020603050405020304" pitchFamily="18" charset="0"/>
              </a:rPr>
              <a:t>Gjennomgangseksempel. AS Familiespill har følgende driftsregnskap (selvkost) i en normalperiode:</a:t>
            </a:r>
          </a:p>
        </p:txBody>
      </p:sp>
      <p:graphicFrame>
        <p:nvGraphicFramePr>
          <p:cNvPr id="16389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28904"/>
              </p:ext>
            </p:extLst>
          </p:nvPr>
        </p:nvGraphicFramePr>
        <p:xfrm>
          <a:off x="900113" y="2060575"/>
          <a:ext cx="547687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Regneark" r:id="rId5" imgW="3571981" imgH="2676551" progId="Excel.Sheet.12">
                  <p:embed/>
                </p:oleObj>
              </mc:Choice>
              <mc:Fallback>
                <p:oleObj name="Regneark" r:id="rId5" imgW="3571981" imgH="267655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5476875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59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EE3151-1A3C-448F-8AC7-4C23365EA8D4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nb-NO" altLang="nb-NO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Bruk av driftsregnskapet i kalkulasjons-sammenheng</a:t>
            </a:r>
          </a:p>
          <a:p>
            <a:pPr marL="1524000" lvl="2" indent="-609600" eaLnBrk="1" hangingPunct="1"/>
            <a:r>
              <a:rPr lang="nb-NO" altLang="nb-NO" sz="2000" dirty="0" smtClean="0">
                <a:cs typeface="Times New Roman" panose="02020603050405020304" pitchFamily="18" charset="0"/>
              </a:rPr>
              <a:t>Vi forutsetter at det er en sammenheng mellom de </a:t>
            </a:r>
            <a:r>
              <a:rPr lang="nb-NO" altLang="nb-NO" sz="2000" i="1" dirty="0" smtClean="0">
                <a:cs typeface="Times New Roman" panose="02020603050405020304" pitchFamily="18" charset="0"/>
              </a:rPr>
              <a:t>direkte kostnadene</a:t>
            </a:r>
            <a:r>
              <a:rPr lang="nb-NO" altLang="nb-NO" sz="2000" dirty="0" smtClean="0">
                <a:cs typeface="Times New Roman" panose="02020603050405020304" pitchFamily="18" charset="0"/>
              </a:rPr>
              <a:t> og de </a:t>
            </a:r>
            <a:r>
              <a:rPr lang="nb-NO" altLang="nb-NO" sz="2000" i="1" dirty="0" smtClean="0">
                <a:cs typeface="Times New Roman" panose="02020603050405020304" pitchFamily="18" charset="0"/>
              </a:rPr>
              <a:t>indirekte kostnadene </a:t>
            </a:r>
            <a:r>
              <a:rPr lang="nb-NO" altLang="nb-NO" sz="2000" dirty="0" smtClean="0">
                <a:cs typeface="Times New Roman" panose="02020603050405020304" pitchFamily="18" charset="0"/>
              </a:rPr>
              <a:t>og regner derfor ut </a:t>
            </a:r>
            <a:r>
              <a:rPr lang="nb-NO" altLang="nb-NO" sz="2000" dirty="0" err="1" smtClean="0">
                <a:cs typeface="Times New Roman" panose="02020603050405020304" pitchFamily="18" charset="0"/>
              </a:rPr>
              <a:t>tilleggssatser</a:t>
            </a:r>
            <a:r>
              <a:rPr lang="nb-NO" altLang="nb-NO" sz="2000" dirty="0" smtClean="0">
                <a:cs typeface="Times New Roman" panose="02020603050405020304" pitchFamily="18" charset="0"/>
              </a:rPr>
              <a:t> for de enkelte indirekte kostnadene.</a:t>
            </a:r>
          </a:p>
          <a:p>
            <a:pPr marL="1422400" lvl="2" indent="-508000" eaLnBrk="1" hangingPunct="1"/>
            <a:r>
              <a:rPr lang="nb-NO" altLang="nb-NO" sz="2000" i="1" dirty="0" err="1" smtClean="0">
                <a:cs typeface="Times New Roman" panose="02020603050405020304" pitchFamily="18" charset="0"/>
              </a:rPr>
              <a:t>Tilleggssatsene</a:t>
            </a:r>
            <a:r>
              <a:rPr lang="nb-NO" altLang="nb-NO" sz="2000" dirty="0" smtClean="0">
                <a:cs typeface="Times New Roman" panose="02020603050405020304" pitchFamily="18" charset="0"/>
              </a:rPr>
              <a:t> regnes med bakgrunn i aktiviteten (direkte kostnader, maskintimer el.) i den enkelte avdelingen. I dette eksempelet med fire kostnadssteder:</a:t>
            </a:r>
          </a:p>
          <a:p>
            <a:pPr marL="1879600" lvl="3" indent="-508000" eaLnBrk="1" hangingPunct="1"/>
            <a:r>
              <a:rPr lang="nb-NO" altLang="nb-NO" sz="1600" dirty="0" smtClean="0">
                <a:cs typeface="Times New Roman" panose="02020603050405020304" pitchFamily="18" charset="0"/>
              </a:rPr>
              <a:t>material avdelingen, i % av DM</a:t>
            </a:r>
          </a:p>
          <a:p>
            <a:pPr marL="1879600" lvl="3" indent="-508000" eaLnBrk="1" hangingPunct="1"/>
            <a:r>
              <a:rPr lang="nb-NO" altLang="nb-NO" sz="1600" dirty="0" smtClean="0">
                <a:cs typeface="Times New Roman" panose="02020603050405020304" pitchFamily="18" charset="0"/>
              </a:rPr>
              <a:t>tilvirkningsavdeling 1, i % av DL avd. 1</a:t>
            </a:r>
          </a:p>
          <a:p>
            <a:pPr marL="1879600" lvl="3" indent="-508000" eaLnBrk="1" hangingPunct="1"/>
            <a:r>
              <a:rPr lang="nb-NO" altLang="nb-NO" sz="1600" dirty="0" smtClean="0">
                <a:cs typeface="Times New Roman" panose="02020603050405020304" pitchFamily="18" charset="0"/>
              </a:rPr>
              <a:t>tilvirkningsavdeling 2, et kronetillegg per maskintime (forbruk maskintimer i normalperioden </a:t>
            </a:r>
            <a:r>
              <a:rPr lang="nb-NO" altLang="nb-NO" sz="1600" smtClean="0">
                <a:cs typeface="Times New Roman" panose="02020603050405020304" pitchFamily="18" charset="0"/>
              </a:rPr>
              <a:t>= 5 </a:t>
            </a:r>
            <a:r>
              <a:rPr lang="nb-NO" altLang="nb-NO" sz="1600" dirty="0" smtClean="0">
                <a:cs typeface="Times New Roman" panose="02020603050405020304" pitchFamily="18" charset="0"/>
              </a:rPr>
              <a:t>000 t) </a:t>
            </a:r>
          </a:p>
          <a:p>
            <a:pPr marL="1879600" lvl="3" indent="-508000" eaLnBrk="1" hangingPunct="1"/>
            <a:r>
              <a:rPr lang="nb-NO" altLang="nb-NO" sz="1600" dirty="0" smtClean="0">
                <a:cs typeface="Times New Roman" panose="02020603050405020304" pitchFamily="18" charset="0"/>
              </a:rPr>
              <a:t>salgs/adm. avdeling, i % av periodens tilvirknings-kostnad.</a:t>
            </a:r>
            <a:endParaRPr lang="en-US" altLang="nb-NO" sz="16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2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287542-60D5-442C-8496-7F993297E39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nb-NO" altLang="nb-NO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endParaRPr lang="nb-NO" altLang="nb-NO" dirty="0" smtClean="0">
              <a:cs typeface="Times New Roman" panose="02020603050405020304" pitchFamily="18" charset="0"/>
            </a:endParaRPr>
          </a:p>
          <a:p>
            <a:pPr marL="1168400" lvl="1" indent="-711200" eaLnBrk="1" hangingPunct="1"/>
            <a:r>
              <a:rPr lang="nb-NO" altLang="nb-NO" dirty="0" err="1" smtClean="0">
                <a:cs typeface="Times New Roman" panose="02020603050405020304" pitchFamily="18" charset="0"/>
              </a:rPr>
              <a:t>Tilleggssatsene</a:t>
            </a:r>
            <a:r>
              <a:rPr lang="nb-NO" altLang="nb-NO" dirty="0" smtClean="0">
                <a:cs typeface="Times New Roman" panose="02020603050405020304" pitchFamily="18" charset="0"/>
              </a:rPr>
              <a:t> (selvkost) basert på bedriftens aktivitet (direkte kostnader) og de indirekte kostnadene i normalperioden jf. forrige side blir: </a:t>
            </a:r>
            <a:endParaRPr lang="en-US" altLang="nb-NO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18437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433775"/>
              </p:ext>
            </p:extLst>
          </p:nvPr>
        </p:nvGraphicFramePr>
        <p:xfrm>
          <a:off x="1258888" y="3573463"/>
          <a:ext cx="48974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8" name="Regneark" r:id="rId5" imgW="2181183" imgH="962012" progId="Excel.Sheet.12">
                  <p:embed/>
                </p:oleObj>
              </mc:Choice>
              <mc:Fallback>
                <p:oleObj name="Regneark" r:id="rId5" imgW="2181183" imgH="962012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73463"/>
                        <a:ext cx="4897437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936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9E4E7E-3D57-433D-A9A8-A41E1C3D339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nb-NO" altLang="nb-NO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 err="1" smtClean="0">
                <a:cs typeface="Times New Roman" panose="02020603050405020304" pitchFamily="18" charset="0"/>
              </a:rPr>
              <a:t>Forkalkyle</a:t>
            </a:r>
            <a:r>
              <a:rPr lang="nb-NO" altLang="nb-NO" dirty="0" smtClean="0">
                <a:cs typeface="Times New Roman" panose="02020603050405020304" pitchFamily="18" charset="0"/>
              </a:rPr>
              <a:t> eksempel (selvkost)</a:t>
            </a:r>
            <a:r>
              <a:rPr lang="en-US" altLang="nb-NO" dirty="0" smtClean="0">
                <a:cs typeface="Times New Roman" panose="02020603050405020304" pitchFamily="18" charset="0"/>
              </a:rPr>
              <a:t>: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Bedriften har mottatt en forespørsel om levering av 1 000 enheter av spillet Max. Kunden er villig til å betale 200 000,- for hele partiet.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Vi </a:t>
            </a:r>
            <a:r>
              <a:rPr lang="nb-NO" altLang="nb-NO" dirty="0" err="1" smtClean="0">
                <a:cs typeface="Times New Roman" panose="02020603050405020304" pitchFamily="18" charset="0"/>
              </a:rPr>
              <a:t>forkalkulerer</a:t>
            </a:r>
            <a:r>
              <a:rPr lang="nb-NO" altLang="nb-NO" dirty="0" smtClean="0">
                <a:cs typeface="Times New Roman" panose="02020603050405020304" pitchFamily="18" charset="0"/>
              </a:rPr>
              <a:t> basert på </a:t>
            </a:r>
            <a:r>
              <a:rPr lang="nb-NO" altLang="nb-NO" dirty="0" err="1" smtClean="0">
                <a:cs typeface="Times New Roman" panose="02020603050405020304" pitchFamily="18" charset="0"/>
              </a:rPr>
              <a:t>tilleggssatser</a:t>
            </a:r>
            <a:r>
              <a:rPr lang="nb-NO" altLang="nb-NO" dirty="0" smtClean="0">
                <a:cs typeface="Times New Roman" panose="02020603050405020304" pitchFamily="18" charset="0"/>
              </a:rPr>
              <a:t> for å vurdere lønnsomheten:</a:t>
            </a:r>
          </a:p>
        </p:txBody>
      </p:sp>
      <p:graphicFrame>
        <p:nvGraphicFramePr>
          <p:cNvPr id="4741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466176"/>
              </p:ext>
            </p:extLst>
          </p:nvPr>
        </p:nvGraphicFramePr>
        <p:xfrm>
          <a:off x="1692275" y="3716338"/>
          <a:ext cx="5543550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2" name="Regneark" r:id="rId5" imgW="2266995" imgH="981204" progId="Excel.Sheet.8">
                  <p:embed/>
                </p:oleObj>
              </mc:Choice>
              <mc:Fallback>
                <p:oleObj name="Regneark" r:id="rId5" imgW="2266995" imgH="98120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716338"/>
                        <a:ext cx="5543550" cy="236061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047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675B8E-23C2-4C09-A3FE-15DE9D992C9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nb-NO" altLang="nb-NO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graphicFrame>
        <p:nvGraphicFramePr>
          <p:cNvPr id="204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159611"/>
              </p:ext>
            </p:extLst>
          </p:nvPr>
        </p:nvGraphicFramePr>
        <p:xfrm>
          <a:off x="1050925" y="1009650"/>
          <a:ext cx="6654800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6" name="Regneark" r:id="rId5" imgW="3371754" imgH="2762237" progId="Excel.Sheet.8">
                  <p:embed/>
                </p:oleObj>
              </mc:Choice>
              <mc:Fallback>
                <p:oleObj name="Regneark" r:id="rId5" imgW="3371754" imgH="27622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1009650"/>
                        <a:ext cx="6654800" cy="534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98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9D873D-26E5-45CF-B386-C7AF2FD41B44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 smtClean="0">
                <a:cs typeface="Times New Roman" panose="02020603050405020304" pitchFamily="18" charset="0"/>
              </a:rPr>
              <a:t>Kalkyler i handelsbedrifter</a:t>
            </a:r>
          </a:p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Eneste direkte kostnad i en handelsbedrift er varens inntakskost (varekostnaden).</a:t>
            </a:r>
          </a:p>
          <a:p>
            <a:pPr marL="1524000" lvl="2" indent="-609600" eaLnBrk="1" hangingPunct="1"/>
            <a:endParaRPr lang="nb-NO" altLang="nb-NO" smtClean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Eks: Balder Hi-Fi importerer 100 Blu-Ray videospillere fra Kina:</a:t>
            </a:r>
          </a:p>
        </p:txBody>
      </p:sp>
      <p:graphicFrame>
        <p:nvGraphicFramePr>
          <p:cNvPr id="523311" name="Object 47"/>
          <p:cNvGraphicFramePr>
            <a:graphicFrameLocks noChangeAspect="1"/>
          </p:cNvGraphicFramePr>
          <p:nvPr/>
        </p:nvGraphicFramePr>
        <p:xfrm>
          <a:off x="1258888" y="4437063"/>
          <a:ext cx="7634287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Regneark" r:id="rId4" imgW="4029335" imgH="953926" progId="Excel.Sheet.8">
                  <p:embed/>
                </p:oleObj>
              </mc:Choice>
              <mc:Fallback>
                <p:oleObj name="Regneark" r:id="rId4" imgW="4029335" imgH="953926" progId="Excel.Sheet.8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437063"/>
                        <a:ext cx="7634287" cy="180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3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BD29C0-CDCD-430D-B284-01FEA232DFBF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nb-NO" altLang="nb-NO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Selvkostkalkylen viser at det vil være mulig å tjene penger på denne ordren.</a:t>
            </a:r>
          </a:p>
          <a:p>
            <a:pPr marL="812800" indent="-812800" eaLnBrk="1" hangingPunct="1">
              <a:buFontTx/>
              <a:buNone/>
            </a:pPr>
            <a:endParaRPr lang="nb-NO" altLang="nb-NO" smtClean="0">
              <a:cs typeface="Times New Roman" panose="02020603050405020304" pitchFamily="18" charset="0"/>
            </a:endParaRPr>
          </a:p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Bidrags (minimums) kalkyle</a:t>
            </a:r>
          </a:p>
          <a:p>
            <a:pPr marL="1524000" lvl="2" indent="-609600" eaLnBrk="1" hangingPunct="1"/>
            <a:r>
              <a:rPr lang="nb-NO" altLang="nb-NO" sz="2200" smtClean="0">
                <a:cs typeface="Times New Roman" panose="02020603050405020304" pitchFamily="18" charset="0"/>
              </a:rPr>
              <a:t>Vi innkalkulerer bare de variable kostnadene (merkostnadene som oppstår ved å produsere ordren).</a:t>
            </a:r>
          </a:p>
          <a:p>
            <a:pPr marL="1524000" lvl="2" indent="-609600" eaLnBrk="1" hangingPunct="1"/>
            <a:r>
              <a:rPr lang="nb-NO" altLang="nb-NO" sz="2200" smtClean="0">
                <a:cs typeface="Times New Roman" panose="02020603050405020304" pitchFamily="18" charset="0"/>
              </a:rPr>
              <a:t>Må derfor splitte opp de indirekte kostnadene i en variabel og en fast del (alle de direkte kostnadene er variable) for å finne de variable tilleggssatsene.</a:t>
            </a:r>
          </a:p>
          <a:p>
            <a:pPr marL="1524000" lvl="2" indent="-609600" eaLnBrk="1" hangingPunct="1"/>
            <a:r>
              <a:rPr lang="nb-NO" altLang="nb-NO" sz="2200" smtClean="0">
                <a:cs typeface="Times New Roman" panose="02020603050405020304" pitchFamily="18" charset="0"/>
              </a:rPr>
              <a:t>Vi tar, i dette tilfellet, utgangspunkt i driftsregnskapet til AS familiespill fra normalperioden (selvkostregnskapet):</a:t>
            </a:r>
          </a:p>
        </p:txBody>
      </p:sp>
    </p:spTree>
    <p:extLst>
      <p:ext uri="{BB962C8B-B14F-4D97-AF65-F5344CB8AC3E}">
        <p14:creationId xmlns:p14="http://schemas.microsoft.com/office/powerpoint/2010/main" val="21945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C9C277-06CD-4662-B248-2FFFCD994915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nb-NO" altLang="nb-NO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23950" lvl="1" indent="-609600" eaLnBrk="1" hangingPunct="1">
              <a:defRPr/>
            </a:pPr>
            <a:r>
              <a:rPr lang="nb-NO" altLang="nb-NO" sz="2400" dirty="0" smtClean="0">
                <a:cs typeface="Times New Roman" pitchFamily="18" charset="0"/>
              </a:rPr>
              <a:t>Driftsregnskapet satt opp etter </a:t>
            </a:r>
            <a:r>
              <a:rPr lang="nb-NO" altLang="nb-NO" sz="2400" b="1" dirty="0" smtClean="0">
                <a:cs typeface="Times New Roman" pitchFamily="18" charset="0"/>
              </a:rPr>
              <a:t>bidragsmetoden</a:t>
            </a:r>
            <a:r>
              <a:rPr lang="nb-NO" altLang="nb-NO" sz="2400" dirty="0" smtClean="0">
                <a:cs typeface="Times New Roman" pitchFamily="18" charset="0"/>
              </a:rPr>
              <a:t>:</a:t>
            </a:r>
          </a:p>
          <a:p>
            <a:pPr marL="812800" indent="-812800" eaLnBrk="1" hangingPunct="1">
              <a:buFontTx/>
              <a:buNone/>
              <a:defRPr/>
            </a:pPr>
            <a:endParaRPr lang="nb-NO" altLang="nb-NO" dirty="0" smtClean="0">
              <a:cs typeface="Times New Roman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b-NO" altLang="nb-NO" sz="2200" dirty="0" smtClean="0">
              <a:cs typeface="Times New Roman" pitchFamily="18" charset="0"/>
            </a:endParaRPr>
          </a:p>
        </p:txBody>
      </p:sp>
      <p:graphicFrame>
        <p:nvGraphicFramePr>
          <p:cNvPr id="22533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83333"/>
              </p:ext>
            </p:extLst>
          </p:nvPr>
        </p:nvGraphicFramePr>
        <p:xfrm>
          <a:off x="1116013" y="1844675"/>
          <a:ext cx="5881687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0" name="Regneark" r:id="rId5" imgW="3438406" imgH="2105128" progId="Excel.Sheet.12">
                  <p:embed/>
                </p:oleObj>
              </mc:Choice>
              <mc:Fallback>
                <p:oleObj name="Regneark" r:id="rId5" imgW="3438406" imgH="2105128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844675"/>
                        <a:ext cx="5881687" cy="36004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kstSylinder 2"/>
          <p:cNvSpPr txBox="1">
            <a:spLocks noChangeArrowheads="1"/>
          </p:cNvSpPr>
          <p:nvPr/>
        </p:nvSpPr>
        <p:spPr bwMode="auto">
          <a:xfrm>
            <a:off x="971550" y="5732463"/>
            <a:ext cx="6337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Vi benytter bidragsregnskapet for å regne ut tilleggssatsene etter bidragsmetoden (samme aktivitetsmål som for selvkostregnskapet).</a:t>
            </a:r>
          </a:p>
        </p:txBody>
      </p:sp>
    </p:spTree>
    <p:extLst>
      <p:ext uri="{BB962C8B-B14F-4D97-AF65-F5344CB8AC3E}">
        <p14:creationId xmlns:p14="http://schemas.microsoft.com/office/powerpoint/2010/main" val="114601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81DEFE-081D-4A88-804E-FA000E108ED1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nb-NO" altLang="nb-NO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graphicFrame>
        <p:nvGraphicFramePr>
          <p:cNvPr id="4884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780819"/>
              </p:ext>
            </p:extLst>
          </p:nvPr>
        </p:nvGraphicFramePr>
        <p:xfrm>
          <a:off x="250825" y="1412875"/>
          <a:ext cx="6697663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4" name="Regneark" r:id="rId5" imgW="2857423" imgH="657109" progId="Excel.Sheet.8">
                  <p:embed/>
                </p:oleObj>
              </mc:Choice>
              <mc:Fallback>
                <p:oleObj name="Regneark" r:id="rId5" imgW="2857423" imgH="65710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6697663" cy="14605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246063" y="3284538"/>
            <a:ext cx="8353425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2500" dirty="0">
                <a:latin typeface="Times New Roman" panose="02020603050405020304" pitchFamily="18" charset="0"/>
              </a:rPr>
              <a:t>Nå er vi i stand til å lage en kalkyle etter bidragsmetoden for den samme ordren. Vi husker at kalkulerte direkte kostnader (aktivitet) var: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2500" dirty="0">
                <a:latin typeface="Times New Roman" panose="02020603050405020304" pitchFamily="18" charset="0"/>
              </a:rPr>
              <a:t>DM = 50 000, DL 1 = 30 000 og DL 2 = 40 000. Det forventes å bruke 315 timer i avdeling 2. Partiet forventes solgt for </a:t>
            </a:r>
            <a:br>
              <a:rPr lang="nb-NO" altLang="nb-NO" sz="2500" dirty="0">
                <a:latin typeface="Times New Roman" panose="02020603050405020304" pitchFamily="18" charset="0"/>
              </a:rPr>
            </a:br>
            <a:r>
              <a:rPr lang="nb-NO" altLang="nb-NO" sz="2500" dirty="0">
                <a:latin typeface="Times New Roman" panose="02020603050405020304" pitchFamily="18" charset="0"/>
              </a:rPr>
              <a:t>200 000,-</a:t>
            </a:r>
          </a:p>
        </p:txBody>
      </p:sp>
    </p:spTree>
    <p:extLst>
      <p:ext uri="{BB962C8B-B14F-4D97-AF65-F5344CB8AC3E}">
        <p14:creationId xmlns:p14="http://schemas.microsoft.com/office/powerpoint/2010/main" val="71756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49030C-1C06-4FAC-BD00-178B07A4994F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nb-NO" altLang="nb-NO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graphicFrame>
        <p:nvGraphicFramePr>
          <p:cNvPr id="24580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250022"/>
              </p:ext>
            </p:extLst>
          </p:nvPr>
        </p:nvGraphicFramePr>
        <p:xfrm>
          <a:off x="539750" y="1196975"/>
          <a:ext cx="6492875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8" name="Regneark" r:id="rId5" imgW="3971896" imgH="3476651" progId="Excel.Sheet.12">
                  <p:embed/>
                </p:oleObj>
              </mc:Choice>
              <mc:Fallback>
                <p:oleObj name="Regneark" r:id="rId5" imgW="3971896" imgH="347665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96975"/>
                        <a:ext cx="6492875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0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15CFFD-21BE-4224-A773-9E72129EE37A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nb-NO" altLang="nb-NO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Selvkost- eller bidragsmetoden?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I det lange løp må prisen dekke alle kostnadene (selvkost) + fortjeneste.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Selvkostmetoden kan gi feil beslutningsgrunnlag dersom kalkylen:</a:t>
            </a:r>
          </a:p>
          <a:p>
            <a:pPr marL="1879600" lvl="3" indent="-508000" eaLnBrk="1" hangingPunct="1"/>
            <a:r>
              <a:rPr lang="nb-NO" altLang="nb-NO" smtClean="0">
                <a:cs typeface="Times New Roman" panose="02020603050405020304" pitchFamily="18" charset="0"/>
              </a:rPr>
              <a:t>er for en tilleggsordre</a:t>
            </a:r>
          </a:p>
          <a:p>
            <a:pPr marL="1879600" lvl="3" indent="-508000" eaLnBrk="1" hangingPunct="1"/>
            <a:r>
              <a:rPr lang="nb-NO" altLang="nb-NO" smtClean="0">
                <a:cs typeface="Times New Roman" panose="02020603050405020304" pitchFamily="18" charset="0"/>
              </a:rPr>
              <a:t>skal finne lavest pris på kort sikt.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Bidragsmetoden er enklere å forholde seg til siden man slipper å fordele FTK på produktene (noe som også er vanskelig å få til i praksis).</a:t>
            </a:r>
          </a:p>
          <a:p>
            <a:pPr marL="1168400" lvl="1" indent="-711200" eaLnBrk="1" hangingPunct="1"/>
            <a:endParaRPr lang="nb-NO" altLang="nb-NO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9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714EDC-B2CD-43C2-9C43-9EA9C24F855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nb-NO" altLang="nb-NO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Etterkalkyler: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Utarbeides etter at produksjonen er satt i gang.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Hensikten er å observere avvik i kostnadene.</a:t>
            </a:r>
          </a:p>
          <a:p>
            <a:pPr marL="1879600" lvl="3" indent="-508000" eaLnBrk="1" hangingPunct="1"/>
            <a:r>
              <a:rPr lang="nb-NO" altLang="nb-NO" smtClean="0">
                <a:cs typeface="Times New Roman" panose="02020603050405020304" pitchFamily="18" charset="0"/>
              </a:rPr>
              <a:t>Forutsett at ordren ble akseptert og satt i produksjon.</a:t>
            </a:r>
          </a:p>
          <a:p>
            <a:pPr marL="1879600" lvl="3" indent="-508000" eaLnBrk="1" hangingPunct="1"/>
            <a:r>
              <a:rPr lang="nb-NO" altLang="nb-NO" smtClean="0">
                <a:cs typeface="Times New Roman" panose="02020603050405020304" pitchFamily="18" charset="0"/>
              </a:rPr>
              <a:t>Material- og timelister viser avvik i aktiviteten. Det er registrert følgende direkte kostnader på ordren (innkalkulerte i forkalkylen i parentes):</a:t>
            </a:r>
          </a:p>
        </p:txBody>
      </p:sp>
      <p:graphicFrame>
        <p:nvGraphicFramePr>
          <p:cNvPr id="4925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967797"/>
              </p:ext>
            </p:extLst>
          </p:nvPr>
        </p:nvGraphicFramePr>
        <p:xfrm>
          <a:off x="1476375" y="4292600"/>
          <a:ext cx="63119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Regneark" r:id="rId5" imgW="2800485" imgH="981204" progId="Excel.Sheet.8">
                  <p:embed/>
                </p:oleObj>
              </mc:Choice>
              <mc:Fallback>
                <p:oleObj name="Regneark" r:id="rId5" imgW="2800485" imgH="98120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292600"/>
                        <a:ext cx="6311900" cy="21844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3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094EE2-C369-4F20-98B8-0CCFDA6F8BE5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nb-NO" altLang="nb-NO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sz="2800" smtClean="0">
                <a:cs typeface="Times New Roman" panose="02020603050405020304" pitchFamily="18" charset="0"/>
              </a:rPr>
              <a:t>Oppgave:</a:t>
            </a:r>
          </a:p>
          <a:p>
            <a:pPr marL="1879600" lvl="3" indent="-508000" eaLnBrk="1" hangingPunct="1"/>
            <a:r>
              <a:rPr lang="nb-NO" altLang="nb-NO" sz="2400" smtClean="0">
                <a:cs typeface="Times New Roman" panose="02020603050405020304" pitchFamily="18" charset="0"/>
              </a:rPr>
              <a:t>Sett opp en etterkalkyle etter selvkost-metoden for denne ordren. Benytt de samme tilleggssatsene.</a:t>
            </a:r>
          </a:p>
          <a:p>
            <a:pPr marL="1879600" lvl="3" indent="-508000" eaLnBrk="1" hangingPunct="1"/>
            <a:r>
              <a:rPr lang="nb-NO" altLang="nb-NO" sz="2400" smtClean="0">
                <a:cs typeface="Times New Roman" panose="02020603050405020304" pitchFamily="18" charset="0"/>
              </a:rPr>
              <a:t>Foreta en avviksanalyse mellom forkalkyle og etterkalkyle.</a:t>
            </a:r>
          </a:p>
          <a:p>
            <a:pPr marL="2336800" lvl="4" indent="-508000" eaLnBrk="1" hangingPunct="1"/>
            <a:r>
              <a:rPr lang="nb-NO" altLang="nb-NO" sz="2400" smtClean="0">
                <a:cs typeface="Times New Roman" panose="02020603050405020304" pitchFamily="18" charset="0"/>
              </a:rPr>
              <a:t>Ser ordren fremdeles ut til å være lønnsom for bedriften?</a:t>
            </a:r>
          </a:p>
          <a:p>
            <a:pPr marL="2336800" lvl="4" indent="-508000" eaLnBrk="1" hangingPunct="1"/>
            <a:r>
              <a:rPr lang="nb-NO" altLang="nb-NO" sz="2400" smtClean="0">
                <a:cs typeface="Times New Roman" panose="02020603050405020304" pitchFamily="18" charset="0"/>
              </a:rPr>
              <a:t>Ser du noen svakheter med å etterkalkulere etter selvkostmetoden fremfor bidragsmetoden?</a:t>
            </a:r>
          </a:p>
        </p:txBody>
      </p:sp>
    </p:spTree>
    <p:extLst>
      <p:ext uri="{BB962C8B-B14F-4D97-AF65-F5344CB8AC3E}">
        <p14:creationId xmlns:p14="http://schemas.microsoft.com/office/powerpoint/2010/main" val="269619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4D3E14-1058-410F-90A7-9884B532B4AE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nb-NO" altLang="nb-NO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graphicFrame>
        <p:nvGraphicFramePr>
          <p:cNvPr id="28676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12860"/>
              </p:ext>
            </p:extLst>
          </p:nvPr>
        </p:nvGraphicFramePr>
        <p:xfrm>
          <a:off x="900113" y="1125538"/>
          <a:ext cx="5584825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6" name="Regneark" r:id="rId5" imgW="3314816" imgH="3247974" progId="Excel.Sheet.12">
                  <p:embed/>
                </p:oleObj>
              </mc:Choice>
              <mc:Fallback>
                <p:oleObj name="Regneark" r:id="rId5" imgW="3314816" imgH="324797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25538"/>
                        <a:ext cx="5584825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5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7341A3-F8C5-4E3A-8065-308D89BE68F5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nb-NO" altLang="nb-NO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Vi ser at høyere aktivitet registrert i etterkalkylen medfører høyere indirekte kostnader.</a:t>
            </a:r>
          </a:p>
          <a:p>
            <a:pPr marL="1879600" lvl="3" indent="-5080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Økt aktivitet =&gt; økte </a:t>
            </a:r>
            <a:r>
              <a:rPr lang="nb-NO" altLang="nb-NO" sz="2400" i="1" dirty="0" smtClean="0">
                <a:cs typeface="Times New Roman" panose="02020603050405020304" pitchFamily="18" charset="0"/>
              </a:rPr>
              <a:t>variable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indirekte kostnader, OK.</a:t>
            </a:r>
          </a:p>
          <a:p>
            <a:pPr marL="1879600" lvl="3" indent="-5080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Økt aktivitet =&gt; økte </a:t>
            </a:r>
            <a:r>
              <a:rPr lang="nb-NO" altLang="nb-NO" sz="2400" i="1" dirty="0" smtClean="0">
                <a:cs typeface="Times New Roman" panose="02020603050405020304" pitchFamily="18" charset="0"/>
              </a:rPr>
              <a:t>faste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indirekte kostnader, er ikke OK. Faste kostnader skal jo ikke variere med aktiviteten.</a:t>
            </a:r>
          </a:p>
          <a:p>
            <a:pPr marL="2336800" lvl="4" indent="-508000" eaLnBrk="1" hangingPunct="1"/>
            <a:r>
              <a:rPr lang="nb-NO" altLang="nb-NO" sz="2400" dirty="0" err="1" smtClean="0">
                <a:cs typeface="Times New Roman" panose="02020603050405020304" pitchFamily="18" charset="0"/>
              </a:rPr>
              <a:t>Etterkalkyler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etter bidragsmetoden ville eliminert dette problemet og gitt et mer korrekt bilde av endringene.</a:t>
            </a:r>
          </a:p>
        </p:txBody>
      </p:sp>
    </p:spTree>
    <p:extLst>
      <p:ext uri="{BB962C8B-B14F-4D97-AF65-F5344CB8AC3E}">
        <p14:creationId xmlns:p14="http://schemas.microsoft.com/office/powerpoint/2010/main" val="185131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74DE5A6-BFDF-403A-AE4A-A1FEF10E16F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nb-NO" altLang="nb-NO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graphicFrame>
        <p:nvGraphicFramePr>
          <p:cNvPr id="29700" name="Object 3"/>
          <p:cNvGraphicFramePr>
            <a:graphicFrameLocks noChangeAspect="1"/>
          </p:cNvGraphicFramePr>
          <p:nvPr>
            <p:extLst/>
          </p:nvPr>
        </p:nvGraphicFramePr>
        <p:xfrm>
          <a:off x="322263" y="1049338"/>
          <a:ext cx="8054975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2" name="Regneark" r:id="rId4" imgW="3829146" imgH="2600325" progId="Excel.Sheet.8">
                  <p:embed/>
                </p:oleObj>
              </mc:Choice>
              <mc:Fallback>
                <p:oleObj name="Regneark" r:id="rId4" imgW="3829146" imgH="26003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1049338"/>
                        <a:ext cx="8054975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0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81E9ED-819A-4D49-946C-E42365B0B7C8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Salgsprisen må i tillegg dekke de indirekte kostnadene og en fortjeneste. 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Regnskapet til Balder Hi-Fi viser at </a:t>
            </a:r>
          </a:p>
          <a:p>
            <a:pPr marL="1981200" lvl="3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de indirekte kostnadene utgjør i 60 % av inntakskostnaden (varekostnaden)</a:t>
            </a:r>
          </a:p>
          <a:p>
            <a:pPr marL="1981200" lvl="3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Fortjenesten (resultatet) utgjør 20 % av selvkost (som kostnader).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127585"/>
              </p:ext>
            </p:extLst>
          </p:nvPr>
        </p:nvGraphicFramePr>
        <p:xfrm>
          <a:off x="1293641" y="3940236"/>
          <a:ext cx="633670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610"/>
                <a:gridCol w="1262986"/>
                <a:gridCol w="1202498"/>
                <a:gridCol w="1935610"/>
              </a:tblGrid>
              <a:tr h="324930">
                <a:tc gridSpan="4"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Resultatregnskap forrige periode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24930">
                <a:tc>
                  <a:txBody>
                    <a:bodyPr/>
                    <a:lstStyle/>
                    <a:p>
                      <a:r>
                        <a:rPr lang="nb-NO" dirty="0" smtClean="0"/>
                        <a:t>Varekostnad</a:t>
                      </a:r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1 000 000</a:t>
                      </a:r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1 920 000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Salgsinntekter</a:t>
                      </a:r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0838">
                <a:tc>
                  <a:txBody>
                    <a:bodyPr/>
                    <a:lstStyle/>
                    <a:p>
                      <a:r>
                        <a:rPr lang="nb-NO" dirty="0" smtClean="0"/>
                        <a:t>Indirekte kostnader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   </a:t>
                      </a:r>
                    </a:p>
                    <a:p>
                      <a:pPr algn="r"/>
                      <a:r>
                        <a:rPr lang="nb-NO" dirty="0" smtClean="0"/>
                        <a:t>    600 000</a:t>
                      </a:r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4930">
                <a:tc>
                  <a:txBody>
                    <a:bodyPr/>
                    <a:lstStyle/>
                    <a:p>
                      <a:r>
                        <a:rPr lang="nb-NO" dirty="0" smtClean="0"/>
                        <a:t>Resultat</a:t>
                      </a:r>
                      <a:endParaRPr lang="nb-N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    320 000</a:t>
                      </a:r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3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</a:t>
                      </a:r>
                      <a:r>
                        <a:rPr lang="nb-NO" baseline="0" dirty="0" smtClean="0"/>
                        <a:t> 920 000</a:t>
                      </a:r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1</a:t>
                      </a:r>
                      <a:r>
                        <a:rPr lang="nb-NO" baseline="0" dirty="0" smtClean="0"/>
                        <a:t> 920 000</a:t>
                      </a:r>
                      <a:endParaRPr lang="nb-NO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9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7F7019-E7E4-46D5-B5A0-528C8B65C77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nb-NO" altLang="nb-NO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8229600" cy="5472113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b="1" smtClean="0">
                <a:cs typeface="Times New Roman" panose="02020603050405020304" pitchFamily="18" charset="0"/>
              </a:rPr>
              <a:t>”Nye” kalkylemetoder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Tradisjonell tilleggskalkulasjon forutsetter sammenheng mellom aktivitet målt i for eksempel DM/DL og de indirekte kostnadene.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Aktivitets basert kalkulasjon (ABC) tar høyde for at det er de enkelte </a:t>
            </a:r>
            <a:r>
              <a:rPr lang="nb-NO" altLang="nb-NO" b="1" smtClean="0">
                <a:cs typeface="Times New Roman" panose="02020603050405020304" pitchFamily="18" charset="0"/>
              </a:rPr>
              <a:t>aktivitetene</a:t>
            </a:r>
            <a:r>
              <a:rPr lang="nb-NO" altLang="nb-NO" smtClean="0">
                <a:cs typeface="Times New Roman" panose="02020603050405020304" pitchFamily="18" charset="0"/>
              </a:rPr>
              <a:t> som utføres som driver kostnadene:</a:t>
            </a:r>
          </a:p>
          <a:p>
            <a:pPr marL="1879600" lvl="3" indent="-508000" eaLnBrk="1" hangingPunct="1"/>
            <a:r>
              <a:rPr lang="nb-NO" altLang="nb-NO" smtClean="0">
                <a:cs typeface="Times New Roman" panose="02020603050405020304" pitchFamily="18" charset="0"/>
              </a:rPr>
              <a:t>antall omstillinger av maskiner</a:t>
            </a:r>
          </a:p>
          <a:p>
            <a:pPr marL="1879600" lvl="3" indent="-508000" eaLnBrk="1" hangingPunct="1"/>
            <a:r>
              <a:rPr lang="nb-NO" altLang="nb-NO" smtClean="0">
                <a:cs typeface="Times New Roman" panose="02020603050405020304" pitchFamily="18" charset="0"/>
              </a:rPr>
              <a:t>antall råvarekjøp</a:t>
            </a:r>
          </a:p>
          <a:p>
            <a:pPr marL="1879600" lvl="3" indent="-508000" eaLnBrk="1" hangingPunct="1"/>
            <a:r>
              <a:rPr lang="nb-NO" altLang="nb-NO" smtClean="0">
                <a:cs typeface="Times New Roman" panose="02020603050405020304" pitchFamily="18" charset="0"/>
              </a:rPr>
              <a:t>antall forsendelser.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Forskjellene i totalkostnader er størst mellom tradisjonelle metoder og ABC der det er store volumforskjeller mellom produktene og der produktkompleksiteten varierer mye.</a:t>
            </a:r>
          </a:p>
          <a:p>
            <a:pPr marL="1879600" lvl="3" indent="-508000" eaLnBrk="1" hangingPunct="1">
              <a:buFontTx/>
              <a:buNone/>
            </a:pPr>
            <a:endParaRPr lang="nb-NO" altLang="nb-NO" sz="240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2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78AB94-8B8C-4D5C-AA98-CB344DC210CD}" type="slidenum">
              <a:rPr lang="nb-NO" altLang="nb-NO"/>
              <a:pPr eaLnBrk="1" hangingPunct="1"/>
              <a:t>4</a:t>
            </a:fld>
            <a:endParaRPr lang="nb-NO" altLang="nb-NO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524000" lvl="2" indent="-6096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endParaRPr lang="nb-NO" altLang="nb-NO" dirty="0" smtClean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endParaRPr lang="nb-NO" altLang="nb-NO" dirty="0" smtClean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Regnskapet viste 20 % fortjeneste beregnet ut i fra selvkost:</a:t>
            </a:r>
          </a:p>
          <a:p>
            <a:pPr marL="812800" indent="-812800" eaLnBrk="1" hangingPunct="1">
              <a:buFontTx/>
              <a:buNone/>
            </a:pPr>
            <a:endParaRPr lang="nb-NO" altLang="nb-NO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083412"/>
              </p:ext>
            </p:extLst>
          </p:nvPr>
        </p:nvGraphicFramePr>
        <p:xfrm>
          <a:off x="1403648" y="3999971"/>
          <a:ext cx="82804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Regneark" r:id="rId4" imgW="4029335" imgH="483082" progId="Excel.Sheet.8">
                  <p:embed/>
                </p:oleObj>
              </mc:Choice>
              <mc:Fallback>
                <p:oleObj name="Regneark" r:id="rId4" imgW="4029335" imgH="48308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999971"/>
                        <a:ext cx="82804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1691680" y="5229200"/>
            <a:ext cx="52562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/>
              <a:t>Hva må du som kunde betale Balder Hi-Fi for en </a:t>
            </a:r>
            <a:r>
              <a:rPr lang="nb-NO" altLang="nb-NO" sz="2400" dirty="0" err="1"/>
              <a:t>Blu</a:t>
            </a:r>
            <a:r>
              <a:rPr lang="nb-NO" altLang="nb-NO" sz="2400" dirty="0"/>
              <a:t>-Ray spiller?</a:t>
            </a:r>
            <a:r>
              <a:rPr lang="nb-NO" altLang="nb-NO" dirty="0"/>
              <a:t> 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301846"/>
              </p:ext>
            </p:extLst>
          </p:nvPr>
        </p:nvGraphicFramePr>
        <p:xfrm>
          <a:off x="1403648" y="1234189"/>
          <a:ext cx="8681989" cy="1039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Regneark" r:id="rId6" imgW="4029335" imgH="483082" progId="Excel.Sheet.8">
                  <p:embed/>
                </p:oleObj>
              </mc:Choice>
              <mc:Fallback>
                <p:oleObj name="Regneark" r:id="rId6" imgW="4029335" imgH="48308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234189"/>
                        <a:ext cx="8681989" cy="1039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FD53E9-1F91-4117-8D22-692AF41CEDFC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 dirty="0" smtClean="0">
                <a:cs typeface="Times New Roman" panose="02020603050405020304" pitchFamily="18" charset="0"/>
              </a:rPr>
              <a:t>Bruttofortjeneste og avanse</a:t>
            </a:r>
          </a:p>
          <a:p>
            <a:pPr marL="1168400" lvl="1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Bruttofortjeneste / avanse viser hva vi tjener </a:t>
            </a:r>
            <a:r>
              <a:rPr lang="nb-NO" altLang="nb-NO" i="1" u="sng" dirty="0" smtClean="0">
                <a:cs typeface="Times New Roman" panose="02020603050405020304" pitchFamily="18" charset="0"/>
              </a:rPr>
              <a:t>før</a:t>
            </a:r>
            <a:r>
              <a:rPr lang="nb-NO" altLang="nb-NO" dirty="0" smtClean="0">
                <a:cs typeface="Times New Roman" panose="02020603050405020304" pitchFamily="18" charset="0"/>
              </a:rPr>
              <a:t> fradrag for indirekte kostnader</a:t>
            </a:r>
          </a:p>
        </p:txBody>
      </p:sp>
      <p:graphicFrame>
        <p:nvGraphicFramePr>
          <p:cNvPr id="529412" name="Object 4"/>
          <p:cNvGraphicFramePr>
            <a:graphicFrameLocks noChangeAspect="1"/>
          </p:cNvGraphicFramePr>
          <p:nvPr/>
        </p:nvGraphicFramePr>
        <p:xfrm>
          <a:off x="673100" y="3068638"/>
          <a:ext cx="7796213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Regneark" r:id="rId4" imgW="3547754" imgH="640030" progId="Excel.Sheet.8">
                  <p:embed/>
                </p:oleObj>
              </mc:Choice>
              <mc:Fallback>
                <p:oleObj name="Regneark" r:id="rId4" imgW="3547754" imgH="64003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068638"/>
                        <a:ext cx="7796213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9415" name="Text Box 7"/>
          <p:cNvSpPr txBox="1">
            <a:spLocks noChangeArrowheads="1"/>
          </p:cNvSpPr>
          <p:nvPr/>
        </p:nvSpPr>
        <p:spPr bwMode="auto">
          <a:xfrm>
            <a:off x="1331913" y="4941888"/>
            <a:ext cx="61928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/>
              <a:t>NB: Bruttofortjeneste i kroner = avanse i kroner, men bruttofortjeneste i % </a:t>
            </a:r>
            <a:r>
              <a:rPr lang="nb-NO" altLang="nb-NO" sz="2400">
                <a:cs typeface="Arial" panose="020B0604020202020204" pitchFamily="34" charset="0"/>
              </a:rPr>
              <a:t>≠ avanse i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build="p"/>
      <p:bldP spid="5294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0E1B1A-3989-4CB6-9553-1485D3E4C5A5}" type="slidenum">
              <a:rPr lang="nb-NO" altLang="nb-NO"/>
              <a:pPr eaLnBrk="1" hangingPunct="1"/>
              <a:t>6</a:t>
            </a:fld>
            <a:endParaRPr lang="nb-NO" altLang="nb-NO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Bruttofortjenesten i %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Viser hvor mange prosent av salgsinntekten / prisen som dekker indirekte kostnader + forteneste.</a:t>
            </a:r>
          </a:p>
          <a:p>
            <a:pPr marL="812800" indent="-812800" eaLnBrk="1" hangingPunct="1">
              <a:buFontTx/>
              <a:buNone/>
            </a:pPr>
            <a:endParaRPr lang="nb-NO" altLang="nb-NO" smtClean="0">
              <a:cs typeface="Times New Roman" panose="02020603050405020304" pitchFamily="18" charset="0"/>
            </a:endParaRPr>
          </a:p>
        </p:txBody>
      </p:sp>
      <p:sp>
        <p:nvSpPr>
          <p:cNvPr id="531466" name="Text Box 10"/>
          <p:cNvSpPr txBox="1">
            <a:spLocks noChangeArrowheads="1"/>
          </p:cNvSpPr>
          <p:nvPr/>
        </p:nvSpPr>
        <p:spPr bwMode="auto">
          <a:xfrm>
            <a:off x="1763713" y="4365625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/>
              <a:t>For hver krone vi omsetter sitter vi igjen med </a:t>
            </a:r>
            <a:r>
              <a:rPr lang="nb-NO" altLang="nb-NO" sz="2400" dirty="0" smtClean="0"/>
              <a:t>_________ </a:t>
            </a:r>
            <a:r>
              <a:rPr lang="nb-NO" altLang="nb-NO" sz="2400" dirty="0"/>
              <a:t>øre i bruttofortjeneste.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build="p"/>
      <p:bldP spid="5314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4074B7-BEBE-44A2-9442-81FADD1FE8C0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Avanse i % av inntakskost</a:t>
            </a:r>
          </a:p>
          <a:p>
            <a:pPr marL="1524000" lvl="2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Viser hvor mye vi må ”avansere” inntakskosten for å finne salgsprisen:</a:t>
            </a:r>
          </a:p>
          <a:p>
            <a:pPr marL="812800" indent="-812800" eaLnBrk="1" hangingPunct="1">
              <a:buFontTx/>
              <a:buNone/>
            </a:pPr>
            <a:endParaRPr lang="nb-NO" altLang="nb-NO" smtClean="0">
              <a:cs typeface="Times New Roman" panose="02020603050405020304" pitchFamily="18" charset="0"/>
            </a:endParaRPr>
          </a:p>
        </p:txBody>
      </p:sp>
      <p:sp>
        <p:nvSpPr>
          <p:cNvPr id="534537" name="Text Box 9"/>
          <p:cNvSpPr txBox="1">
            <a:spLocks noChangeArrowheads="1"/>
          </p:cNvSpPr>
          <p:nvPr/>
        </p:nvSpPr>
        <p:spPr bwMode="auto">
          <a:xfrm>
            <a:off x="1763713" y="4365625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/>
              <a:t>Vi legger til </a:t>
            </a:r>
            <a:r>
              <a:rPr lang="nb-NO" altLang="nb-NO" sz="2400" dirty="0" smtClean="0"/>
              <a:t>______ </a:t>
            </a:r>
            <a:r>
              <a:rPr lang="nb-NO" altLang="nb-NO" sz="2400" dirty="0"/>
              <a:t>avanse på inntakskost for å finne salgsprisen.</a:t>
            </a:r>
          </a:p>
        </p:txBody>
      </p:sp>
      <p:sp>
        <p:nvSpPr>
          <p:cNvPr id="534538" name="Text Box 10"/>
          <p:cNvSpPr txBox="1">
            <a:spLocks noChangeArrowheads="1"/>
          </p:cNvSpPr>
          <p:nvPr/>
        </p:nvSpPr>
        <p:spPr bwMode="auto">
          <a:xfrm>
            <a:off x="1763713" y="5331465"/>
            <a:ext cx="612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dirty="0"/>
              <a:t>Salgspris </a:t>
            </a:r>
            <a:r>
              <a:rPr lang="nb-NO" altLang="nb-NO" sz="2400" dirty="0" err="1"/>
              <a:t>Blu</a:t>
            </a:r>
            <a:r>
              <a:rPr lang="nb-NO" altLang="nb-NO" sz="2400" dirty="0"/>
              <a:t>-Ray spiller med gitt avanse</a:t>
            </a:r>
            <a:r>
              <a:rPr lang="nb-NO" altLang="nb-NO" sz="2400" dirty="0" smtClean="0"/>
              <a:t>:</a:t>
            </a:r>
            <a:endParaRPr lang="nb-NO" alt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3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build="p"/>
      <p:bldP spid="534537" grpId="0"/>
      <p:bldP spid="5345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2ADCD2-2608-4A0F-BCFA-1DFB06B1ACD3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 dirty="0" smtClean="0">
                <a:cs typeface="Times New Roman" panose="02020603050405020304" pitchFamily="18" charset="0"/>
              </a:rPr>
              <a:t>Kalkulasjon i håndverksbedrifter</a:t>
            </a:r>
          </a:p>
          <a:p>
            <a:pPr marL="1168400" lvl="1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En håndverker bearbeider råvarer frem til et ferdig produkt (handelsbedriften bare videreselger ferdige varer).</a:t>
            </a:r>
          </a:p>
          <a:p>
            <a:pPr marL="1168400" lvl="1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En håndverker må fakturere kunden for kostnader til materialer, arbeidstid og indirekte kostnader i tillegg til en fortjeneste.</a:t>
            </a:r>
          </a:p>
          <a:p>
            <a:pPr marL="1168400" lvl="1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Se eksempel Lakselv Rørservice AS side 168.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3C1D00-C777-434E-BE09-6448B587BFED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mtClean="0"/>
              <a:t>Kapittel 6 Kalkulasjon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 smtClean="0">
                <a:cs typeface="Times New Roman" panose="02020603050405020304" pitchFamily="18" charset="0"/>
              </a:rPr>
              <a:t>Kalkulasjon i industribedrifter</a:t>
            </a:r>
          </a:p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Industribedriften bearbeider råvarer og halvfabrikata frem til ferdig produkt men den er mer kompleks enn håndverker-bedriften.</a:t>
            </a:r>
          </a:p>
          <a:p>
            <a:pPr marL="1168400" lvl="1" indent="-711200" eaLnBrk="1" hangingPunct="1"/>
            <a:r>
              <a:rPr lang="nb-NO" altLang="nb-NO" smtClean="0">
                <a:cs typeface="Times New Roman" panose="02020603050405020304" pitchFamily="18" charset="0"/>
              </a:rPr>
              <a:t>Industribedrifter kan ha svært forskjellig produksjon:</a:t>
            </a:r>
          </a:p>
        </p:txBody>
      </p:sp>
      <p:grpSp>
        <p:nvGrpSpPr>
          <p:cNvPr id="538632" name="Group 8"/>
          <p:cNvGrpSpPr>
            <a:grpSpLocks/>
          </p:cNvGrpSpPr>
          <p:nvPr/>
        </p:nvGrpSpPr>
        <p:grpSpPr bwMode="auto">
          <a:xfrm>
            <a:off x="1042988" y="4868863"/>
            <a:ext cx="7777162" cy="1263650"/>
            <a:chOff x="657" y="3067"/>
            <a:chExt cx="4899" cy="796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657" y="3067"/>
              <a:ext cx="195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Enkel masseproduksjon av standardiserte produkter (fiskekroker)</a:t>
              </a:r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3198" y="3113"/>
              <a:ext cx="235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Komplekse ingeniørkrevende ordreproduksjon av høyteknologiske produkter (våpensystemer)</a:t>
              </a:r>
            </a:p>
          </p:txBody>
        </p:sp>
        <p:sp>
          <p:nvSpPr>
            <p:cNvPr id="10248" name="AutoShape 7"/>
            <p:cNvSpPr>
              <a:spLocks noChangeArrowheads="1"/>
            </p:cNvSpPr>
            <p:nvPr/>
          </p:nvSpPr>
          <p:spPr bwMode="auto">
            <a:xfrm>
              <a:off x="2608" y="3294"/>
              <a:ext cx="544" cy="227"/>
            </a:xfrm>
            <a:prstGeom prst="leftRightArrow">
              <a:avLst>
                <a:gd name="adj1" fmla="val 50000"/>
                <a:gd name="adj2" fmla="val 4793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7" grpId="0" build="p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2617</TotalTime>
  <Words>1364</Words>
  <Application>Microsoft Office PowerPoint</Application>
  <PresentationFormat>On-screen Show (4:3)</PresentationFormat>
  <Paragraphs>276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Times New Roman</vt:lpstr>
      <vt:lpstr>Standard utforming</vt:lpstr>
      <vt:lpstr>Regneark</vt:lpstr>
      <vt:lpstr>Microsoft Excel 97-2003-regneark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  <vt:lpstr>Kapittel 6 Kalkulasjon</vt:lpstr>
    </vt:vector>
  </TitlesOfParts>
  <Company>HVE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Innføring i regnskap</dc:title>
  <dc:creator>It-fellestjenester</dc:creator>
  <cp:lastModifiedBy>Trond Winther</cp:lastModifiedBy>
  <cp:revision>95</cp:revision>
  <cp:lastPrinted>2015-09-16T12:00:34Z</cp:lastPrinted>
  <dcterms:created xsi:type="dcterms:W3CDTF">2002-08-27T08:20:18Z</dcterms:created>
  <dcterms:modified xsi:type="dcterms:W3CDTF">2015-09-18T07:40:52Z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