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32"/>
  </p:notesMasterIdLst>
  <p:handoutMasterIdLst>
    <p:handoutMasterId r:id="rId33"/>
  </p:handoutMasterIdLst>
  <p:sldIdLst>
    <p:sldId id="329" r:id="rId2"/>
    <p:sldId id="330" r:id="rId3"/>
    <p:sldId id="341" r:id="rId4"/>
    <p:sldId id="332" r:id="rId5"/>
    <p:sldId id="333" r:id="rId6"/>
    <p:sldId id="334" r:id="rId7"/>
    <p:sldId id="335" r:id="rId8"/>
    <p:sldId id="336" r:id="rId9"/>
    <p:sldId id="337" r:id="rId10"/>
    <p:sldId id="339" r:id="rId11"/>
    <p:sldId id="338" r:id="rId12"/>
    <p:sldId id="291" r:id="rId13"/>
    <p:sldId id="314" r:id="rId14"/>
    <p:sldId id="315" r:id="rId15"/>
    <p:sldId id="342" r:id="rId16"/>
    <p:sldId id="343" r:id="rId17"/>
    <p:sldId id="344" r:id="rId18"/>
    <p:sldId id="345" r:id="rId19"/>
    <p:sldId id="346" r:id="rId20"/>
    <p:sldId id="347" r:id="rId21"/>
    <p:sldId id="348" r:id="rId22"/>
    <p:sldId id="349" r:id="rId23"/>
    <p:sldId id="350" r:id="rId24"/>
    <p:sldId id="351" r:id="rId25"/>
    <p:sldId id="352" r:id="rId26"/>
    <p:sldId id="353" r:id="rId27"/>
    <p:sldId id="354" r:id="rId28"/>
    <p:sldId id="356" r:id="rId29"/>
    <p:sldId id="358" r:id="rId30"/>
    <p:sldId id="357" r:id="rId31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9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85" autoAdjust="0"/>
    <p:restoredTop sz="91394" autoAdjust="0"/>
  </p:normalViewPr>
  <p:slideViewPr>
    <p:cSldViewPr>
      <p:cViewPr varScale="1">
        <p:scale>
          <a:sx n="103" d="100"/>
          <a:sy n="103" d="100"/>
        </p:scale>
        <p:origin x="137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290" y="-90"/>
      </p:cViewPr>
      <p:guideLst>
        <p:guide orient="horz" pos="3129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nb-NO"/>
              <a:t>Kapittel 6</a:t>
            </a: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7890" y="0"/>
            <a:ext cx="2945024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B1C535A-1986-43B4-95EF-4B7BFF53E64B}" type="datetime1">
              <a:rPr lang="nb-NO"/>
              <a:pPr>
                <a:defRPr/>
              </a:pPr>
              <a:t>18.09.2015</a:t>
            </a:fld>
            <a:endParaRPr lang="nb-NO"/>
          </a:p>
        </p:txBody>
      </p:sp>
      <p:sp>
        <p:nvSpPr>
          <p:cNvPr id="338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687"/>
            <a:ext cx="2945024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38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7890" y="9432687"/>
            <a:ext cx="2945024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803994E-BF31-437B-B321-35C804AF8C94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295358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024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nb-NO"/>
              <a:t>Kapittel 6</a:t>
            </a:r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7890" y="0"/>
            <a:ext cx="2945024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5CE6254-BF24-42F0-9878-D47047C19251}" type="datetime1">
              <a:rPr lang="nb-NO"/>
              <a:pPr>
                <a:defRPr/>
              </a:pPr>
              <a:t>18.09.2015</a:t>
            </a:fld>
            <a:endParaRPr lang="nb-NO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33" y="4717137"/>
            <a:ext cx="5436235" cy="4469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687"/>
            <a:ext cx="2945024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7890" y="9432687"/>
            <a:ext cx="2945024" cy="49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59C4FA-E50D-4DB2-A46C-F18D8920A304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08196943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smtClean="0"/>
              <a:t>Kapittel 6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40A7F03-A525-439D-B6D1-45D4A2B31DD7}" type="datetime1">
              <a:rPr lang="nb-NO" altLang="nb-NO" smtClean="0"/>
              <a:pPr eaLnBrk="1" hangingPunct="1"/>
              <a:t>18.09.2015</a:t>
            </a:fld>
            <a:endParaRPr lang="nb-NO" altLang="nb-NO" smtClean="0"/>
          </a:p>
        </p:txBody>
      </p:sp>
      <p:sp>
        <p:nvSpPr>
          <p:cNvPr id="337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1EC0A99-BD7B-4A9B-AAE8-1906831AB298}" type="slidenum">
              <a:rPr lang="nb-NO" altLang="nb-NO"/>
              <a:pPr eaLnBrk="1" hangingPunct="1"/>
              <a:t>1</a:t>
            </a:fld>
            <a:endParaRPr lang="nb-NO" altLang="nb-NO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9191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smtClean="0"/>
              <a:t>Kapittel 6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8D1A66A-2178-4300-9E62-32FCDD7775DF}" type="datetime1">
              <a:rPr lang="nb-NO" altLang="nb-NO" smtClean="0"/>
              <a:pPr eaLnBrk="1" hangingPunct="1"/>
              <a:t>18.09.2015</a:t>
            </a:fld>
            <a:endParaRPr lang="nb-NO" altLang="nb-NO" smtClean="0"/>
          </a:p>
        </p:txBody>
      </p:sp>
      <p:sp>
        <p:nvSpPr>
          <p:cNvPr id="4301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230A193-108F-4832-8037-D465775D1959}" type="slidenum">
              <a:rPr lang="nb-NO" altLang="nb-NO"/>
              <a:pPr eaLnBrk="1" hangingPunct="1"/>
              <a:t>10</a:t>
            </a:fld>
            <a:endParaRPr lang="nb-NO" altLang="nb-NO"/>
          </a:p>
        </p:txBody>
      </p:sp>
      <p:sp>
        <p:nvSpPr>
          <p:cNvPr id="430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524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smtClean="0"/>
              <a:t>Kapittel 6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584F1FA-7100-4765-BDED-510F7DB3118F}" type="datetime1">
              <a:rPr lang="nb-NO" altLang="nb-NO" smtClean="0"/>
              <a:pPr eaLnBrk="1" hangingPunct="1"/>
              <a:t>18.09.2015</a:t>
            </a:fld>
            <a:endParaRPr lang="nb-NO" altLang="nb-NO" smtClean="0"/>
          </a:p>
        </p:txBody>
      </p:sp>
      <p:sp>
        <p:nvSpPr>
          <p:cNvPr id="4403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29315EE-F1AA-4BA7-9286-53DCAE9F21DA}" type="slidenum">
              <a:rPr lang="nb-NO" altLang="nb-NO"/>
              <a:pPr eaLnBrk="1" hangingPunct="1"/>
              <a:t>11</a:t>
            </a:fld>
            <a:endParaRPr lang="nb-NO" altLang="nb-NO"/>
          </a:p>
        </p:txBody>
      </p:sp>
      <p:sp>
        <p:nvSpPr>
          <p:cNvPr id="440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44814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smtClean="0"/>
              <a:t>Kapittel 6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CACF6AF-8C6F-4204-8ECA-4D1E86E4C182}" type="datetime1">
              <a:rPr lang="nb-NO" altLang="nb-NO" smtClean="0"/>
              <a:pPr eaLnBrk="1" hangingPunct="1"/>
              <a:t>18.09.2015</a:t>
            </a:fld>
            <a:endParaRPr lang="nb-NO" altLang="nb-NO" smtClean="0"/>
          </a:p>
        </p:txBody>
      </p:sp>
      <p:sp>
        <p:nvSpPr>
          <p:cNvPr id="4506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61C624-0356-4967-ADB2-C2D67D22505D}" type="slidenum">
              <a:rPr lang="nb-NO" altLang="nb-NO"/>
              <a:pPr eaLnBrk="1" hangingPunct="1"/>
              <a:t>12</a:t>
            </a:fld>
            <a:endParaRPr lang="nb-NO" altLang="nb-NO"/>
          </a:p>
        </p:txBody>
      </p:sp>
      <p:sp>
        <p:nvSpPr>
          <p:cNvPr id="450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3588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smtClean="0"/>
              <a:t>Kapittel 6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5B0487B-2D00-4776-9AB2-A218DC9B7BF1}" type="datetime1">
              <a:rPr lang="nb-NO" altLang="nb-NO" smtClean="0"/>
              <a:pPr eaLnBrk="1" hangingPunct="1"/>
              <a:t>18.09.2015</a:t>
            </a:fld>
            <a:endParaRPr lang="nb-NO" altLang="nb-NO" smtClean="0"/>
          </a:p>
        </p:txBody>
      </p:sp>
      <p:sp>
        <p:nvSpPr>
          <p:cNvPr id="4608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383BC53-E4D0-473B-B8B5-0434E364BD51}" type="slidenum">
              <a:rPr lang="nb-NO" altLang="nb-NO"/>
              <a:pPr eaLnBrk="1" hangingPunct="1"/>
              <a:t>13</a:t>
            </a:fld>
            <a:endParaRPr lang="nb-NO" altLang="nb-NO"/>
          </a:p>
        </p:txBody>
      </p:sp>
      <p:sp>
        <p:nvSpPr>
          <p:cNvPr id="460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4157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smtClean="0"/>
              <a:t>Kapittel 6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37B1309-7A69-4648-8BF6-3856FBA64973}" type="datetime1">
              <a:rPr lang="nb-NO" altLang="nb-NO" smtClean="0"/>
              <a:pPr eaLnBrk="1" hangingPunct="1"/>
              <a:t>18.09.2015</a:t>
            </a:fld>
            <a:endParaRPr lang="nb-NO" altLang="nb-NO" smtClean="0"/>
          </a:p>
        </p:txBody>
      </p:sp>
      <p:sp>
        <p:nvSpPr>
          <p:cNvPr id="4710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5DA3392-0748-44A3-B56D-7C4FD6FAA40F}" type="slidenum">
              <a:rPr lang="nb-NO" altLang="nb-NO"/>
              <a:pPr eaLnBrk="1" hangingPunct="1"/>
              <a:t>14</a:t>
            </a:fld>
            <a:endParaRPr lang="nb-NO" altLang="nb-NO"/>
          </a:p>
        </p:txBody>
      </p:sp>
      <p:sp>
        <p:nvSpPr>
          <p:cNvPr id="471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2660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b-NO" altLang="nb-NO" smtClean="0"/>
              <a:t>Kapittel 6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256A598-0FF7-453F-9AE1-0986FCC395DC}" type="datetime1">
              <a:rPr lang="nb-NO" altLang="nb-NO" smtClean="0"/>
              <a:pPr eaLnBrk="1" hangingPunct="1">
                <a:spcBef>
                  <a:spcPct val="0"/>
                </a:spcBef>
              </a:pPr>
              <a:t>18.09.2015</a:t>
            </a:fld>
            <a:endParaRPr lang="nb-NO" altLang="nb-NO" smtClean="0"/>
          </a:p>
        </p:txBody>
      </p:sp>
      <p:sp>
        <p:nvSpPr>
          <p:cNvPr id="481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0CCE917-6A4B-4203-953E-FF5AC1725385}" type="slidenum">
              <a:rPr lang="nb-NO" altLang="nb-NO"/>
              <a:pPr eaLnBrk="1" hangingPunct="1">
                <a:spcBef>
                  <a:spcPct val="0"/>
                </a:spcBef>
              </a:pPr>
              <a:t>15</a:t>
            </a:fld>
            <a:endParaRPr lang="nb-NO" altLang="nb-NO"/>
          </a:p>
        </p:txBody>
      </p:sp>
      <p:sp>
        <p:nvSpPr>
          <p:cNvPr id="481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0925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b-NO" altLang="nb-NO" smtClean="0"/>
              <a:t>Kapittel 6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C26345-2785-43AC-AA64-5B3BFBE906B0}" type="datetime1">
              <a:rPr lang="nb-NO" altLang="nb-NO" smtClean="0"/>
              <a:pPr eaLnBrk="1" hangingPunct="1">
                <a:spcBef>
                  <a:spcPct val="0"/>
                </a:spcBef>
              </a:pPr>
              <a:t>18.09.2015</a:t>
            </a:fld>
            <a:endParaRPr lang="nb-NO" altLang="nb-NO" smtClean="0"/>
          </a:p>
        </p:txBody>
      </p:sp>
      <p:sp>
        <p:nvSpPr>
          <p:cNvPr id="4915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B422159-BD08-4E94-AD1B-C65412D737B3}" type="slidenum">
              <a:rPr lang="nb-NO" altLang="nb-NO"/>
              <a:pPr eaLnBrk="1" hangingPunct="1">
                <a:spcBef>
                  <a:spcPct val="0"/>
                </a:spcBef>
              </a:pPr>
              <a:t>16</a:t>
            </a:fld>
            <a:endParaRPr lang="nb-NO" altLang="nb-NO"/>
          </a:p>
        </p:txBody>
      </p:sp>
      <p:sp>
        <p:nvSpPr>
          <p:cNvPr id="491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9308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b-NO" altLang="nb-NO" smtClean="0"/>
              <a:t>Kapittel 6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8A75BBA-E5B2-4193-BF48-80C72DA83CE3}" type="datetime1">
              <a:rPr lang="nb-NO" altLang="nb-NO" smtClean="0"/>
              <a:pPr eaLnBrk="1" hangingPunct="1">
                <a:spcBef>
                  <a:spcPct val="0"/>
                </a:spcBef>
              </a:pPr>
              <a:t>18.09.2015</a:t>
            </a:fld>
            <a:endParaRPr lang="nb-NO" altLang="nb-NO" smtClean="0"/>
          </a:p>
        </p:txBody>
      </p:sp>
      <p:sp>
        <p:nvSpPr>
          <p:cNvPr id="5018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46E614E-3AD8-4FAD-A757-B5F7EAD3F729}" type="slidenum">
              <a:rPr lang="nb-NO" altLang="nb-NO"/>
              <a:pPr eaLnBrk="1" hangingPunct="1">
                <a:spcBef>
                  <a:spcPct val="0"/>
                </a:spcBef>
              </a:pPr>
              <a:t>17</a:t>
            </a:fld>
            <a:endParaRPr lang="nb-NO" altLang="nb-NO"/>
          </a:p>
        </p:txBody>
      </p:sp>
      <p:sp>
        <p:nvSpPr>
          <p:cNvPr id="501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9629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b-NO" altLang="nb-NO" smtClean="0"/>
              <a:t>Kapittel 6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75FBED-0CEA-4A91-9EBE-D19E15A8A3D6}" type="datetime1">
              <a:rPr lang="nb-NO" altLang="nb-NO" smtClean="0"/>
              <a:pPr eaLnBrk="1" hangingPunct="1">
                <a:spcBef>
                  <a:spcPct val="0"/>
                </a:spcBef>
              </a:pPr>
              <a:t>18.09.2015</a:t>
            </a:fld>
            <a:endParaRPr lang="nb-NO" altLang="nb-NO" smtClean="0"/>
          </a:p>
        </p:txBody>
      </p:sp>
      <p:sp>
        <p:nvSpPr>
          <p:cNvPr id="5120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E63BE7E-0FBE-477E-889C-C612F6E58BDB}" type="slidenum">
              <a:rPr lang="nb-NO" altLang="nb-NO"/>
              <a:pPr eaLnBrk="1" hangingPunct="1">
                <a:spcBef>
                  <a:spcPct val="0"/>
                </a:spcBef>
              </a:pPr>
              <a:t>18</a:t>
            </a:fld>
            <a:endParaRPr lang="nb-NO" altLang="nb-NO"/>
          </a:p>
        </p:txBody>
      </p:sp>
      <p:sp>
        <p:nvSpPr>
          <p:cNvPr id="512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3518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b-NO" altLang="nb-NO" smtClean="0"/>
              <a:t>Kapittel 6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1B0700-55E6-471F-AA92-881588E8FD8A}" type="datetime1">
              <a:rPr lang="nb-NO" altLang="nb-NO" smtClean="0"/>
              <a:pPr eaLnBrk="1" hangingPunct="1">
                <a:spcBef>
                  <a:spcPct val="0"/>
                </a:spcBef>
              </a:pPr>
              <a:t>18.09.2015</a:t>
            </a:fld>
            <a:endParaRPr lang="nb-NO" altLang="nb-NO" smtClean="0"/>
          </a:p>
        </p:txBody>
      </p:sp>
      <p:sp>
        <p:nvSpPr>
          <p:cNvPr id="522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506AC94-F053-48CA-A8AA-FE98D4B86D04}" type="slidenum">
              <a:rPr lang="nb-NO" altLang="nb-NO"/>
              <a:pPr eaLnBrk="1" hangingPunct="1">
                <a:spcBef>
                  <a:spcPct val="0"/>
                </a:spcBef>
              </a:pPr>
              <a:t>19</a:t>
            </a:fld>
            <a:endParaRPr lang="nb-NO" altLang="nb-NO"/>
          </a:p>
        </p:txBody>
      </p:sp>
      <p:sp>
        <p:nvSpPr>
          <p:cNvPr id="522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nb-NO" altLang="nb-NO" sz="1000" dirty="0" smtClean="0">
                <a:latin typeface="Arial" panose="020B06040202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66045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smtClean="0"/>
              <a:t>Kapittel 6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687405D-285B-4EC2-85DD-7C8318337642}" type="datetime1">
              <a:rPr lang="nb-NO" altLang="nb-NO" smtClean="0"/>
              <a:pPr eaLnBrk="1" hangingPunct="1"/>
              <a:t>18.09.2015</a:t>
            </a:fld>
            <a:endParaRPr lang="nb-NO" altLang="nb-NO" smtClean="0"/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A66A619-6AED-4AE7-8E76-0FD2F15090F8}" type="slidenum">
              <a:rPr lang="nb-NO" altLang="nb-NO"/>
              <a:pPr eaLnBrk="1" hangingPunct="1"/>
              <a:t>2</a:t>
            </a:fld>
            <a:endParaRPr lang="nb-NO" altLang="nb-NO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4538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b-NO" altLang="nb-NO" smtClean="0"/>
              <a:t>Kapittel 6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4381598-06AD-433E-98B7-6FEA4ED1E945}" type="datetime1">
              <a:rPr lang="nb-NO" altLang="nb-NO" smtClean="0"/>
              <a:pPr eaLnBrk="1" hangingPunct="1">
                <a:spcBef>
                  <a:spcPct val="0"/>
                </a:spcBef>
              </a:pPr>
              <a:t>18.09.2015</a:t>
            </a:fld>
            <a:endParaRPr lang="nb-NO" altLang="nb-NO" smtClean="0"/>
          </a:p>
        </p:txBody>
      </p:sp>
      <p:sp>
        <p:nvSpPr>
          <p:cNvPr id="532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1FC8626-8E32-45CA-A353-DCA4362D2F75}" type="slidenum">
              <a:rPr lang="nb-NO" altLang="nb-NO"/>
              <a:pPr eaLnBrk="1" hangingPunct="1">
                <a:spcBef>
                  <a:spcPct val="0"/>
                </a:spcBef>
              </a:pPr>
              <a:t>20</a:t>
            </a:fld>
            <a:endParaRPr lang="nb-NO" altLang="nb-NO"/>
          </a:p>
        </p:txBody>
      </p:sp>
      <p:sp>
        <p:nvSpPr>
          <p:cNvPr id="532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9637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b-NO" altLang="nb-NO" smtClean="0"/>
              <a:t>Kapittel 6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166AE8F-44DA-47E7-AADC-9B5AFB14CC68}" type="datetime1">
              <a:rPr lang="nb-NO" altLang="nb-NO" smtClean="0"/>
              <a:pPr eaLnBrk="1" hangingPunct="1">
                <a:spcBef>
                  <a:spcPct val="0"/>
                </a:spcBef>
              </a:pPr>
              <a:t>18.09.2015</a:t>
            </a:fld>
            <a:endParaRPr lang="nb-NO" altLang="nb-NO" smtClean="0"/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97EBCE6-3C4A-4072-8CAC-8F95DFD77174}" type="slidenum">
              <a:rPr lang="nb-NO" altLang="nb-NO"/>
              <a:pPr eaLnBrk="1" hangingPunct="1">
                <a:spcBef>
                  <a:spcPct val="0"/>
                </a:spcBef>
              </a:pPr>
              <a:t>21</a:t>
            </a:fld>
            <a:endParaRPr lang="nb-NO" altLang="nb-NO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72722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b-NO" altLang="nb-NO" smtClean="0"/>
              <a:t>Kapittel 6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00A00A8-A7A1-4A6D-B0D3-870D8328393D}" type="datetime1">
              <a:rPr lang="nb-NO" altLang="nb-NO" smtClean="0"/>
              <a:pPr eaLnBrk="1" hangingPunct="1">
                <a:spcBef>
                  <a:spcPct val="0"/>
                </a:spcBef>
              </a:pPr>
              <a:t>18.09.2015</a:t>
            </a:fld>
            <a:endParaRPr lang="nb-NO" altLang="nb-NO" smtClean="0"/>
          </a:p>
        </p:txBody>
      </p:sp>
      <p:sp>
        <p:nvSpPr>
          <p:cNvPr id="5530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B11D58A-821A-4338-9FC3-879B2128043D}" type="slidenum">
              <a:rPr lang="nb-NO" altLang="nb-NO"/>
              <a:pPr eaLnBrk="1" hangingPunct="1">
                <a:spcBef>
                  <a:spcPct val="0"/>
                </a:spcBef>
              </a:pPr>
              <a:t>22</a:t>
            </a:fld>
            <a:endParaRPr lang="nb-NO" altLang="nb-NO"/>
          </a:p>
        </p:txBody>
      </p:sp>
      <p:sp>
        <p:nvSpPr>
          <p:cNvPr id="553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18407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b-NO" altLang="nb-NO" smtClean="0"/>
              <a:t>Kapittel 6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87117EB-DA05-435B-854D-A510E629DAB3}" type="datetime1">
              <a:rPr lang="nb-NO" altLang="nb-NO" smtClean="0"/>
              <a:pPr eaLnBrk="1" hangingPunct="1">
                <a:spcBef>
                  <a:spcPct val="0"/>
                </a:spcBef>
              </a:pPr>
              <a:t>18.09.2015</a:t>
            </a:fld>
            <a:endParaRPr lang="nb-NO" altLang="nb-NO" smtClean="0"/>
          </a:p>
        </p:txBody>
      </p:sp>
      <p:sp>
        <p:nvSpPr>
          <p:cNvPr id="563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886DDAD-D9CB-472F-9E42-0448635A6EF0}" type="slidenum">
              <a:rPr lang="nb-NO" altLang="nb-NO"/>
              <a:pPr eaLnBrk="1" hangingPunct="1">
                <a:spcBef>
                  <a:spcPct val="0"/>
                </a:spcBef>
              </a:pPr>
              <a:t>23</a:t>
            </a:fld>
            <a:endParaRPr lang="nb-NO" altLang="nb-NO"/>
          </a:p>
        </p:txBody>
      </p:sp>
      <p:sp>
        <p:nvSpPr>
          <p:cNvPr id="563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16595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b-NO" altLang="nb-NO" smtClean="0"/>
              <a:t>Kapittel 6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00E0C0C-AF7D-4D33-9A07-667C2F9B6388}" type="datetime1">
              <a:rPr lang="nb-NO" altLang="nb-NO" smtClean="0"/>
              <a:pPr eaLnBrk="1" hangingPunct="1">
                <a:spcBef>
                  <a:spcPct val="0"/>
                </a:spcBef>
              </a:pPr>
              <a:t>18.09.2015</a:t>
            </a:fld>
            <a:endParaRPr lang="nb-NO" altLang="nb-NO" smtClean="0"/>
          </a:p>
        </p:txBody>
      </p:sp>
      <p:sp>
        <p:nvSpPr>
          <p:cNvPr id="573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26E7956-4A84-4D31-9936-ED5BA18E5B7C}" type="slidenum">
              <a:rPr lang="nb-NO" altLang="nb-NO"/>
              <a:pPr eaLnBrk="1" hangingPunct="1">
                <a:spcBef>
                  <a:spcPct val="0"/>
                </a:spcBef>
              </a:pPr>
              <a:t>24</a:t>
            </a:fld>
            <a:endParaRPr lang="nb-NO" altLang="nb-NO"/>
          </a:p>
        </p:txBody>
      </p:sp>
      <p:sp>
        <p:nvSpPr>
          <p:cNvPr id="573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0754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b-NO" altLang="nb-NO" smtClean="0"/>
              <a:t>Kapittel 6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7345BEC-16CF-44B7-9B03-8D4CDC923966}" type="datetime1">
              <a:rPr lang="nb-NO" altLang="nb-NO" smtClean="0"/>
              <a:pPr eaLnBrk="1" hangingPunct="1">
                <a:spcBef>
                  <a:spcPct val="0"/>
                </a:spcBef>
              </a:pPr>
              <a:t>18.09.2015</a:t>
            </a:fld>
            <a:endParaRPr lang="nb-NO" altLang="nb-NO" smtClean="0"/>
          </a:p>
        </p:txBody>
      </p:sp>
      <p:sp>
        <p:nvSpPr>
          <p:cNvPr id="5837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25A95E-4FF3-4E19-87E1-8F0DF70F9D35}" type="slidenum">
              <a:rPr lang="nb-NO" altLang="nb-NO"/>
              <a:pPr eaLnBrk="1" hangingPunct="1">
                <a:spcBef>
                  <a:spcPct val="0"/>
                </a:spcBef>
              </a:pPr>
              <a:t>25</a:t>
            </a:fld>
            <a:endParaRPr lang="nb-NO" altLang="nb-NO"/>
          </a:p>
        </p:txBody>
      </p:sp>
      <p:sp>
        <p:nvSpPr>
          <p:cNvPr id="583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3823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b-NO" altLang="nb-NO" smtClean="0"/>
              <a:t>Kapittel 6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09763FC-79D8-499F-9004-4F66FEC49B5C}" type="datetime1">
              <a:rPr lang="nb-NO" altLang="nb-NO" smtClean="0"/>
              <a:pPr eaLnBrk="1" hangingPunct="1">
                <a:spcBef>
                  <a:spcPct val="0"/>
                </a:spcBef>
              </a:pPr>
              <a:t>18.09.2015</a:t>
            </a:fld>
            <a:endParaRPr lang="nb-NO" altLang="nb-NO" smtClean="0"/>
          </a:p>
        </p:txBody>
      </p:sp>
      <p:sp>
        <p:nvSpPr>
          <p:cNvPr id="593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669CD70-BB3D-427D-A81B-0BAC8397B6CC}" type="slidenum">
              <a:rPr lang="nb-NO" altLang="nb-NO"/>
              <a:pPr eaLnBrk="1" hangingPunct="1">
                <a:spcBef>
                  <a:spcPct val="0"/>
                </a:spcBef>
              </a:pPr>
              <a:t>26</a:t>
            </a:fld>
            <a:endParaRPr lang="nb-NO" altLang="nb-NO"/>
          </a:p>
        </p:txBody>
      </p:sp>
      <p:sp>
        <p:nvSpPr>
          <p:cNvPr id="593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5939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4687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b-NO" altLang="nb-NO" smtClean="0"/>
              <a:t>Kapittel 6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1EB09C2-C5E0-4A0C-A31F-667D81A7F13A}" type="datetime1">
              <a:rPr lang="nb-NO" altLang="nb-NO" smtClean="0"/>
              <a:pPr eaLnBrk="1" hangingPunct="1">
                <a:spcBef>
                  <a:spcPct val="0"/>
                </a:spcBef>
              </a:pPr>
              <a:t>18.09.2015</a:t>
            </a:fld>
            <a:endParaRPr lang="nb-NO" altLang="nb-NO" smtClean="0"/>
          </a:p>
        </p:txBody>
      </p:sp>
      <p:sp>
        <p:nvSpPr>
          <p:cNvPr id="6042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1C9D072-D090-44D1-894A-9E3E9CFFBBC0}" type="slidenum">
              <a:rPr lang="nb-NO" altLang="nb-NO"/>
              <a:pPr eaLnBrk="1" hangingPunct="1">
                <a:spcBef>
                  <a:spcPct val="0"/>
                </a:spcBef>
              </a:pPr>
              <a:t>27</a:t>
            </a:fld>
            <a:endParaRPr lang="nb-NO" altLang="nb-NO"/>
          </a:p>
        </p:txBody>
      </p:sp>
      <p:sp>
        <p:nvSpPr>
          <p:cNvPr id="604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49791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b-NO" altLang="nb-NO" smtClean="0"/>
              <a:t>Kapittel 6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1DC7723-206B-4D8C-ADDB-492764DFF968}" type="datetime1">
              <a:rPr lang="nb-NO" altLang="nb-NO" smtClean="0"/>
              <a:pPr eaLnBrk="1" hangingPunct="1">
                <a:spcBef>
                  <a:spcPct val="0"/>
                </a:spcBef>
              </a:pPr>
              <a:t>18.09.2015</a:t>
            </a:fld>
            <a:endParaRPr lang="nb-NO" altLang="nb-NO" smtClean="0"/>
          </a:p>
        </p:txBody>
      </p:sp>
      <p:sp>
        <p:nvSpPr>
          <p:cNvPr id="624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EE613D0-A38C-4923-AB26-466CD087D651}" type="slidenum">
              <a:rPr lang="nb-NO" altLang="nb-NO"/>
              <a:pPr eaLnBrk="1" hangingPunct="1">
                <a:spcBef>
                  <a:spcPct val="0"/>
                </a:spcBef>
              </a:pPr>
              <a:t>28</a:t>
            </a:fld>
            <a:endParaRPr lang="nb-NO" altLang="nb-NO"/>
          </a:p>
        </p:txBody>
      </p:sp>
      <p:sp>
        <p:nvSpPr>
          <p:cNvPr id="624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18118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nb-NO" altLang="nb-NO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CB8EDE-3639-4A67-8942-FBC3A30C1556}" type="datetime1">
              <a:rPr lang="nb-NO" altLang="nb-NO" smtClean="0"/>
              <a:t>18.09.2015</a:t>
            </a:fld>
            <a:endParaRPr lang="nb-NO" altLang="nb-NO" smtClean="0"/>
          </a:p>
        </p:txBody>
      </p:sp>
      <p:sp>
        <p:nvSpPr>
          <p:cNvPr id="6144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90DBB03-7884-4787-A61C-B8BBF7F8EFE9}" type="slidenum">
              <a:rPr lang="nb-NO" altLang="nb-NO"/>
              <a:pPr eaLnBrk="1" hangingPunct="1">
                <a:spcBef>
                  <a:spcPct val="0"/>
                </a:spcBef>
              </a:pPr>
              <a:t>29</a:t>
            </a:fld>
            <a:endParaRPr lang="nb-NO" altLang="nb-NO"/>
          </a:p>
        </p:txBody>
      </p:sp>
      <p:sp>
        <p:nvSpPr>
          <p:cNvPr id="614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565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smtClean="0"/>
              <a:t>Kapittel 6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43585F5-94B3-4C22-BFC9-B125CCCEABDF}" type="datetime1">
              <a:rPr lang="nb-NO" altLang="nb-NO" smtClean="0"/>
              <a:pPr eaLnBrk="1" hangingPunct="1"/>
              <a:t>18.09.2015</a:t>
            </a:fld>
            <a:endParaRPr lang="nb-NO" altLang="nb-NO" smtClean="0"/>
          </a:p>
        </p:txBody>
      </p:sp>
      <p:sp>
        <p:nvSpPr>
          <p:cNvPr id="3584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8E687A7-5990-477D-917F-441EDDF2EBB8}" type="slidenum">
              <a:rPr lang="nb-NO" altLang="nb-NO"/>
              <a:pPr eaLnBrk="1" hangingPunct="1"/>
              <a:t>3</a:t>
            </a:fld>
            <a:endParaRPr lang="nb-NO" altLang="nb-NO"/>
          </a:p>
        </p:txBody>
      </p:sp>
      <p:sp>
        <p:nvSpPr>
          <p:cNvPr id="358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3611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b-NO" altLang="nb-NO" smtClean="0"/>
              <a:t>Kapittel 6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3D3F0C2-B580-4981-B541-FB375B0FEBBE}" type="datetime1">
              <a:rPr lang="nb-NO" altLang="nb-NO" smtClean="0"/>
              <a:pPr eaLnBrk="1" hangingPunct="1">
                <a:spcBef>
                  <a:spcPct val="0"/>
                </a:spcBef>
              </a:pPr>
              <a:t>18.09.2015</a:t>
            </a:fld>
            <a:endParaRPr lang="nb-NO" altLang="nb-NO" smtClean="0"/>
          </a:p>
        </p:txBody>
      </p:sp>
      <p:sp>
        <p:nvSpPr>
          <p:cNvPr id="634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A1D3A41-8EEF-42F8-A9FC-8D2BD43EF334}" type="slidenum">
              <a:rPr lang="nb-NO" altLang="nb-NO"/>
              <a:pPr eaLnBrk="1" hangingPunct="1">
                <a:spcBef>
                  <a:spcPct val="0"/>
                </a:spcBef>
              </a:pPr>
              <a:t>30</a:t>
            </a:fld>
            <a:endParaRPr lang="nb-NO" altLang="nb-NO"/>
          </a:p>
        </p:txBody>
      </p:sp>
      <p:sp>
        <p:nvSpPr>
          <p:cNvPr id="634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6349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110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smtClean="0"/>
              <a:t>Kapittel 6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5384EF6-C262-459C-BB5B-F3DC8A6115A9}" type="datetime1">
              <a:rPr lang="nb-NO" altLang="nb-NO" smtClean="0"/>
              <a:pPr eaLnBrk="1" hangingPunct="1"/>
              <a:t>18.09.2015</a:t>
            </a:fld>
            <a:endParaRPr lang="nb-NO" altLang="nb-NO" smtClean="0"/>
          </a:p>
        </p:txBody>
      </p:sp>
      <p:sp>
        <p:nvSpPr>
          <p:cNvPr id="368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DBCDE2-3B81-4790-A5CA-8F2C41A581D0}" type="slidenum">
              <a:rPr lang="nb-NO" altLang="nb-NO"/>
              <a:pPr eaLnBrk="1" hangingPunct="1"/>
              <a:t>4</a:t>
            </a:fld>
            <a:endParaRPr lang="nb-NO" altLang="nb-NO"/>
          </a:p>
        </p:txBody>
      </p:sp>
      <p:sp>
        <p:nvSpPr>
          <p:cNvPr id="368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3904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smtClean="0"/>
              <a:t>Kapittel 6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2BEE73D-8318-40E0-AE8D-1D0F4CC780DC}" type="datetime1">
              <a:rPr lang="nb-NO" altLang="nb-NO" smtClean="0"/>
              <a:pPr eaLnBrk="1" hangingPunct="1"/>
              <a:t>18.09.2015</a:t>
            </a:fld>
            <a:endParaRPr lang="nb-NO" altLang="nb-NO" smtClean="0"/>
          </a:p>
        </p:txBody>
      </p:sp>
      <p:sp>
        <p:nvSpPr>
          <p:cNvPr id="3789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8BDFE2F-289F-4E76-9C23-DAC70B8884E1}" type="slidenum">
              <a:rPr lang="nb-NO" altLang="nb-NO"/>
              <a:pPr eaLnBrk="1" hangingPunct="1"/>
              <a:t>5</a:t>
            </a:fld>
            <a:endParaRPr lang="nb-NO" altLang="nb-NO"/>
          </a:p>
        </p:txBody>
      </p:sp>
      <p:sp>
        <p:nvSpPr>
          <p:cNvPr id="378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577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smtClean="0"/>
              <a:t>Kapittel 6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C39BE4-5FA2-42BA-8DA6-790C7B5D8A97}" type="datetime1">
              <a:rPr lang="nb-NO" altLang="nb-NO" smtClean="0"/>
              <a:pPr eaLnBrk="1" hangingPunct="1"/>
              <a:t>18.09.2015</a:t>
            </a:fld>
            <a:endParaRPr lang="nb-NO" altLang="nb-NO" smtClean="0"/>
          </a:p>
        </p:txBody>
      </p:sp>
      <p:sp>
        <p:nvSpPr>
          <p:cNvPr id="3891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EBCF969-4730-4151-BC8B-0303FD9186A9}" type="slidenum">
              <a:rPr lang="nb-NO" altLang="nb-NO"/>
              <a:pPr eaLnBrk="1" hangingPunct="1"/>
              <a:t>6</a:t>
            </a:fld>
            <a:endParaRPr lang="nb-NO" altLang="nb-NO"/>
          </a:p>
        </p:txBody>
      </p:sp>
      <p:sp>
        <p:nvSpPr>
          <p:cNvPr id="389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7632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smtClean="0"/>
              <a:t>Kapittel 6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90C9DB1-381C-477D-9C33-94A30EC16B0D}" type="datetime1">
              <a:rPr lang="nb-NO" altLang="nb-NO" smtClean="0"/>
              <a:pPr eaLnBrk="1" hangingPunct="1"/>
              <a:t>18.09.2015</a:t>
            </a:fld>
            <a:endParaRPr lang="nb-NO" altLang="nb-NO" smtClean="0"/>
          </a:p>
        </p:txBody>
      </p:sp>
      <p:sp>
        <p:nvSpPr>
          <p:cNvPr id="3994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08276C1-D291-406A-8AFE-692A493EFF56}" type="slidenum">
              <a:rPr lang="nb-NO" altLang="nb-NO"/>
              <a:pPr eaLnBrk="1" hangingPunct="1"/>
              <a:t>7</a:t>
            </a:fld>
            <a:endParaRPr lang="nb-NO" altLang="nb-NO"/>
          </a:p>
        </p:txBody>
      </p:sp>
      <p:sp>
        <p:nvSpPr>
          <p:cNvPr id="399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20894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smtClean="0"/>
              <a:t>Kapittel 6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0D6F3BC-BE43-4E2D-9601-35E85D1F5C67}" type="datetime1">
              <a:rPr lang="nb-NO" altLang="nb-NO" smtClean="0"/>
              <a:pPr eaLnBrk="1" hangingPunct="1"/>
              <a:t>18.09.2015</a:t>
            </a:fld>
            <a:endParaRPr lang="nb-NO" altLang="nb-NO" smtClean="0"/>
          </a:p>
        </p:txBody>
      </p:sp>
      <p:sp>
        <p:nvSpPr>
          <p:cNvPr id="4096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8149C89-C9E8-4D40-AA62-ED00495D5FD2}" type="slidenum">
              <a:rPr lang="nb-NO" altLang="nb-NO"/>
              <a:pPr eaLnBrk="1" hangingPunct="1"/>
              <a:t>8</a:t>
            </a:fld>
            <a:endParaRPr lang="nb-NO" altLang="nb-NO"/>
          </a:p>
        </p:txBody>
      </p:sp>
      <p:sp>
        <p:nvSpPr>
          <p:cNvPr id="409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4096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009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smtClean="0"/>
              <a:t>Kapittel 6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E8AD59B-184D-48C9-8A81-BBD07CBACD65}" type="datetime1">
              <a:rPr lang="nb-NO" altLang="nb-NO" smtClean="0"/>
              <a:pPr eaLnBrk="1" hangingPunct="1"/>
              <a:t>18.09.2015</a:t>
            </a:fld>
            <a:endParaRPr lang="nb-NO" altLang="nb-NO" smtClean="0"/>
          </a:p>
        </p:txBody>
      </p:sp>
      <p:sp>
        <p:nvSpPr>
          <p:cNvPr id="419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FFE05F0-098D-49E6-9E41-87D5E31450BC}" type="slidenum">
              <a:rPr lang="nb-NO" altLang="nb-NO"/>
              <a:pPr eaLnBrk="1" hangingPunct="1"/>
              <a:t>9</a:t>
            </a:fld>
            <a:endParaRPr lang="nb-NO" altLang="nb-NO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744538"/>
            <a:ext cx="4965700" cy="3724275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nb-NO" altLang="nb-NO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332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9EA629-34E9-4A67-A488-79F302852185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414751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5CE107-8604-4E23-9282-2E81A843BF1B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55402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55799D-1479-4261-9B4E-9A1ACA3E7CC2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40445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1871EC-594A-4107-A623-284AC6DB292A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855340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78F1F6-8A1C-4BF4-BFDA-6D1280FA59C8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621576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4B9942-CBD0-4241-8697-E6131A342C13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538970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15C45A-9939-4579-A379-0D7471800698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127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AA9825-1BC4-4E76-B206-F09B83DC91CF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00134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062200-5E5A-42DA-B811-C08426162CE8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18433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FEA8E0-FCF5-4881-BB4A-1C25C84362D6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699154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FA28E8-E7C6-43E5-9577-2C4B33834F0E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421770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tekststiler i malen</a:t>
            </a:r>
          </a:p>
          <a:p>
            <a:pPr lvl="1"/>
            <a:r>
              <a:rPr lang="nb-NO" altLang="nb-NO" smtClean="0"/>
              <a:t>Andre nivå</a:t>
            </a:r>
          </a:p>
          <a:p>
            <a:pPr lvl="2"/>
            <a:r>
              <a:rPr lang="nb-NO" altLang="nb-NO" smtClean="0"/>
              <a:t>Tredje nivå</a:t>
            </a:r>
          </a:p>
          <a:p>
            <a:pPr lvl="3"/>
            <a:r>
              <a:rPr lang="nb-NO" altLang="nb-NO" smtClean="0"/>
              <a:t>Fjerde nivå</a:t>
            </a:r>
          </a:p>
          <a:p>
            <a:pPr lvl="4"/>
            <a:r>
              <a:rPr lang="nb-NO" altLang="nb-NO" smtClean="0"/>
              <a:t>Femte nivå</a:t>
            </a:r>
          </a:p>
        </p:txBody>
      </p:sp>
      <p:sp>
        <p:nvSpPr>
          <p:cNvPr id="517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7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17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02787-9FF8-49BA-9E01-AB4AD0A28652}" type="slidenum">
              <a:rPr lang="nb-NO" altLang="nb-NO"/>
              <a:pPr/>
              <a:t>‹#›</a:t>
            </a:fld>
            <a:endParaRPr lang="nb-NO" alt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Excel_97-2003-regneark1.xls"/><Relationship Id="rId4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emf"/><Relationship Id="rId5" Type="http://schemas.openxmlformats.org/officeDocument/2006/relationships/oleObject" Target="../embeddings/Microsoft_Excel_97-2003-regneark2.xls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8.emf"/><Relationship Id="rId5" Type="http://schemas.openxmlformats.org/officeDocument/2006/relationships/package" Target="../embeddings/Microsoft_Excel-regneark1.xlsx"/><Relationship Id="rId4" Type="http://schemas.openxmlformats.org/officeDocument/2006/relationships/oleObject" Target="../embeddings/oleObject8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9.emf"/><Relationship Id="rId5" Type="http://schemas.openxmlformats.org/officeDocument/2006/relationships/package" Target="../embeddings/Microsoft_Excel-regneark2.xlsx"/><Relationship Id="rId4" Type="http://schemas.openxmlformats.org/officeDocument/2006/relationships/oleObject" Target="../embeddings/oleObject9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0.emf"/><Relationship Id="rId5" Type="http://schemas.openxmlformats.org/officeDocument/2006/relationships/oleObject" Target="../embeddings/Microsoft_Excel_97-2003-regneark3.xls"/><Relationship Id="rId4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1.emf"/><Relationship Id="rId5" Type="http://schemas.openxmlformats.org/officeDocument/2006/relationships/oleObject" Target="../embeddings/Microsoft_Excel_97-2003-regneark4.xls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2.emf"/><Relationship Id="rId5" Type="http://schemas.openxmlformats.org/officeDocument/2006/relationships/package" Target="../embeddings/Microsoft_Excel-regneark3.xlsx"/><Relationship Id="rId4" Type="http://schemas.openxmlformats.org/officeDocument/2006/relationships/oleObject" Target="../embeddings/oleObject12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3.emf"/><Relationship Id="rId5" Type="http://schemas.openxmlformats.org/officeDocument/2006/relationships/oleObject" Target="../embeddings/Microsoft_Excel_97-2003-regneark5.xls"/><Relationship Id="rId4" Type="http://schemas.openxmlformats.org/officeDocument/2006/relationships/oleObject" Target="../embeddings/oleObject1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4.emf"/><Relationship Id="rId5" Type="http://schemas.openxmlformats.org/officeDocument/2006/relationships/package" Target="../embeddings/Microsoft_Excel-regneark4.xlsx"/><Relationship Id="rId4" Type="http://schemas.openxmlformats.org/officeDocument/2006/relationships/oleObject" Target="../embeddings/oleObject14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5.emf"/><Relationship Id="rId5" Type="http://schemas.openxmlformats.org/officeDocument/2006/relationships/oleObject" Target="../embeddings/Microsoft_Excel_97-2003-regneark6.xls"/><Relationship Id="rId4" Type="http://schemas.openxmlformats.org/officeDocument/2006/relationships/oleObject" Target="../embeddings/oleObject15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6.emf"/><Relationship Id="rId5" Type="http://schemas.openxmlformats.org/officeDocument/2006/relationships/package" Target="../embeddings/Microsoft_Excel-regneark5.xlsx"/><Relationship Id="rId4" Type="http://schemas.openxmlformats.org/officeDocument/2006/relationships/oleObject" Target="../embeddings/oleObject16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7.emf"/><Relationship Id="rId4" Type="http://schemas.openxmlformats.org/officeDocument/2006/relationships/oleObject" Target="../embeddings/Microsoft_Excel_97-2003-regneark7.xls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6C1270F-4095-4244-909F-D4A02C7C660B}" type="slidenum">
              <a:rPr lang="nb-NO" altLang="nb-NO"/>
              <a:pPr eaLnBrk="1" hangingPunct="1"/>
              <a:t>1</a:t>
            </a:fld>
            <a:endParaRPr lang="nb-NO" altLang="nb-NO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sp>
        <p:nvSpPr>
          <p:cNvPr id="521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5538"/>
            <a:ext cx="7978775" cy="5472112"/>
          </a:xfrm>
        </p:spPr>
        <p:txBody>
          <a:bodyPr/>
          <a:lstStyle/>
          <a:p>
            <a:pPr marL="812800" indent="-812800" eaLnBrk="1" hangingPunct="1">
              <a:defRPr/>
            </a:pPr>
            <a:r>
              <a:rPr lang="nb-NO" sz="2800" dirty="0">
                <a:cs typeface="Times New Roman" pitchFamily="18" charset="0"/>
              </a:rPr>
              <a:t>Produktkalkyler benyttes for å beregne </a:t>
            </a:r>
            <a:r>
              <a:rPr lang="nb-NO" sz="2800" dirty="0" smtClean="0">
                <a:cs typeface="Times New Roman" pitchFamily="18" charset="0"/>
              </a:rPr>
              <a:t>kostanden til et </a:t>
            </a:r>
            <a:r>
              <a:rPr lang="nb-NO" sz="2800" dirty="0">
                <a:cs typeface="Times New Roman" pitchFamily="18" charset="0"/>
              </a:rPr>
              <a:t>produkt eller </a:t>
            </a:r>
            <a:r>
              <a:rPr lang="nb-NO" sz="2800" dirty="0" smtClean="0">
                <a:cs typeface="Times New Roman" pitchFamily="18" charset="0"/>
              </a:rPr>
              <a:t>til en ordre. </a:t>
            </a:r>
            <a:r>
              <a:rPr lang="nb-NO" sz="2800" dirty="0">
                <a:cs typeface="Times New Roman" pitchFamily="18" charset="0"/>
              </a:rPr>
              <a:t>Kalkylen benyttes i mange </a:t>
            </a:r>
            <a:r>
              <a:rPr lang="nb-NO" sz="2800" dirty="0" smtClean="0">
                <a:cs typeface="Times New Roman" pitchFamily="18" charset="0"/>
              </a:rPr>
              <a:t>sammenhenger, blant </a:t>
            </a:r>
            <a:r>
              <a:rPr lang="nb-NO" sz="2800" dirty="0">
                <a:cs typeface="Times New Roman" pitchFamily="18" charset="0"/>
              </a:rPr>
              <a:t>annet ved:</a:t>
            </a:r>
          </a:p>
          <a:p>
            <a:pPr marL="1168400" lvl="1" indent="-711200" eaLnBrk="1" hangingPunct="1">
              <a:defRPr/>
            </a:pPr>
            <a:r>
              <a:rPr lang="nb-NO" dirty="0" smtClean="0">
                <a:cs typeface="Times New Roman" pitchFamily="18" charset="0"/>
              </a:rPr>
              <a:t>prissetting</a:t>
            </a:r>
          </a:p>
          <a:p>
            <a:pPr marL="1168400" lvl="1" indent="-711200" eaLnBrk="1" hangingPunct="1">
              <a:defRPr/>
            </a:pPr>
            <a:r>
              <a:rPr lang="nb-NO" dirty="0" smtClean="0">
                <a:cs typeface="Times New Roman" pitchFamily="18" charset="0"/>
              </a:rPr>
              <a:t>produktvalg</a:t>
            </a:r>
          </a:p>
          <a:p>
            <a:pPr marL="1168400" lvl="1" indent="-711200" eaLnBrk="1" hangingPunct="1">
              <a:defRPr/>
            </a:pPr>
            <a:r>
              <a:rPr lang="nb-NO" dirty="0" smtClean="0">
                <a:cs typeface="Times New Roman" pitchFamily="18" charset="0"/>
              </a:rPr>
              <a:t>budsjettgrunnlag</a:t>
            </a:r>
          </a:p>
          <a:p>
            <a:pPr marL="1168400" lvl="1" indent="-711200" eaLnBrk="1" hangingPunct="1">
              <a:defRPr/>
            </a:pPr>
            <a:r>
              <a:rPr lang="nb-NO" dirty="0" smtClean="0">
                <a:cs typeface="Times New Roman" pitchFamily="18" charset="0"/>
              </a:rPr>
              <a:t>investeringsanalyser</a:t>
            </a:r>
          </a:p>
          <a:p>
            <a:pPr marL="1168400" lvl="1" indent="-711200" eaLnBrk="1" hangingPunct="1">
              <a:defRPr/>
            </a:pPr>
            <a:r>
              <a:rPr lang="nb-NO" dirty="0" smtClean="0">
                <a:cs typeface="Times New Roman" pitchFamily="18" charset="0"/>
              </a:rPr>
              <a:t>varelagervurdering.</a:t>
            </a:r>
          </a:p>
          <a:p>
            <a:pPr marL="457200" lvl="1" indent="0" eaLnBrk="1" hangingPunct="1">
              <a:buFontTx/>
              <a:buNone/>
              <a:defRPr/>
            </a:pPr>
            <a:endParaRPr lang="nb-NO" dirty="0" smtClean="0">
              <a:cs typeface="Times New Roman" pitchFamily="18" charset="0"/>
            </a:endParaRPr>
          </a:p>
          <a:p>
            <a:pPr marL="812800" indent="-812800" eaLnBrk="1" hangingPunct="1">
              <a:buFontTx/>
              <a:buNone/>
              <a:defRPr/>
            </a:pPr>
            <a:endParaRPr lang="nb-NO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1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1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21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21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1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1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1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1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21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1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21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FC21583-072B-4255-81AB-5B8C7FF40DF2}" type="slidenum">
              <a:rPr lang="nb-NO" altLang="nb-NO"/>
              <a:pPr eaLnBrk="1" hangingPunct="1"/>
              <a:t>10</a:t>
            </a:fld>
            <a:endParaRPr lang="nb-NO" altLang="nb-NO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sp>
        <p:nvSpPr>
          <p:cNvPr id="5427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5538"/>
            <a:ext cx="7978775" cy="5472112"/>
          </a:xfrm>
        </p:spPr>
        <p:txBody>
          <a:bodyPr/>
          <a:lstStyle/>
          <a:p>
            <a:pPr marL="1168400" lvl="1" indent="-711200" eaLnBrk="1" hangingPunct="1"/>
            <a:r>
              <a:rPr lang="nb-NO" altLang="nb-NO" smtClean="0">
                <a:cs typeface="Times New Roman" panose="02020603050405020304" pitchFamily="18" charset="0"/>
              </a:rPr>
              <a:t>Industribedriften har ofte flere avdelinger hvor kostnadene oppstår (kostnads-steder) ved produksjon av et produkt (kalkyleobjektet).</a:t>
            </a:r>
          </a:p>
          <a:p>
            <a:pPr marL="1168400" lvl="1" indent="-711200" eaLnBrk="1" hangingPunct="1"/>
            <a:r>
              <a:rPr lang="nb-NO" altLang="nb-NO" smtClean="0">
                <a:cs typeface="Times New Roman" panose="02020603050405020304" pitchFamily="18" charset="0"/>
              </a:rPr>
              <a:t>Inndeling i kostnadssteder kan ha til hensikt å:</a:t>
            </a:r>
          </a:p>
          <a:p>
            <a:pPr marL="1524000" lvl="2" indent="-609600" eaLnBrk="1" hangingPunct="1"/>
            <a:r>
              <a:rPr lang="nb-NO" altLang="nb-NO" smtClean="0">
                <a:cs typeface="Times New Roman" panose="02020603050405020304" pitchFamily="18" charset="0"/>
              </a:rPr>
              <a:t>øke kostnadsbevisstheten</a:t>
            </a:r>
          </a:p>
          <a:p>
            <a:pPr marL="1524000" lvl="2" indent="-609600" eaLnBrk="1" hangingPunct="1"/>
            <a:r>
              <a:rPr lang="nb-NO" altLang="nb-NO" smtClean="0">
                <a:cs typeface="Times New Roman" panose="02020603050405020304" pitchFamily="18" charset="0"/>
              </a:rPr>
              <a:t>motivere til kostnadsreduksjon</a:t>
            </a:r>
          </a:p>
          <a:p>
            <a:pPr marL="1524000" lvl="2" indent="-609600" eaLnBrk="1" hangingPunct="1"/>
            <a:r>
              <a:rPr lang="nb-NO" altLang="nb-NO" smtClean="0">
                <a:cs typeface="Times New Roman" panose="02020603050405020304" pitchFamily="18" charset="0"/>
              </a:rPr>
              <a:t>gi viktig informasjon til prisfastsettelse.</a:t>
            </a:r>
          </a:p>
        </p:txBody>
      </p:sp>
      <p:grpSp>
        <p:nvGrpSpPr>
          <p:cNvPr id="542736" name="Group 16"/>
          <p:cNvGrpSpPr>
            <a:grpSpLocks/>
          </p:cNvGrpSpPr>
          <p:nvPr/>
        </p:nvGrpSpPr>
        <p:grpSpPr bwMode="auto">
          <a:xfrm>
            <a:off x="7451725" y="1916113"/>
            <a:ext cx="1512888" cy="2954337"/>
            <a:chOff x="4694" y="1207"/>
            <a:chExt cx="953" cy="1861"/>
          </a:xfrm>
        </p:grpSpPr>
        <p:sp>
          <p:nvSpPr>
            <p:cNvPr id="11270" name="AutoShape 10"/>
            <p:cNvSpPr>
              <a:spLocks noChangeArrowheads="1"/>
            </p:cNvSpPr>
            <p:nvPr/>
          </p:nvSpPr>
          <p:spPr bwMode="auto">
            <a:xfrm>
              <a:off x="4694" y="1207"/>
              <a:ext cx="953" cy="454"/>
            </a:xfrm>
            <a:prstGeom prst="flowChartAlternateProcess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b-NO" altLang="nb-NO"/>
                <a:t>Material-</a:t>
              </a:r>
            </a:p>
            <a:p>
              <a:pPr algn="ctr" eaLnBrk="1" hangingPunct="1"/>
              <a:r>
                <a:rPr lang="nb-NO" altLang="nb-NO"/>
                <a:t>avdeling</a:t>
              </a:r>
            </a:p>
          </p:txBody>
        </p:sp>
        <p:sp>
          <p:nvSpPr>
            <p:cNvPr id="11271" name="AutoShape 11"/>
            <p:cNvSpPr>
              <a:spLocks noChangeArrowheads="1"/>
            </p:cNvSpPr>
            <p:nvPr/>
          </p:nvSpPr>
          <p:spPr bwMode="auto">
            <a:xfrm>
              <a:off x="4694" y="1933"/>
              <a:ext cx="953" cy="454"/>
            </a:xfrm>
            <a:prstGeom prst="flowChartAlternateProcess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b-NO" altLang="nb-NO"/>
                <a:t>Tilvirknings-</a:t>
              </a:r>
            </a:p>
            <a:p>
              <a:pPr algn="ctr" eaLnBrk="1" hangingPunct="1"/>
              <a:r>
                <a:rPr lang="nb-NO" altLang="nb-NO"/>
                <a:t>avdeling</a:t>
              </a:r>
            </a:p>
          </p:txBody>
        </p:sp>
        <p:sp>
          <p:nvSpPr>
            <p:cNvPr id="11272" name="AutoShape 12"/>
            <p:cNvSpPr>
              <a:spLocks noChangeArrowheads="1"/>
            </p:cNvSpPr>
            <p:nvPr/>
          </p:nvSpPr>
          <p:spPr bwMode="auto">
            <a:xfrm>
              <a:off x="4694" y="2614"/>
              <a:ext cx="953" cy="454"/>
            </a:xfrm>
            <a:prstGeom prst="flowChartAlternateProcess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nb-NO" altLang="nb-NO"/>
                <a:t>Salgs-</a:t>
              </a:r>
            </a:p>
            <a:p>
              <a:pPr algn="ctr" eaLnBrk="1" hangingPunct="1"/>
              <a:r>
                <a:rPr lang="nb-NO" altLang="nb-NO"/>
                <a:t>avdeling</a:t>
              </a:r>
            </a:p>
          </p:txBody>
        </p:sp>
        <p:sp>
          <p:nvSpPr>
            <p:cNvPr id="11273" name="AutoShape 14"/>
            <p:cNvSpPr>
              <a:spLocks noChangeArrowheads="1"/>
            </p:cNvSpPr>
            <p:nvPr/>
          </p:nvSpPr>
          <p:spPr bwMode="auto">
            <a:xfrm>
              <a:off x="5148" y="1661"/>
              <a:ext cx="45" cy="227"/>
            </a:xfrm>
            <a:prstGeom prst="downArrow">
              <a:avLst>
                <a:gd name="adj1" fmla="val 50000"/>
                <a:gd name="adj2" fmla="val 126111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b-NO" altLang="nb-NO"/>
            </a:p>
          </p:txBody>
        </p:sp>
        <p:sp>
          <p:nvSpPr>
            <p:cNvPr id="11274" name="AutoShape 15"/>
            <p:cNvSpPr>
              <a:spLocks noChangeArrowheads="1"/>
            </p:cNvSpPr>
            <p:nvPr/>
          </p:nvSpPr>
          <p:spPr bwMode="auto">
            <a:xfrm>
              <a:off x="5148" y="2387"/>
              <a:ext cx="45" cy="181"/>
            </a:xfrm>
            <a:prstGeom prst="downArrow">
              <a:avLst>
                <a:gd name="adj1" fmla="val 50000"/>
                <a:gd name="adj2" fmla="val 100556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b-NO" altLang="nb-NO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2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2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2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ABF6479-0160-4008-8173-9F3B87D03F1D}" type="slidenum">
              <a:rPr lang="nb-NO" altLang="nb-NO"/>
              <a:pPr eaLnBrk="1" hangingPunct="1"/>
              <a:t>11</a:t>
            </a:fld>
            <a:endParaRPr lang="nb-NO" altLang="nb-NO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5538"/>
            <a:ext cx="7978775" cy="5472112"/>
          </a:xfrm>
        </p:spPr>
        <p:txBody>
          <a:bodyPr/>
          <a:lstStyle/>
          <a:p>
            <a:pPr marL="1168400" lvl="1" indent="-711200" eaLnBrk="1" hangingPunct="1"/>
            <a:r>
              <a:rPr lang="nb-NO" altLang="nb-NO" smtClean="0">
                <a:cs typeface="Times New Roman" panose="02020603050405020304" pitchFamily="18" charset="0"/>
              </a:rPr>
              <a:t>Tradisjonelt benyttes tilleggskalkulasjon i industribedrifter</a:t>
            </a:r>
          </a:p>
          <a:p>
            <a:pPr marL="1524000" lvl="2" indent="-609600" eaLnBrk="1" hangingPunct="1"/>
            <a:r>
              <a:rPr lang="nb-NO" altLang="nb-NO" smtClean="0">
                <a:cs typeface="Times New Roman" panose="02020603050405020304" pitchFamily="18" charset="0"/>
              </a:rPr>
              <a:t>Direkte kostnader + ett eller flere tillegg for indirekte kostnader:</a:t>
            </a:r>
          </a:p>
        </p:txBody>
      </p:sp>
      <p:graphicFrame>
        <p:nvGraphicFramePr>
          <p:cNvPr id="540681" name="Object 9"/>
          <p:cNvGraphicFramePr>
            <a:graphicFrameLocks noChangeAspect="1"/>
          </p:cNvGraphicFramePr>
          <p:nvPr/>
        </p:nvGraphicFramePr>
        <p:xfrm>
          <a:off x="1331913" y="3213100"/>
          <a:ext cx="5040312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8" name="Regneark" r:id="rId4" imgW="1915550" imgH="483082" progId="Excel.Sheet.8">
                  <p:embed/>
                </p:oleObj>
              </mc:Choice>
              <mc:Fallback>
                <p:oleObj name="Regneark" r:id="rId4" imgW="1915550" imgH="483082" progId="Excel.Shee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213100"/>
                        <a:ext cx="5040312" cy="127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0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0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0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0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0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0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86E0D6D-2107-4397-AAAA-D0B5FD40D1B7}" type="slidenum">
              <a:rPr lang="nb-NO" altLang="nb-NO"/>
              <a:pPr eaLnBrk="1" hangingPunct="1"/>
              <a:t>12</a:t>
            </a:fld>
            <a:endParaRPr lang="nb-NO" altLang="nb-NO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1168400" lvl="1" indent="-711200" eaLnBrk="1" hangingPunct="1"/>
            <a:r>
              <a:rPr lang="nb-NO" altLang="nb-NO" dirty="0" err="1" smtClean="0">
                <a:cs typeface="Times New Roman" panose="02020603050405020304" pitchFamily="18" charset="0"/>
              </a:rPr>
              <a:t>Tilleggskalkulasjon</a:t>
            </a:r>
            <a:r>
              <a:rPr lang="nb-NO" altLang="nb-NO" dirty="0" smtClean="0">
                <a:cs typeface="Times New Roman" panose="02020603050405020304" pitchFamily="18" charset="0"/>
              </a:rPr>
              <a:t>, aktuelle begreper:</a:t>
            </a:r>
          </a:p>
          <a:p>
            <a:pPr marL="1524000" lvl="2" indent="-609600" eaLnBrk="1" hangingPunct="1"/>
            <a:r>
              <a:rPr lang="nb-NO" altLang="nb-NO" dirty="0" smtClean="0">
                <a:cs typeface="Times New Roman" panose="02020603050405020304" pitchFamily="18" charset="0"/>
              </a:rPr>
              <a:t>Direkte kostnad → kostnad som kan knyttes direkte til produktet (direkte material ”DM ” og direkte lønn ” DL”).</a:t>
            </a:r>
          </a:p>
          <a:p>
            <a:pPr marL="1524000" lvl="2" indent="-609600" eaLnBrk="1" hangingPunct="1"/>
            <a:r>
              <a:rPr lang="nb-NO" altLang="nb-NO" dirty="0" smtClean="0">
                <a:cs typeface="Times New Roman" panose="02020603050405020304" pitchFamily="18" charset="0"/>
              </a:rPr>
              <a:t>Indirekte kostnader → alle andre kostnader (kostnader som ikke kan knyttes direkte til produktet).</a:t>
            </a:r>
            <a:br>
              <a:rPr lang="nb-NO" altLang="nb-NO" dirty="0" smtClean="0">
                <a:cs typeface="Times New Roman" panose="02020603050405020304" pitchFamily="18" charset="0"/>
              </a:rPr>
            </a:br>
            <a:endParaRPr lang="nb-NO" altLang="nb-NO" dirty="0" smtClean="0">
              <a:cs typeface="Times New Roman" panose="02020603050405020304" pitchFamily="18" charset="0"/>
            </a:endParaRPr>
          </a:p>
          <a:p>
            <a:pPr marL="1524000" lvl="2" indent="-609600" eaLnBrk="1" hangingPunct="1"/>
            <a:r>
              <a:rPr lang="nb-NO" altLang="nb-NO" dirty="0" smtClean="0">
                <a:cs typeface="Times New Roman" panose="02020603050405020304" pitchFamily="18" charset="0"/>
              </a:rPr>
              <a:t>Variable kostnader.</a:t>
            </a:r>
          </a:p>
          <a:p>
            <a:pPr marL="1524000" lvl="2" indent="-609600" eaLnBrk="1" hangingPunct="1"/>
            <a:r>
              <a:rPr lang="nb-NO" altLang="nb-NO" dirty="0" smtClean="0">
                <a:cs typeface="Times New Roman" panose="02020603050405020304" pitchFamily="18" charset="0"/>
              </a:rPr>
              <a:t>Faste kostnader.</a:t>
            </a:r>
          </a:p>
          <a:p>
            <a:pPr marL="1524000" lvl="2" indent="-609600" eaLnBrk="1" hangingPunct="1"/>
            <a:endParaRPr lang="nb-NO" altLang="nb-NO" dirty="0" smtClean="0">
              <a:cs typeface="Times New Roman" panose="02020603050405020304" pitchFamily="18" charset="0"/>
            </a:endParaRPr>
          </a:p>
          <a:p>
            <a:pPr marL="1524000" lvl="2" indent="-609600" eaLnBrk="1" hangingPunct="1"/>
            <a:r>
              <a:rPr lang="nb-NO" altLang="nb-NO" dirty="0" smtClean="0">
                <a:cs typeface="Times New Roman" panose="02020603050405020304" pitchFamily="18" charset="0"/>
              </a:rPr>
              <a:t>Betalbare kostnader.</a:t>
            </a:r>
          </a:p>
          <a:p>
            <a:pPr marL="1524000" lvl="2" indent="-609600" eaLnBrk="1" hangingPunct="1"/>
            <a:r>
              <a:rPr lang="nb-NO" altLang="nb-NO" dirty="0" smtClean="0">
                <a:cs typeface="Times New Roman" panose="02020603050405020304" pitchFamily="18" charset="0"/>
              </a:rPr>
              <a:t>Kalkulatoriske kostnader.</a:t>
            </a:r>
          </a:p>
          <a:p>
            <a:pPr marL="812800" indent="-812800" eaLnBrk="1" hangingPunct="1">
              <a:buFontTx/>
              <a:buNone/>
            </a:pPr>
            <a:endParaRPr lang="nb-NO" altLang="nb-NO" sz="2800" dirty="0" smtClean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4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24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4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24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24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4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4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24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24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24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24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4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49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0D28059-002D-439C-8CA2-9AEB58C18C2B}" type="slidenum">
              <a:rPr lang="nb-NO" altLang="nb-NO"/>
              <a:pPr eaLnBrk="1" hangingPunct="1"/>
              <a:t>13</a:t>
            </a:fld>
            <a:endParaRPr lang="nb-NO" altLang="nb-NO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dirty="0" smtClean="0"/>
              <a:t>Kapittel 6 Kalkulasjon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812800" indent="-812800" eaLnBrk="1" hangingPunct="1">
              <a:buFontTx/>
              <a:buChar char="–"/>
            </a:pPr>
            <a:r>
              <a:rPr lang="nb-NO" altLang="nb-NO" sz="2800" dirty="0" err="1" smtClean="0">
                <a:cs typeface="Times New Roman" panose="02020603050405020304" pitchFamily="18" charset="0"/>
              </a:rPr>
              <a:t>Tilleggskalkyle</a:t>
            </a:r>
            <a:r>
              <a:rPr lang="nb-NO" altLang="nb-NO" sz="2800" dirty="0" smtClean="0">
                <a:cs typeface="Times New Roman" panose="02020603050405020304" pitchFamily="18" charset="0"/>
              </a:rPr>
              <a:t> (selvkostmetoden – </a:t>
            </a:r>
            <a:r>
              <a:rPr lang="nb-NO" altLang="nb-NO" sz="2800" dirty="0" err="1" smtClean="0">
                <a:cs typeface="Times New Roman" panose="02020603050405020304" pitchFamily="18" charset="0"/>
              </a:rPr>
              <a:t>avdelingsvise</a:t>
            </a:r>
            <a:r>
              <a:rPr lang="nb-NO" altLang="nb-NO" sz="2800" dirty="0" smtClean="0">
                <a:cs typeface="Times New Roman" panose="02020603050405020304" pitchFamily="18" charset="0"/>
              </a:rPr>
              <a:t> tillegg)</a:t>
            </a:r>
          </a:p>
          <a:p>
            <a:pPr marL="1168400" lvl="1" indent="-711200" eaLnBrk="1" hangingPunct="1"/>
            <a:r>
              <a:rPr lang="nb-NO" altLang="nb-NO" sz="2400" dirty="0" smtClean="0">
                <a:cs typeface="Times New Roman" panose="02020603050405020304" pitchFamily="18" charset="0"/>
              </a:rPr>
              <a:t>Selvkostkalkyle medfører tillegg for både variable- og faste indirekte kostnader:</a:t>
            </a:r>
          </a:p>
        </p:txBody>
      </p:sp>
      <p:graphicFrame>
        <p:nvGraphicFramePr>
          <p:cNvPr id="4782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305222"/>
              </p:ext>
            </p:extLst>
          </p:nvPr>
        </p:nvGraphicFramePr>
        <p:xfrm>
          <a:off x="179388" y="2997200"/>
          <a:ext cx="8280400" cy="316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Regneark" r:id="rId5" imgW="3390913" imgH="1305028" progId="Excel.Sheet.8">
                  <p:embed/>
                </p:oleObj>
              </mc:Choice>
              <mc:Fallback>
                <p:oleObj name="Regneark" r:id="rId5" imgW="3390913" imgH="1305028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997200"/>
                        <a:ext cx="8280400" cy="316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8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8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7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7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821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57891C2-7B81-492D-B91F-B6B929504B08}" type="slidenum">
              <a:rPr lang="nb-NO" altLang="nb-NO"/>
              <a:pPr eaLnBrk="1" hangingPunct="1"/>
              <a:t>14</a:t>
            </a:fld>
            <a:endParaRPr lang="nb-NO" altLang="nb-NO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812800" indent="-812800" eaLnBrk="1" hangingPunct="1">
              <a:buFontTx/>
              <a:buChar char="–"/>
            </a:pPr>
            <a:r>
              <a:rPr lang="nb-NO" altLang="nb-NO" sz="2800" dirty="0" err="1" smtClean="0">
                <a:cs typeface="Times New Roman" panose="02020603050405020304" pitchFamily="18" charset="0"/>
              </a:rPr>
              <a:t>Tilleggskalkyle</a:t>
            </a:r>
            <a:r>
              <a:rPr lang="nb-NO" altLang="nb-NO" sz="2800" dirty="0" smtClean="0">
                <a:cs typeface="Times New Roman" panose="02020603050405020304" pitchFamily="18" charset="0"/>
              </a:rPr>
              <a:t> (bidragsmetoden – </a:t>
            </a:r>
            <a:r>
              <a:rPr lang="nb-NO" altLang="nb-NO" sz="2800" dirty="0" err="1" smtClean="0">
                <a:cs typeface="Times New Roman" panose="02020603050405020304" pitchFamily="18" charset="0"/>
              </a:rPr>
              <a:t>avdelingsvise</a:t>
            </a:r>
            <a:r>
              <a:rPr lang="nb-NO" altLang="nb-NO" sz="2800" dirty="0" smtClean="0">
                <a:cs typeface="Times New Roman" panose="02020603050405020304" pitchFamily="18" charset="0"/>
              </a:rPr>
              <a:t> tillegg)</a:t>
            </a:r>
          </a:p>
          <a:p>
            <a:pPr marL="1168400" lvl="1" indent="-711200" eaLnBrk="1" hangingPunct="1"/>
            <a:r>
              <a:rPr lang="nb-NO" altLang="nb-NO" sz="2400" dirty="0" smtClean="0">
                <a:cs typeface="Times New Roman" panose="02020603050405020304" pitchFamily="18" charset="0"/>
              </a:rPr>
              <a:t>Bidragskalkyle medfører tillegg kun for variable indirekte kostnader:</a:t>
            </a:r>
          </a:p>
          <a:p>
            <a:pPr marL="1168400" lvl="1" indent="-711200" eaLnBrk="1" hangingPunct="1"/>
            <a:endParaRPr lang="nb-NO" altLang="nb-NO" dirty="0" smtClean="0">
              <a:cs typeface="Times New Roman" panose="02020603050405020304" pitchFamily="18" charset="0"/>
            </a:endParaRPr>
          </a:p>
        </p:txBody>
      </p:sp>
      <p:graphicFrame>
        <p:nvGraphicFramePr>
          <p:cNvPr id="4802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7433590"/>
              </p:ext>
            </p:extLst>
          </p:nvPr>
        </p:nvGraphicFramePr>
        <p:xfrm>
          <a:off x="214313" y="2924175"/>
          <a:ext cx="8726487" cy="301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Regneark" r:id="rId5" imgW="3838591" imgH="1314489" progId="Excel.Sheet.8">
                  <p:embed/>
                </p:oleObj>
              </mc:Choice>
              <mc:Fallback>
                <p:oleObj name="Regneark" r:id="rId5" imgW="3838591" imgH="1314489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2924175"/>
                        <a:ext cx="8726487" cy="30130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0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0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025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7634898C-8F6E-432D-BCBC-9F82D6ADE344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nb-NO" altLang="nb-NO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820150" cy="5472112"/>
          </a:xfrm>
        </p:spPr>
        <p:txBody>
          <a:bodyPr/>
          <a:lstStyle/>
          <a:p>
            <a:pPr marL="812800" indent="-812800" eaLnBrk="1" hangingPunct="1">
              <a:buFontTx/>
              <a:buChar char="–"/>
            </a:pPr>
            <a:r>
              <a:rPr lang="nb-NO" altLang="nb-NO" sz="2400" smtClean="0">
                <a:cs typeface="Times New Roman" panose="02020603050405020304" pitchFamily="18" charset="0"/>
              </a:rPr>
              <a:t>Gjennomgangseksempel. AS Familiespill har følgende driftsregnskap (selvkost) i en normalperiode:</a:t>
            </a:r>
          </a:p>
        </p:txBody>
      </p:sp>
      <p:graphicFrame>
        <p:nvGraphicFramePr>
          <p:cNvPr id="16389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028904"/>
              </p:ext>
            </p:extLst>
          </p:nvPr>
        </p:nvGraphicFramePr>
        <p:xfrm>
          <a:off x="900113" y="2060575"/>
          <a:ext cx="5476875" cy="410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4" name="Regneark" r:id="rId5" imgW="3571981" imgH="2676551" progId="Excel.Sheet.12">
                  <p:embed/>
                </p:oleObj>
              </mc:Choice>
              <mc:Fallback>
                <p:oleObj name="Regneark" r:id="rId5" imgW="3571981" imgH="2676551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060575"/>
                        <a:ext cx="5476875" cy="410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059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BEE3151-1A3C-448F-8AC7-4C23365EA8D4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nb-NO" altLang="nb-NO" sz="14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1168400" lvl="1" indent="-711200" eaLnBrk="1" hangingPunct="1"/>
            <a:r>
              <a:rPr lang="nb-NO" altLang="nb-NO" dirty="0" smtClean="0">
                <a:cs typeface="Times New Roman" panose="02020603050405020304" pitchFamily="18" charset="0"/>
              </a:rPr>
              <a:t>Bruk av driftsregnskapet i kalkulasjons-sammenheng</a:t>
            </a:r>
          </a:p>
          <a:p>
            <a:pPr marL="1524000" lvl="2" indent="-609600" eaLnBrk="1" hangingPunct="1"/>
            <a:r>
              <a:rPr lang="nb-NO" altLang="nb-NO" sz="2000" dirty="0" smtClean="0">
                <a:cs typeface="Times New Roman" panose="02020603050405020304" pitchFamily="18" charset="0"/>
              </a:rPr>
              <a:t>Vi forutsetter at det er en sammenheng mellom de </a:t>
            </a:r>
            <a:r>
              <a:rPr lang="nb-NO" altLang="nb-NO" sz="2000" i="1" dirty="0" smtClean="0">
                <a:cs typeface="Times New Roman" panose="02020603050405020304" pitchFamily="18" charset="0"/>
              </a:rPr>
              <a:t>direkte kostnadene</a:t>
            </a:r>
            <a:r>
              <a:rPr lang="nb-NO" altLang="nb-NO" sz="2000" dirty="0" smtClean="0">
                <a:cs typeface="Times New Roman" panose="02020603050405020304" pitchFamily="18" charset="0"/>
              </a:rPr>
              <a:t> og de </a:t>
            </a:r>
            <a:r>
              <a:rPr lang="nb-NO" altLang="nb-NO" sz="2000" i="1" dirty="0" smtClean="0">
                <a:cs typeface="Times New Roman" panose="02020603050405020304" pitchFamily="18" charset="0"/>
              </a:rPr>
              <a:t>indirekte kostnadene </a:t>
            </a:r>
            <a:r>
              <a:rPr lang="nb-NO" altLang="nb-NO" sz="2000" dirty="0" smtClean="0">
                <a:cs typeface="Times New Roman" panose="02020603050405020304" pitchFamily="18" charset="0"/>
              </a:rPr>
              <a:t>og regner derfor ut </a:t>
            </a:r>
            <a:r>
              <a:rPr lang="nb-NO" altLang="nb-NO" sz="2000" dirty="0" err="1" smtClean="0">
                <a:cs typeface="Times New Roman" panose="02020603050405020304" pitchFamily="18" charset="0"/>
              </a:rPr>
              <a:t>tilleggssatser</a:t>
            </a:r>
            <a:r>
              <a:rPr lang="nb-NO" altLang="nb-NO" sz="2000" dirty="0" smtClean="0">
                <a:cs typeface="Times New Roman" panose="02020603050405020304" pitchFamily="18" charset="0"/>
              </a:rPr>
              <a:t> for de enkelte indirekte kostnadene.</a:t>
            </a:r>
          </a:p>
          <a:p>
            <a:pPr marL="1422400" lvl="2" indent="-508000" eaLnBrk="1" hangingPunct="1"/>
            <a:r>
              <a:rPr lang="nb-NO" altLang="nb-NO" sz="2000" i="1" dirty="0" err="1" smtClean="0">
                <a:cs typeface="Times New Roman" panose="02020603050405020304" pitchFamily="18" charset="0"/>
              </a:rPr>
              <a:t>Tilleggssatsene</a:t>
            </a:r>
            <a:r>
              <a:rPr lang="nb-NO" altLang="nb-NO" sz="2000" dirty="0" smtClean="0">
                <a:cs typeface="Times New Roman" panose="02020603050405020304" pitchFamily="18" charset="0"/>
              </a:rPr>
              <a:t> regnes med bakgrunn i aktiviteten (direkte kostnader, maskintimer el.) i den enkelte avdelingen. I dette eksempelet med fire kostnadssteder:</a:t>
            </a:r>
          </a:p>
          <a:p>
            <a:pPr marL="1879600" lvl="3" indent="-508000" eaLnBrk="1" hangingPunct="1"/>
            <a:r>
              <a:rPr lang="nb-NO" altLang="nb-NO" sz="1600" dirty="0" smtClean="0">
                <a:cs typeface="Times New Roman" panose="02020603050405020304" pitchFamily="18" charset="0"/>
              </a:rPr>
              <a:t>material avdelingen, i % av DM</a:t>
            </a:r>
          </a:p>
          <a:p>
            <a:pPr marL="1879600" lvl="3" indent="-508000" eaLnBrk="1" hangingPunct="1"/>
            <a:r>
              <a:rPr lang="nb-NO" altLang="nb-NO" sz="1600" dirty="0" smtClean="0">
                <a:cs typeface="Times New Roman" panose="02020603050405020304" pitchFamily="18" charset="0"/>
              </a:rPr>
              <a:t>tilvirkningsavdeling 1, i % av DL avd. 1</a:t>
            </a:r>
          </a:p>
          <a:p>
            <a:pPr marL="1879600" lvl="3" indent="-508000" eaLnBrk="1" hangingPunct="1"/>
            <a:r>
              <a:rPr lang="nb-NO" altLang="nb-NO" sz="1600" dirty="0" smtClean="0">
                <a:cs typeface="Times New Roman" panose="02020603050405020304" pitchFamily="18" charset="0"/>
              </a:rPr>
              <a:t>tilvirkningsavdeling 2, et kronetillegg per maskintime (forbruk maskintimer i normalperioden </a:t>
            </a:r>
            <a:r>
              <a:rPr lang="nb-NO" altLang="nb-NO" sz="1600" smtClean="0">
                <a:cs typeface="Times New Roman" panose="02020603050405020304" pitchFamily="18" charset="0"/>
              </a:rPr>
              <a:t>= 5 </a:t>
            </a:r>
            <a:r>
              <a:rPr lang="nb-NO" altLang="nb-NO" sz="1600" dirty="0" smtClean="0">
                <a:cs typeface="Times New Roman" panose="02020603050405020304" pitchFamily="18" charset="0"/>
              </a:rPr>
              <a:t>000 t) </a:t>
            </a:r>
          </a:p>
          <a:p>
            <a:pPr marL="1879600" lvl="3" indent="-508000" eaLnBrk="1" hangingPunct="1"/>
            <a:r>
              <a:rPr lang="nb-NO" altLang="nb-NO" sz="1600" dirty="0" smtClean="0">
                <a:cs typeface="Times New Roman" panose="02020603050405020304" pitchFamily="18" charset="0"/>
              </a:rPr>
              <a:t>salgs/adm. avdeling, i % av periodens tilvirknings-kostnad.</a:t>
            </a:r>
            <a:endParaRPr lang="en-US" altLang="nb-NO" sz="1600" dirty="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42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8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8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8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8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8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8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8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8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98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98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8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8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3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E287542-60D5-442C-8496-7F993297E398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nb-NO" altLang="nb-NO" sz="14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1168400" lvl="1" indent="-711200" eaLnBrk="1" hangingPunct="1"/>
            <a:endParaRPr lang="nb-NO" altLang="nb-NO" dirty="0" smtClean="0">
              <a:cs typeface="Times New Roman" panose="02020603050405020304" pitchFamily="18" charset="0"/>
            </a:endParaRPr>
          </a:p>
          <a:p>
            <a:pPr marL="1168400" lvl="1" indent="-711200" eaLnBrk="1" hangingPunct="1"/>
            <a:r>
              <a:rPr lang="nb-NO" altLang="nb-NO" dirty="0" err="1" smtClean="0">
                <a:cs typeface="Times New Roman" panose="02020603050405020304" pitchFamily="18" charset="0"/>
              </a:rPr>
              <a:t>Tilleggssatsene</a:t>
            </a:r>
            <a:r>
              <a:rPr lang="nb-NO" altLang="nb-NO" dirty="0" smtClean="0">
                <a:cs typeface="Times New Roman" panose="02020603050405020304" pitchFamily="18" charset="0"/>
              </a:rPr>
              <a:t> (selvkost) basert på bedriftens aktivitet (direkte kostnader) og de indirekte kostnadene i normalperioden jf. forrige side blir: </a:t>
            </a:r>
            <a:endParaRPr lang="en-US" altLang="nb-NO" dirty="0" smtClean="0">
              <a:cs typeface="Times New Roman" panose="02020603050405020304" pitchFamily="18" charset="0"/>
            </a:endParaRPr>
          </a:p>
        </p:txBody>
      </p:sp>
      <p:graphicFrame>
        <p:nvGraphicFramePr>
          <p:cNvPr id="18437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1433775"/>
              </p:ext>
            </p:extLst>
          </p:nvPr>
        </p:nvGraphicFramePr>
        <p:xfrm>
          <a:off x="1258888" y="3573463"/>
          <a:ext cx="4897437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8" name="Regneark" r:id="rId5" imgW="2181183" imgH="962012" progId="Excel.Sheet.12">
                  <p:embed/>
                </p:oleObj>
              </mc:Choice>
              <mc:Fallback>
                <p:oleObj name="Regneark" r:id="rId5" imgW="2181183" imgH="962012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3573463"/>
                        <a:ext cx="4897437" cy="215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936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B9E4E7E-3D57-433D-A9A8-A41E1C3D3398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nb-NO" altLang="nb-NO" sz="14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sp>
        <p:nvSpPr>
          <p:cNvPr id="4741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1168400" lvl="1" indent="-711200" eaLnBrk="1" hangingPunct="1"/>
            <a:r>
              <a:rPr lang="nb-NO" altLang="nb-NO" dirty="0" err="1" smtClean="0">
                <a:cs typeface="Times New Roman" panose="02020603050405020304" pitchFamily="18" charset="0"/>
              </a:rPr>
              <a:t>Forkalkyle</a:t>
            </a:r>
            <a:r>
              <a:rPr lang="nb-NO" altLang="nb-NO" dirty="0" smtClean="0">
                <a:cs typeface="Times New Roman" panose="02020603050405020304" pitchFamily="18" charset="0"/>
              </a:rPr>
              <a:t> eksempel (selvkost)</a:t>
            </a:r>
            <a:r>
              <a:rPr lang="en-US" altLang="nb-NO" dirty="0" smtClean="0">
                <a:cs typeface="Times New Roman" panose="02020603050405020304" pitchFamily="18" charset="0"/>
              </a:rPr>
              <a:t>:</a:t>
            </a:r>
          </a:p>
          <a:p>
            <a:pPr marL="1524000" lvl="2" indent="-609600" eaLnBrk="1" hangingPunct="1"/>
            <a:r>
              <a:rPr lang="nb-NO" altLang="nb-NO" dirty="0" smtClean="0">
                <a:cs typeface="Times New Roman" panose="02020603050405020304" pitchFamily="18" charset="0"/>
              </a:rPr>
              <a:t>Bedriften har mottatt en forespørsel om levering av 1 000 enheter av spillet Max. Kunden er villig til å betale 200 000,- for hele partiet.</a:t>
            </a:r>
          </a:p>
          <a:p>
            <a:pPr marL="1524000" lvl="2" indent="-609600" eaLnBrk="1" hangingPunct="1"/>
            <a:r>
              <a:rPr lang="nb-NO" altLang="nb-NO" dirty="0" smtClean="0">
                <a:cs typeface="Times New Roman" panose="02020603050405020304" pitchFamily="18" charset="0"/>
              </a:rPr>
              <a:t>Vi </a:t>
            </a:r>
            <a:r>
              <a:rPr lang="nb-NO" altLang="nb-NO" dirty="0" err="1" smtClean="0">
                <a:cs typeface="Times New Roman" panose="02020603050405020304" pitchFamily="18" charset="0"/>
              </a:rPr>
              <a:t>forkalkulerer</a:t>
            </a:r>
            <a:r>
              <a:rPr lang="nb-NO" altLang="nb-NO" dirty="0" smtClean="0">
                <a:cs typeface="Times New Roman" panose="02020603050405020304" pitchFamily="18" charset="0"/>
              </a:rPr>
              <a:t> basert på </a:t>
            </a:r>
            <a:r>
              <a:rPr lang="nb-NO" altLang="nb-NO" dirty="0" err="1" smtClean="0">
                <a:cs typeface="Times New Roman" panose="02020603050405020304" pitchFamily="18" charset="0"/>
              </a:rPr>
              <a:t>tilleggssatser</a:t>
            </a:r>
            <a:r>
              <a:rPr lang="nb-NO" altLang="nb-NO" dirty="0" smtClean="0">
                <a:cs typeface="Times New Roman" panose="02020603050405020304" pitchFamily="18" charset="0"/>
              </a:rPr>
              <a:t> for å vurdere lønnsomheten:</a:t>
            </a:r>
          </a:p>
        </p:txBody>
      </p:sp>
      <p:graphicFrame>
        <p:nvGraphicFramePr>
          <p:cNvPr id="47411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5466176"/>
              </p:ext>
            </p:extLst>
          </p:nvPr>
        </p:nvGraphicFramePr>
        <p:xfrm>
          <a:off x="1692275" y="3716338"/>
          <a:ext cx="5543550" cy="236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2" name="Regneark" r:id="rId5" imgW="2266995" imgH="981204" progId="Excel.Sheet.8">
                  <p:embed/>
                </p:oleObj>
              </mc:Choice>
              <mc:Fallback>
                <p:oleObj name="Regneark" r:id="rId5" imgW="2266995" imgH="98120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716338"/>
                        <a:ext cx="5543550" cy="2360612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0047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4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4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74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4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74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74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7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411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2675B8E-23C2-4C09-A3FE-15DE9D992C9D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nb-NO" altLang="nb-NO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graphicFrame>
        <p:nvGraphicFramePr>
          <p:cNvPr id="2048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1159611"/>
              </p:ext>
            </p:extLst>
          </p:nvPr>
        </p:nvGraphicFramePr>
        <p:xfrm>
          <a:off x="1050925" y="1009650"/>
          <a:ext cx="6654800" cy="534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886" name="Regneark" r:id="rId5" imgW="3371754" imgH="2762237" progId="Excel.Sheet.8">
                  <p:embed/>
                </p:oleObj>
              </mc:Choice>
              <mc:Fallback>
                <p:oleObj name="Regneark" r:id="rId5" imgW="3371754" imgH="2762237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5" y="1009650"/>
                        <a:ext cx="6654800" cy="534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983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9D873D-26E5-45CF-B386-C7AF2FD41B44}" type="slidenum">
              <a:rPr lang="nb-NO" altLang="nb-NO"/>
              <a:pPr eaLnBrk="1" hangingPunct="1"/>
              <a:t>2</a:t>
            </a:fld>
            <a:endParaRPr lang="nb-NO" altLang="nb-NO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sp>
        <p:nvSpPr>
          <p:cNvPr id="523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5538"/>
            <a:ext cx="7978775" cy="5472112"/>
          </a:xfrm>
        </p:spPr>
        <p:txBody>
          <a:bodyPr/>
          <a:lstStyle/>
          <a:p>
            <a:pPr marL="812800" indent="-812800" eaLnBrk="1" hangingPunct="1"/>
            <a:r>
              <a:rPr lang="nb-NO" altLang="nb-NO" smtClean="0">
                <a:cs typeface="Times New Roman" panose="02020603050405020304" pitchFamily="18" charset="0"/>
              </a:rPr>
              <a:t>Kalkyler i handelsbedrifter</a:t>
            </a:r>
          </a:p>
          <a:p>
            <a:pPr marL="1168400" lvl="1" indent="-711200" eaLnBrk="1" hangingPunct="1"/>
            <a:r>
              <a:rPr lang="nb-NO" altLang="nb-NO" smtClean="0">
                <a:cs typeface="Times New Roman" panose="02020603050405020304" pitchFamily="18" charset="0"/>
              </a:rPr>
              <a:t>Eneste direkte kostnad i en handelsbedrift er varens inntakskost (varekostnaden).</a:t>
            </a:r>
          </a:p>
          <a:p>
            <a:pPr marL="1524000" lvl="2" indent="-609600" eaLnBrk="1" hangingPunct="1"/>
            <a:endParaRPr lang="nb-NO" altLang="nb-NO" smtClean="0">
              <a:cs typeface="Times New Roman" panose="02020603050405020304" pitchFamily="18" charset="0"/>
            </a:endParaRPr>
          </a:p>
          <a:p>
            <a:pPr marL="1524000" lvl="2" indent="-609600" eaLnBrk="1" hangingPunct="1"/>
            <a:r>
              <a:rPr lang="nb-NO" altLang="nb-NO" smtClean="0">
                <a:cs typeface="Times New Roman" panose="02020603050405020304" pitchFamily="18" charset="0"/>
              </a:rPr>
              <a:t>Eks: Balder Hi-Fi importerer 100 Blu-Ray videospillere fra Kina:</a:t>
            </a:r>
          </a:p>
        </p:txBody>
      </p:sp>
      <p:graphicFrame>
        <p:nvGraphicFramePr>
          <p:cNvPr id="523311" name="Object 47"/>
          <p:cNvGraphicFramePr>
            <a:graphicFrameLocks noChangeAspect="1"/>
          </p:cNvGraphicFramePr>
          <p:nvPr/>
        </p:nvGraphicFramePr>
        <p:xfrm>
          <a:off x="1258888" y="4437063"/>
          <a:ext cx="7634287" cy="180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Regneark" r:id="rId4" imgW="4029335" imgH="953926" progId="Excel.Sheet.8">
                  <p:embed/>
                </p:oleObj>
              </mc:Choice>
              <mc:Fallback>
                <p:oleObj name="Regneark" r:id="rId4" imgW="4029335" imgH="953926" progId="Excel.Sheet.8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4437063"/>
                        <a:ext cx="7634287" cy="180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3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3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3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3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3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3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23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23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326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4BD29C0-CDCD-430D-B284-01FEA232DFBF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nb-NO" altLang="nb-NO" sz="14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1524000" lvl="2" indent="-609600" eaLnBrk="1" hangingPunct="1"/>
            <a:r>
              <a:rPr lang="nb-NO" altLang="nb-NO" smtClean="0">
                <a:cs typeface="Times New Roman" panose="02020603050405020304" pitchFamily="18" charset="0"/>
              </a:rPr>
              <a:t>Selvkostkalkylen viser at det vil være mulig å tjene penger på denne ordren.</a:t>
            </a:r>
          </a:p>
          <a:p>
            <a:pPr marL="812800" indent="-812800" eaLnBrk="1" hangingPunct="1">
              <a:buFontTx/>
              <a:buNone/>
            </a:pPr>
            <a:endParaRPr lang="nb-NO" altLang="nb-NO" smtClean="0">
              <a:cs typeface="Times New Roman" panose="02020603050405020304" pitchFamily="18" charset="0"/>
            </a:endParaRPr>
          </a:p>
          <a:p>
            <a:pPr marL="1168400" lvl="1" indent="-711200" eaLnBrk="1" hangingPunct="1"/>
            <a:r>
              <a:rPr lang="nb-NO" altLang="nb-NO" smtClean="0">
                <a:cs typeface="Times New Roman" panose="02020603050405020304" pitchFamily="18" charset="0"/>
              </a:rPr>
              <a:t>Bidrags (minimums) kalkyle</a:t>
            </a:r>
          </a:p>
          <a:p>
            <a:pPr marL="1524000" lvl="2" indent="-609600" eaLnBrk="1" hangingPunct="1"/>
            <a:r>
              <a:rPr lang="nb-NO" altLang="nb-NO" sz="2200" smtClean="0">
                <a:cs typeface="Times New Roman" panose="02020603050405020304" pitchFamily="18" charset="0"/>
              </a:rPr>
              <a:t>Vi innkalkulerer bare de variable kostnadene (merkostnadene som oppstår ved å produsere ordren).</a:t>
            </a:r>
          </a:p>
          <a:p>
            <a:pPr marL="1524000" lvl="2" indent="-609600" eaLnBrk="1" hangingPunct="1"/>
            <a:r>
              <a:rPr lang="nb-NO" altLang="nb-NO" sz="2200" smtClean="0">
                <a:cs typeface="Times New Roman" panose="02020603050405020304" pitchFamily="18" charset="0"/>
              </a:rPr>
              <a:t>Må derfor splitte opp de indirekte kostnadene i en variabel og en fast del (alle de direkte kostnadene er variable) for å finne de variable tilleggssatsene.</a:t>
            </a:r>
          </a:p>
          <a:p>
            <a:pPr marL="1524000" lvl="2" indent="-609600" eaLnBrk="1" hangingPunct="1"/>
            <a:r>
              <a:rPr lang="nb-NO" altLang="nb-NO" sz="2200" smtClean="0">
                <a:cs typeface="Times New Roman" panose="02020603050405020304" pitchFamily="18" charset="0"/>
              </a:rPr>
              <a:t>Vi tar, i dette tilfellet, utgangspunkt i driftsregnskapet til AS familiespill fra normalperioden (selvkostregnskapet):</a:t>
            </a:r>
          </a:p>
        </p:txBody>
      </p:sp>
    </p:spTree>
    <p:extLst>
      <p:ext uri="{BB962C8B-B14F-4D97-AF65-F5344CB8AC3E}">
        <p14:creationId xmlns:p14="http://schemas.microsoft.com/office/powerpoint/2010/main" val="219459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4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4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4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8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8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5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2C9C277-06CD-4662-B248-2FFFCD994915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nb-NO" altLang="nb-NO" sz="14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sp>
        <p:nvSpPr>
          <p:cNvPr id="4843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1123950" lvl="1" indent="-609600" eaLnBrk="1" hangingPunct="1">
              <a:defRPr/>
            </a:pPr>
            <a:r>
              <a:rPr lang="nb-NO" altLang="nb-NO" sz="2400" dirty="0" smtClean="0">
                <a:cs typeface="Times New Roman" pitchFamily="18" charset="0"/>
              </a:rPr>
              <a:t>Driftsregnskapet satt opp etter </a:t>
            </a:r>
            <a:r>
              <a:rPr lang="nb-NO" altLang="nb-NO" sz="2400" b="1" dirty="0" smtClean="0">
                <a:cs typeface="Times New Roman" pitchFamily="18" charset="0"/>
              </a:rPr>
              <a:t>bidragsmetoden</a:t>
            </a:r>
            <a:r>
              <a:rPr lang="nb-NO" altLang="nb-NO" sz="2400" dirty="0" smtClean="0">
                <a:cs typeface="Times New Roman" pitchFamily="18" charset="0"/>
              </a:rPr>
              <a:t>:</a:t>
            </a:r>
          </a:p>
          <a:p>
            <a:pPr marL="812800" indent="-812800" eaLnBrk="1" hangingPunct="1">
              <a:buFontTx/>
              <a:buNone/>
              <a:defRPr/>
            </a:pPr>
            <a:endParaRPr lang="nb-NO" altLang="nb-NO" dirty="0" smtClean="0">
              <a:cs typeface="Times New Roman" pitchFamily="18" charset="0"/>
            </a:endParaRPr>
          </a:p>
          <a:p>
            <a:pPr marL="457200" lvl="1" indent="0" eaLnBrk="1" hangingPunct="1">
              <a:buFontTx/>
              <a:buNone/>
              <a:defRPr/>
            </a:pPr>
            <a:endParaRPr lang="nb-NO" altLang="nb-NO" sz="2200" dirty="0" smtClean="0">
              <a:cs typeface="Times New Roman" pitchFamily="18" charset="0"/>
            </a:endParaRPr>
          </a:p>
        </p:txBody>
      </p:sp>
      <p:graphicFrame>
        <p:nvGraphicFramePr>
          <p:cNvPr id="22533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783333"/>
              </p:ext>
            </p:extLst>
          </p:nvPr>
        </p:nvGraphicFramePr>
        <p:xfrm>
          <a:off x="1116013" y="1844675"/>
          <a:ext cx="5881687" cy="360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10" name="Regneark" r:id="rId5" imgW="3438406" imgH="2105128" progId="Excel.Sheet.12">
                  <p:embed/>
                </p:oleObj>
              </mc:Choice>
              <mc:Fallback>
                <p:oleObj name="Regneark" r:id="rId5" imgW="3438406" imgH="2105128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844675"/>
                        <a:ext cx="5881687" cy="360045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TekstSylinder 2"/>
          <p:cNvSpPr txBox="1">
            <a:spLocks noChangeArrowheads="1"/>
          </p:cNvSpPr>
          <p:nvPr/>
        </p:nvSpPr>
        <p:spPr bwMode="auto">
          <a:xfrm>
            <a:off x="971550" y="5732463"/>
            <a:ext cx="63373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/>
              <a:t>Vi benytter bidragsregnskapet for å regne ut tilleggssatsene etter bidragsmetoden (samme aktivitetsmål som for selvkostregnskapet).</a:t>
            </a:r>
          </a:p>
        </p:txBody>
      </p:sp>
    </p:spTree>
    <p:extLst>
      <p:ext uri="{BB962C8B-B14F-4D97-AF65-F5344CB8AC3E}">
        <p14:creationId xmlns:p14="http://schemas.microsoft.com/office/powerpoint/2010/main" val="1146013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4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435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081DEFE-081D-4A88-804E-FA000E108ED1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nb-NO" altLang="nb-NO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graphicFrame>
        <p:nvGraphicFramePr>
          <p:cNvPr id="4884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3780819"/>
              </p:ext>
            </p:extLst>
          </p:nvPr>
        </p:nvGraphicFramePr>
        <p:xfrm>
          <a:off x="250825" y="1412875"/>
          <a:ext cx="6697663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4" name="Regneark" r:id="rId5" imgW="2857423" imgH="657109" progId="Excel.Sheet.8">
                  <p:embed/>
                </p:oleObj>
              </mc:Choice>
              <mc:Fallback>
                <p:oleObj name="Regneark" r:id="rId5" imgW="2857423" imgH="657109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412875"/>
                        <a:ext cx="6697663" cy="146050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8452" name="Text Box 4"/>
          <p:cNvSpPr txBox="1">
            <a:spLocks noChangeArrowheads="1"/>
          </p:cNvSpPr>
          <p:nvPr/>
        </p:nvSpPr>
        <p:spPr bwMode="auto">
          <a:xfrm>
            <a:off x="246063" y="3284538"/>
            <a:ext cx="8353425" cy="259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nb-NO" sz="2500" dirty="0">
                <a:latin typeface="Times New Roman" panose="02020603050405020304" pitchFamily="18" charset="0"/>
              </a:rPr>
              <a:t>Nå er vi i stand til å lage en kalkyle etter bidragsmetoden for den samme ordren. Vi husker at kalkulerte direkte kostnader (aktivitet) var: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nb-NO" altLang="nb-NO" sz="2500" dirty="0">
                <a:latin typeface="Times New Roman" panose="02020603050405020304" pitchFamily="18" charset="0"/>
              </a:rPr>
              <a:t>DM = 50 000, DL 1 = 30 000 og DL 2 = 40 000. Det forventes å bruke 315 timer i avdeling 2. Partiet forventes solgt for </a:t>
            </a:r>
            <a:br>
              <a:rPr lang="nb-NO" altLang="nb-NO" sz="2500" dirty="0">
                <a:latin typeface="Times New Roman" panose="02020603050405020304" pitchFamily="18" charset="0"/>
              </a:rPr>
            </a:br>
            <a:r>
              <a:rPr lang="nb-NO" altLang="nb-NO" sz="2500" dirty="0">
                <a:latin typeface="Times New Roman" panose="02020603050405020304" pitchFamily="18" charset="0"/>
              </a:rPr>
              <a:t>200 000,-</a:t>
            </a:r>
          </a:p>
        </p:txBody>
      </p:sp>
    </p:spTree>
    <p:extLst>
      <p:ext uri="{BB962C8B-B14F-4D97-AF65-F5344CB8AC3E}">
        <p14:creationId xmlns:p14="http://schemas.microsoft.com/office/powerpoint/2010/main" val="717566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5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849030C-1C06-4FAC-BD00-178B07A4994F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nb-NO" altLang="nb-NO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graphicFrame>
        <p:nvGraphicFramePr>
          <p:cNvPr id="24580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2250022"/>
              </p:ext>
            </p:extLst>
          </p:nvPr>
        </p:nvGraphicFramePr>
        <p:xfrm>
          <a:off x="539750" y="1196975"/>
          <a:ext cx="6492875" cy="504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8" name="Regneark" r:id="rId5" imgW="3971896" imgH="3476651" progId="Excel.Sheet.12">
                  <p:embed/>
                </p:oleObj>
              </mc:Choice>
              <mc:Fallback>
                <p:oleObj name="Regneark" r:id="rId5" imgW="3971896" imgH="3476651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196975"/>
                        <a:ext cx="6492875" cy="504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00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115CFFD-21BE-4224-A773-9E72129EE37A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nb-NO" altLang="nb-NO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1168400" lvl="1" indent="-711200" eaLnBrk="1" hangingPunct="1"/>
            <a:r>
              <a:rPr lang="nb-NO" altLang="nb-NO" smtClean="0">
                <a:cs typeface="Times New Roman" panose="02020603050405020304" pitchFamily="18" charset="0"/>
              </a:rPr>
              <a:t>Selvkost- eller bidragsmetoden?</a:t>
            </a:r>
          </a:p>
          <a:p>
            <a:pPr marL="1524000" lvl="2" indent="-609600" eaLnBrk="1" hangingPunct="1"/>
            <a:r>
              <a:rPr lang="nb-NO" altLang="nb-NO" smtClean="0">
                <a:cs typeface="Times New Roman" panose="02020603050405020304" pitchFamily="18" charset="0"/>
              </a:rPr>
              <a:t>I det lange løp må prisen dekke alle kostnadene (selvkost) + fortjeneste.</a:t>
            </a:r>
          </a:p>
          <a:p>
            <a:pPr marL="1524000" lvl="2" indent="-609600" eaLnBrk="1" hangingPunct="1"/>
            <a:r>
              <a:rPr lang="nb-NO" altLang="nb-NO" smtClean="0">
                <a:cs typeface="Times New Roman" panose="02020603050405020304" pitchFamily="18" charset="0"/>
              </a:rPr>
              <a:t>Selvkostmetoden kan gi feil beslutningsgrunnlag dersom kalkylen:</a:t>
            </a:r>
          </a:p>
          <a:p>
            <a:pPr marL="1879600" lvl="3" indent="-508000" eaLnBrk="1" hangingPunct="1"/>
            <a:r>
              <a:rPr lang="nb-NO" altLang="nb-NO" smtClean="0">
                <a:cs typeface="Times New Roman" panose="02020603050405020304" pitchFamily="18" charset="0"/>
              </a:rPr>
              <a:t>er for en tilleggsordre</a:t>
            </a:r>
          </a:p>
          <a:p>
            <a:pPr marL="1879600" lvl="3" indent="-508000" eaLnBrk="1" hangingPunct="1"/>
            <a:r>
              <a:rPr lang="nb-NO" altLang="nb-NO" smtClean="0">
                <a:cs typeface="Times New Roman" panose="02020603050405020304" pitchFamily="18" charset="0"/>
              </a:rPr>
              <a:t>skal finne lavest pris på kort sikt.</a:t>
            </a:r>
          </a:p>
          <a:p>
            <a:pPr marL="1524000" lvl="2" indent="-609600" eaLnBrk="1" hangingPunct="1"/>
            <a:r>
              <a:rPr lang="nb-NO" altLang="nb-NO" smtClean="0">
                <a:cs typeface="Times New Roman" panose="02020603050405020304" pitchFamily="18" charset="0"/>
              </a:rPr>
              <a:t>Bidragsmetoden er enklere å forholde seg til siden man slipper å fordele FTK på produktene (noe som også er vanskelig å få til i praksis).</a:t>
            </a:r>
          </a:p>
          <a:p>
            <a:pPr marL="1168400" lvl="1" indent="-711200" eaLnBrk="1" hangingPunct="1"/>
            <a:endParaRPr lang="nb-NO" altLang="nb-NO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39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4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4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44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4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44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44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4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4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4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4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44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4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77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CE714EDC-B2CD-43C2-9C43-9EA9C24F855D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nb-NO" altLang="nb-NO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sp>
        <p:nvSpPr>
          <p:cNvPr id="4925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1168400" lvl="1" indent="-711200" eaLnBrk="1" hangingPunct="1"/>
            <a:r>
              <a:rPr lang="nb-NO" altLang="nb-NO" smtClean="0">
                <a:cs typeface="Times New Roman" panose="02020603050405020304" pitchFamily="18" charset="0"/>
              </a:rPr>
              <a:t>Etterkalkyler:</a:t>
            </a:r>
          </a:p>
          <a:p>
            <a:pPr marL="1524000" lvl="2" indent="-609600" eaLnBrk="1" hangingPunct="1"/>
            <a:r>
              <a:rPr lang="nb-NO" altLang="nb-NO" smtClean="0">
                <a:cs typeface="Times New Roman" panose="02020603050405020304" pitchFamily="18" charset="0"/>
              </a:rPr>
              <a:t>Utarbeides etter at produksjonen er satt i gang.</a:t>
            </a:r>
          </a:p>
          <a:p>
            <a:pPr marL="1524000" lvl="2" indent="-609600" eaLnBrk="1" hangingPunct="1"/>
            <a:r>
              <a:rPr lang="nb-NO" altLang="nb-NO" smtClean="0">
                <a:cs typeface="Times New Roman" panose="02020603050405020304" pitchFamily="18" charset="0"/>
              </a:rPr>
              <a:t>Hensikten er å observere avvik i kostnadene.</a:t>
            </a:r>
          </a:p>
          <a:p>
            <a:pPr marL="1879600" lvl="3" indent="-508000" eaLnBrk="1" hangingPunct="1"/>
            <a:r>
              <a:rPr lang="nb-NO" altLang="nb-NO" smtClean="0">
                <a:cs typeface="Times New Roman" panose="02020603050405020304" pitchFamily="18" charset="0"/>
              </a:rPr>
              <a:t>Forutsett at ordren ble akseptert og satt i produksjon.</a:t>
            </a:r>
          </a:p>
          <a:p>
            <a:pPr marL="1879600" lvl="3" indent="-508000" eaLnBrk="1" hangingPunct="1"/>
            <a:r>
              <a:rPr lang="nb-NO" altLang="nb-NO" smtClean="0">
                <a:cs typeface="Times New Roman" panose="02020603050405020304" pitchFamily="18" charset="0"/>
              </a:rPr>
              <a:t>Material- og timelister viser avvik i aktiviteten. Det er registrert følgende direkte kostnader på ordren (innkalkulerte i forkalkylen i parentes):</a:t>
            </a:r>
          </a:p>
        </p:txBody>
      </p:sp>
      <p:graphicFrame>
        <p:nvGraphicFramePr>
          <p:cNvPr id="4925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4967797"/>
              </p:ext>
            </p:extLst>
          </p:nvPr>
        </p:nvGraphicFramePr>
        <p:xfrm>
          <a:off x="1476375" y="4292600"/>
          <a:ext cx="6311900" cy="218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2" name="Regneark" r:id="rId5" imgW="2800485" imgH="981204" progId="Excel.Sheet.8">
                  <p:embed/>
                </p:oleObj>
              </mc:Choice>
              <mc:Fallback>
                <p:oleObj name="Regneark" r:id="rId5" imgW="2800485" imgH="98120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4292600"/>
                        <a:ext cx="6311900" cy="2184400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63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2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2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2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92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2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2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92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92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54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5094EE2-C369-4F20-98B8-0CCFDA6F8BE5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nb-NO" altLang="nb-NO" sz="14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1524000" lvl="2" indent="-609600" eaLnBrk="1" hangingPunct="1"/>
            <a:r>
              <a:rPr lang="nb-NO" altLang="nb-NO" sz="2800" smtClean="0">
                <a:cs typeface="Times New Roman" panose="02020603050405020304" pitchFamily="18" charset="0"/>
              </a:rPr>
              <a:t>Oppgave:</a:t>
            </a:r>
          </a:p>
          <a:p>
            <a:pPr marL="1879600" lvl="3" indent="-508000" eaLnBrk="1" hangingPunct="1"/>
            <a:r>
              <a:rPr lang="nb-NO" altLang="nb-NO" sz="2400" smtClean="0">
                <a:cs typeface="Times New Roman" panose="02020603050405020304" pitchFamily="18" charset="0"/>
              </a:rPr>
              <a:t>Sett opp en etterkalkyle etter selvkost-metoden for denne ordren. Benytt de samme tilleggssatsene.</a:t>
            </a:r>
          </a:p>
          <a:p>
            <a:pPr marL="1879600" lvl="3" indent="-508000" eaLnBrk="1" hangingPunct="1"/>
            <a:r>
              <a:rPr lang="nb-NO" altLang="nb-NO" sz="2400" smtClean="0">
                <a:cs typeface="Times New Roman" panose="02020603050405020304" pitchFamily="18" charset="0"/>
              </a:rPr>
              <a:t>Foreta en avviksanalyse mellom forkalkyle og etterkalkyle.</a:t>
            </a:r>
          </a:p>
          <a:p>
            <a:pPr marL="2336800" lvl="4" indent="-508000" eaLnBrk="1" hangingPunct="1"/>
            <a:r>
              <a:rPr lang="nb-NO" altLang="nb-NO" sz="2400" smtClean="0">
                <a:cs typeface="Times New Roman" panose="02020603050405020304" pitchFamily="18" charset="0"/>
              </a:rPr>
              <a:t>Ser ordren fremdeles ut til å være lønnsom for bedriften?</a:t>
            </a:r>
          </a:p>
          <a:p>
            <a:pPr marL="2336800" lvl="4" indent="-508000" eaLnBrk="1" hangingPunct="1"/>
            <a:r>
              <a:rPr lang="nb-NO" altLang="nb-NO" sz="2400" smtClean="0">
                <a:cs typeface="Times New Roman" panose="02020603050405020304" pitchFamily="18" charset="0"/>
              </a:rPr>
              <a:t>Ser du noen svakheter med å etterkalkulere etter selvkostmetoden fremfor bidragsmetoden?</a:t>
            </a:r>
          </a:p>
        </p:txBody>
      </p:sp>
    </p:spTree>
    <p:extLst>
      <p:ext uri="{BB962C8B-B14F-4D97-AF65-F5344CB8AC3E}">
        <p14:creationId xmlns:p14="http://schemas.microsoft.com/office/powerpoint/2010/main" val="2696191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4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4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94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4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D4D3E14-1058-410F-90A7-9884B532B4AE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nb-NO" altLang="nb-NO" sz="14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graphicFrame>
        <p:nvGraphicFramePr>
          <p:cNvPr id="28676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412860"/>
              </p:ext>
            </p:extLst>
          </p:nvPr>
        </p:nvGraphicFramePr>
        <p:xfrm>
          <a:off x="900113" y="1125538"/>
          <a:ext cx="5584825" cy="547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6" name="Regneark" r:id="rId5" imgW="3314816" imgH="3247974" progId="Excel.Sheet.12">
                  <p:embed/>
                </p:oleObj>
              </mc:Choice>
              <mc:Fallback>
                <p:oleObj name="Regneark" r:id="rId5" imgW="3314816" imgH="3247974" progId="Excel.Shee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125538"/>
                        <a:ext cx="5584825" cy="547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551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87341A3-F8C5-4E3A-8065-308D89BE68F5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nb-NO" altLang="nb-NO" sz="14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229600" cy="5472112"/>
          </a:xfrm>
        </p:spPr>
        <p:txBody>
          <a:bodyPr/>
          <a:lstStyle/>
          <a:p>
            <a:pPr marL="1524000" lvl="2" indent="-609600" eaLnBrk="1" hangingPunct="1"/>
            <a:r>
              <a:rPr lang="nb-NO" altLang="nb-NO" sz="2800" dirty="0" smtClean="0">
                <a:cs typeface="Times New Roman" panose="02020603050405020304" pitchFamily="18" charset="0"/>
              </a:rPr>
              <a:t>Vi ser at høyere aktivitet registrert i etterkalkylen medfører høyere indirekte kostnader.</a:t>
            </a:r>
          </a:p>
          <a:p>
            <a:pPr marL="1879600" lvl="3" indent="-508000" eaLnBrk="1" hangingPunct="1"/>
            <a:r>
              <a:rPr lang="nb-NO" altLang="nb-NO" sz="2400" dirty="0" smtClean="0">
                <a:cs typeface="Times New Roman" panose="02020603050405020304" pitchFamily="18" charset="0"/>
              </a:rPr>
              <a:t>Økt aktivitet =&gt; økte </a:t>
            </a:r>
            <a:r>
              <a:rPr lang="nb-NO" altLang="nb-NO" sz="2400" i="1" dirty="0" smtClean="0">
                <a:cs typeface="Times New Roman" panose="02020603050405020304" pitchFamily="18" charset="0"/>
              </a:rPr>
              <a:t>variable</a:t>
            </a:r>
            <a:r>
              <a:rPr lang="nb-NO" altLang="nb-NO" sz="2400" dirty="0" smtClean="0">
                <a:cs typeface="Times New Roman" panose="02020603050405020304" pitchFamily="18" charset="0"/>
              </a:rPr>
              <a:t> indirekte kostnader, OK.</a:t>
            </a:r>
          </a:p>
          <a:p>
            <a:pPr marL="1879600" lvl="3" indent="-508000" eaLnBrk="1" hangingPunct="1"/>
            <a:r>
              <a:rPr lang="nb-NO" altLang="nb-NO" sz="2400" dirty="0" smtClean="0">
                <a:cs typeface="Times New Roman" panose="02020603050405020304" pitchFamily="18" charset="0"/>
              </a:rPr>
              <a:t>Økt aktivitet =&gt; økte </a:t>
            </a:r>
            <a:r>
              <a:rPr lang="nb-NO" altLang="nb-NO" sz="2400" i="1" dirty="0" smtClean="0">
                <a:cs typeface="Times New Roman" panose="02020603050405020304" pitchFamily="18" charset="0"/>
              </a:rPr>
              <a:t>faste</a:t>
            </a:r>
            <a:r>
              <a:rPr lang="nb-NO" altLang="nb-NO" sz="2400" dirty="0" smtClean="0">
                <a:cs typeface="Times New Roman" panose="02020603050405020304" pitchFamily="18" charset="0"/>
              </a:rPr>
              <a:t> indirekte kostnader, er ikke OK. Faste kostnader skal jo ikke variere med aktiviteten.</a:t>
            </a:r>
          </a:p>
          <a:p>
            <a:pPr marL="2336800" lvl="4" indent="-508000" eaLnBrk="1" hangingPunct="1"/>
            <a:r>
              <a:rPr lang="nb-NO" altLang="nb-NO" sz="2400" dirty="0" err="1" smtClean="0">
                <a:cs typeface="Times New Roman" panose="02020603050405020304" pitchFamily="18" charset="0"/>
              </a:rPr>
              <a:t>Etterkalkyler</a:t>
            </a:r>
            <a:r>
              <a:rPr lang="nb-NO" altLang="nb-NO" sz="2400" dirty="0" smtClean="0">
                <a:cs typeface="Times New Roman" panose="02020603050405020304" pitchFamily="18" charset="0"/>
              </a:rPr>
              <a:t> etter bidragsmetoden ville eliminert dette problemet og gitt et mer korrekt bilde av endringene.</a:t>
            </a:r>
          </a:p>
        </p:txBody>
      </p:sp>
    </p:spTree>
    <p:extLst>
      <p:ext uri="{BB962C8B-B14F-4D97-AF65-F5344CB8AC3E}">
        <p14:creationId xmlns:p14="http://schemas.microsoft.com/office/powerpoint/2010/main" val="1851313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2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2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2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2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02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2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2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2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78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74DE5A6-BFDF-403A-AE4A-A1FEF10E16FD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29</a:t>
            </a:fld>
            <a:endParaRPr lang="nb-NO" altLang="nb-NO" sz="14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graphicFrame>
        <p:nvGraphicFramePr>
          <p:cNvPr id="29700" name="Object 3"/>
          <p:cNvGraphicFramePr>
            <a:graphicFrameLocks noChangeAspect="1"/>
          </p:cNvGraphicFramePr>
          <p:nvPr>
            <p:extLst/>
          </p:nvPr>
        </p:nvGraphicFramePr>
        <p:xfrm>
          <a:off x="322263" y="1049338"/>
          <a:ext cx="8054975" cy="547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2" name="Regneark" r:id="rId4" imgW="3829146" imgH="2600325" progId="Excel.Sheet.8">
                  <p:embed/>
                </p:oleObj>
              </mc:Choice>
              <mc:Fallback>
                <p:oleObj name="Regneark" r:id="rId4" imgW="3829146" imgH="260032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1049338"/>
                        <a:ext cx="8054975" cy="547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602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381E9ED-819A-4D49-946C-E42365B0B7C8}" type="slidenum">
              <a:rPr lang="nb-NO" altLang="nb-NO"/>
              <a:pPr eaLnBrk="1" hangingPunct="1"/>
              <a:t>3</a:t>
            </a:fld>
            <a:endParaRPr lang="nb-NO" altLang="nb-NO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sp>
        <p:nvSpPr>
          <p:cNvPr id="525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5538"/>
            <a:ext cx="7978775" cy="5472112"/>
          </a:xfrm>
        </p:spPr>
        <p:txBody>
          <a:bodyPr/>
          <a:lstStyle/>
          <a:p>
            <a:pPr marL="1524000" lvl="2" indent="-609600" eaLnBrk="1" hangingPunct="1"/>
            <a:r>
              <a:rPr lang="nb-NO" altLang="nb-NO" dirty="0" smtClean="0">
                <a:cs typeface="Times New Roman" panose="02020603050405020304" pitchFamily="18" charset="0"/>
              </a:rPr>
              <a:t>Salgsprisen må i tillegg dekke de indirekte kostnadene og en fortjeneste. </a:t>
            </a:r>
          </a:p>
          <a:p>
            <a:pPr marL="1524000" lvl="2" indent="-609600" eaLnBrk="1" hangingPunct="1"/>
            <a:r>
              <a:rPr lang="nb-NO" altLang="nb-NO" dirty="0" smtClean="0">
                <a:cs typeface="Times New Roman" panose="02020603050405020304" pitchFamily="18" charset="0"/>
              </a:rPr>
              <a:t>Regnskapet til Balder Hi-Fi viser at </a:t>
            </a:r>
          </a:p>
          <a:p>
            <a:pPr marL="1981200" lvl="3" indent="-609600" eaLnBrk="1" hangingPunct="1"/>
            <a:r>
              <a:rPr lang="nb-NO" altLang="nb-NO" dirty="0" smtClean="0">
                <a:cs typeface="Times New Roman" panose="02020603050405020304" pitchFamily="18" charset="0"/>
              </a:rPr>
              <a:t>de indirekte kostnadene utgjør i 60 % av inntakskostnaden (varekostnaden)</a:t>
            </a:r>
          </a:p>
          <a:p>
            <a:pPr marL="1981200" lvl="3" indent="-609600" eaLnBrk="1" hangingPunct="1"/>
            <a:r>
              <a:rPr lang="nb-NO" altLang="nb-NO" dirty="0" smtClean="0">
                <a:cs typeface="Times New Roman" panose="02020603050405020304" pitchFamily="18" charset="0"/>
              </a:rPr>
              <a:t>Fortjenesten (resultatet) utgjør 20 % av selvkost (som kostnader).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127585"/>
              </p:ext>
            </p:extLst>
          </p:nvPr>
        </p:nvGraphicFramePr>
        <p:xfrm>
          <a:off x="1293641" y="3940236"/>
          <a:ext cx="6336704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610"/>
                <a:gridCol w="1262986"/>
                <a:gridCol w="1202498"/>
                <a:gridCol w="1935610"/>
              </a:tblGrid>
              <a:tr h="324930">
                <a:tc gridSpan="4">
                  <a:txBody>
                    <a:bodyPr/>
                    <a:lstStyle/>
                    <a:p>
                      <a:pPr algn="ctr"/>
                      <a:r>
                        <a:rPr lang="nb-NO" dirty="0" smtClean="0">
                          <a:solidFill>
                            <a:schemeClr val="tx1"/>
                          </a:solidFill>
                        </a:rPr>
                        <a:t>Resultatregnskap forrige periode</a:t>
                      </a:r>
                      <a:endParaRPr lang="nb-NO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  <a:tr h="324930">
                <a:tc>
                  <a:txBody>
                    <a:bodyPr/>
                    <a:lstStyle/>
                    <a:p>
                      <a:r>
                        <a:rPr lang="nb-NO" dirty="0" smtClean="0"/>
                        <a:t>Varekostnad</a:t>
                      </a:r>
                      <a:endParaRPr lang="nb-NO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 smtClean="0"/>
                        <a:t>1 000 000</a:t>
                      </a:r>
                      <a:endParaRPr lang="nb-NO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 smtClean="0"/>
                        <a:t>1 920 000</a:t>
                      </a:r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Salgsinntekter</a:t>
                      </a:r>
                      <a:endParaRPr lang="nb-NO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60838">
                <a:tc>
                  <a:txBody>
                    <a:bodyPr/>
                    <a:lstStyle/>
                    <a:p>
                      <a:r>
                        <a:rPr lang="nb-NO" dirty="0" smtClean="0"/>
                        <a:t>Indirekte kostnader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 smtClean="0"/>
                        <a:t>   </a:t>
                      </a:r>
                    </a:p>
                    <a:p>
                      <a:pPr algn="r"/>
                      <a:r>
                        <a:rPr lang="nb-NO" dirty="0" smtClean="0"/>
                        <a:t>    600 000</a:t>
                      </a:r>
                      <a:endParaRPr lang="nb-NO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24930">
                <a:tc>
                  <a:txBody>
                    <a:bodyPr/>
                    <a:lstStyle/>
                    <a:p>
                      <a:r>
                        <a:rPr lang="nb-NO" dirty="0" smtClean="0"/>
                        <a:t>Resultat</a:t>
                      </a:r>
                      <a:endParaRPr lang="nb-NO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 smtClean="0"/>
                        <a:t>    320 000</a:t>
                      </a:r>
                      <a:endParaRPr lang="nb-NO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93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dirty="0" smtClean="0"/>
                        <a:t>1</a:t>
                      </a:r>
                      <a:r>
                        <a:rPr lang="nb-NO" baseline="0" dirty="0" smtClean="0"/>
                        <a:t> 920 000</a:t>
                      </a:r>
                      <a:endParaRPr lang="nb-NO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1</a:t>
                      </a:r>
                      <a:r>
                        <a:rPr lang="nb-NO" baseline="0" dirty="0" smtClean="0"/>
                        <a:t> 920 000</a:t>
                      </a:r>
                      <a:endParaRPr lang="nb-NO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90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5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5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5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25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1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D7F7019-E7E4-46D5-B5A0-528C8B65C778}" type="slidenum">
              <a:rPr lang="nb-NO" altLang="nb-NO" sz="1400"/>
              <a:pPr eaLnBrk="1" hangingPunct="1">
                <a:spcBef>
                  <a:spcPct val="0"/>
                </a:spcBef>
                <a:buFontTx/>
                <a:buNone/>
              </a:pPr>
              <a:t>30</a:t>
            </a:fld>
            <a:endParaRPr lang="nb-NO" altLang="nb-NO" sz="140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sp>
        <p:nvSpPr>
          <p:cNvPr id="5048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08050"/>
            <a:ext cx="8229600" cy="5472113"/>
          </a:xfrm>
        </p:spPr>
        <p:txBody>
          <a:bodyPr/>
          <a:lstStyle/>
          <a:p>
            <a:pPr marL="1168400" lvl="1" indent="-711200" eaLnBrk="1" hangingPunct="1"/>
            <a:r>
              <a:rPr lang="nb-NO" altLang="nb-NO" b="1" smtClean="0">
                <a:cs typeface="Times New Roman" panose="02020603050405020304" pitchFamily="18" charset="0"/>
              </a:rPr>
              <a:t>”Nye” kalkylemetoder</a:t>
            </a:r>
          </a:p>
          <a:p>
            <a:pPr marL="1524000" lvl="2" indent="-609600" eaLnBrk="1" hangingPunct="1"/>
            <a:r>
              <a:rPr lang="nb-NO" altLang="nb-NO" smtClean="0">
                <a:cs typeface="Times New Roman" panose="02020603050405020304" pitchFamily="18" charset="0"/>
              </a:rPr>
              <a:t>Tradisjonell tilleggskalkulasjon forutsetter sammenheng mellom aktivitet målt i for eksempel DM/DL og de indirekte kostnadene.</a:t>
            </a:r>
          </a:p>
          <a:p>
            <a:pPr marL="1524000" lvl="2" indent="-609600" eaLnBrk="1" hangingPunct="1"/>
            <a:r>
              <a:rPr lang="nb-NO" altLang="nb-NO" smtClean="0">
                <a:cs typeface="Times New Roman" panose="02020603050405020304" pitchFamily="18" charset="0"/>
              </a:rPr>
              <a:t>Aktivitets basert kalkulasjon (ABC) tar høyde for at det er de enkelte </a:t>
            </a:r>
            <a:r>
              <a:rPr lang="nb-NO" altLang="nb-NO" b="1" smtClean="0">
                <a:cs typeface="Times New Roman" panose="02020603050405020304" pitchFamily="18" charset="0"/>
              </a:rPr>
              <a:t>aktivitetene</a:t>
            </a:r>
            <a:r>
              <a:rPr lang="nb-NO" altLang="nb-NO" smtClean="0">
                <a:cs typeface="Times New Roman" panose="02020603050405020304" pitchFamily="18" charset="0"/>
              </a:rPr>
              <a:t> som utføres som driver kostnadene:</a:t>
            </a:r>
          </a:p>
          <a:p>
            <a:pPr marL="1879600" lvl="3" indent="-508000" eaLnBrk="1" hangingPunct="1"/>
            <a:r>
              <a:rPr lang="nb-NO" altLang="nb-NO" smtClean="0">
                <a:cs typeface="Times New Roman" panose="02020603050405020304" pitchFamily="18" charset="0"/>
              </a:rPr>
              <a:t>antall omstillinger av maskiner</a:t>
            </a:r>
          </a:p>
          <a:p>
            <a:pPr marL="1879600" lvl="3" indent="-508000" eaLnBrk="1" hangingPunct="1"/>
            <a:r>
              <a:rPr lang="nb-NO" altLang="nb-NO" smtClean="0">
                <a:cs typeface="Times New Roman" panose="02020603050405020304" pitchFamily="18" charset="0"/>
              </a:rPr>
              <a:t>antall råvarekjøp</a:t>
            </a:r>
          </a:p>
          <a:p>
            <a:pPr marL="1879600" lvl="3" indent="-508000" eaLnBrk="1" hangingPunct="1"/>
            <a:r>
              <a:rPr lang="nb-NO" altLang="nb-NO" smtClean="0">
                <a:cs typeface="Times New Roman" panose="02020603050405020304" pitchFamily="18" charset="0"/>
              </a:rPr>
              <a:t>antall forsendelser.</a:t>
            </a:r>
          </a:p>
          <a:p>
            <a:pPr marL="1524000" lvl="2" indent="-609600" eaLnBrk="1" hangingPunct="1"/>
            <a:r>
              <a:rPr lang="nb-NO" altLang="nb-NO" smtClean="0">
                <a:cs typeface="Times New Roman" panose="02020603050405020304" pitchFamily="18" charset="0"/>
              </a:rPr>
              <a:t>Forskjellene i totalkostnader er størst mellom tradisjonelle metoder og ABC der det er store volumforskjeller mellom produktene og der produktkompleksiteten varierer mye.</a:t>
            </a:r>
          </a:p>
          <a:p>
            <a:pPr marL="1879600" lvl="3" indent="-508000" eaLnBrk="1" hangingPunct="1">
              <a:buFontTx/>
              <a:buNone/>
            </a:pPr>
            <a:endParaRPr lang="nb-NO" altLang="nb-NO" sz="2400" smtClean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229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4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4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04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4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4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04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4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4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0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0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04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04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3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E78AB94-8B8C-4D5C-AA98-CB344DC210CD}" type="slidenum">
              <a:rPr lang="nb-NO" altLang="nb-NO"/>
              <a:pPr eaLnBrk="1" hangingPunct="1"/>
              <a:t>4</a:t>
            </a:fld>
            <a:endParaRPr lang="nb-NO" altLang="nb-NO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5538"/>
            <a:ext cx="7978775" cy="5472112"/>
          </a:xfrm>
        </p:spPr>
        <p:txBody>
          <a:bodyPr/>
          <a:lstStyle/>
          <a:p>
            <a:pPr marL="1524000" lvl="2" indent="-609600" eaLnBrk="1" hangingPunct="1"/>
            <a:endParaRPr lang="nb-NO" altLang="nb-NO" dirty="0">
              <a:cs typeface="Times New Roman" panose="02020603050405020304" pitchFamily="18" charset="0"/>
            </a:endParaRPr>
          </a:p>
          <a:p>
            <a:pPr marL="1524000" lvl="2" indent="-609600" eaLnBrk="1" hangingPunct="1"/>
            <a:endParaRPr lang="nb-NO" altLang="nb-NO" dirty="0" smtClean="0">
              <a:cs typeface="Times New Roman" panose="02020603050405020304" pitchFamily="18" charset="0"/>
            </a:endParaRPr>
          </a:p>
          <a:p>
            <a:pPr marL="1524000" lvl="2" indent="-609600" eaLnBrk="1" hangingPunct="1"/>
            <a:endParaRPr lang="nb-NO" altLang="nb-NO" dirty="0">
              <a:cs typeface="Times New Roman" panose="02020603050405020304" pitchFamily="18" charset="0"/>
            </a:endParaRPr>
          </a:p>
          <a:p>
            <a:pPr marL="1524000" lvl="2" indent="-609600" eaLnBrk="1" hangingPunct="1"/>
            <a:endParaRPr lang="nb-NO" altLang="nb-NO" dirty="0" smtClean="0">
              <a:cs typeface="Times New Roman" panose="02020603050405020304" pitchFamily="18" charset="0"/>
            </a:endParaRPr>
          </a:p>
          <a:p>
            <a:pPr marL="1524000" lvl="2" indent="-609600" eaLnBrk="1" hangingPunct="1"/>
            <a:r>
              <a:rPr lang="nb-NO" altLang="nb-NO" dirty="0" smtClean="0">
                <a:cs typeface="Times New Roman" panose="02020603050405020304" pitchFamily="18" charset="0"/>
              </a:rPr>
              <a:t>Regnskapet viste 20 % fortjeneste beregnet ut i fra selvkost:</a:t>
            </a:r>
          </a:p>
          <a:p>
            <a:pPr marL="812800" indent="-812800" eaLnBrk="1" hangingPunct="1">
              <a:buFontTx/>
              <a:buNone/>
            </a:pPr>
            <a:endParaRPr lang="nb-NO" altLang="nb-NO" dirty="0" smtClean="0">
              <a:cs typeface="Times New Roman" panose="02020603050405020304" pitchFamily="18" charset="0"/>
            </a:endParaRPr>
          </a:p>
        </p:txBody>
      </p:sp>
      <p:graphicFrame>
        <p:nvGraphicFramePr>
          <p:cNvPr id="512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4083412"/>
              </p:ext>
            </p:extLst>
          </p:nvPr>
        </p:nvGraphicFramePr>
        <p:xfrm>
          <a:off x="1403648" y="3999971"/>
          <a:ext cx="8280400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Regneark" r:id="rId4" imgW="4029335" imgH="483082" progId="Excel.Sheet.8">
                  <p:embed/>
                </p:oleObj>
              </mc:Choice>
              <mc:Fallback>
                <p:oleObj name="Regneark" r:id="rId4" imgW="4029335" imgH="483082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3999971"/>
                        <a:ext cx="8280400" cy="992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7365" name="Text Box 5"/>
          <p:cNvSpPr txBox="1">
            <a:spLocks noChangeArrowheads="1"/>
          </p:cNvSpPr>
          <p:nvPr/>
        </p:nvSpPr>
        <p:spPr bwMode="auto">
          <a:xfrm>
            <a:off x="1691680" y="5229200"/>
            <a:ext cx="52562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b-NO" altLang="nb-NO" sz="2400" dirty="0"/>
              <a:t>Hva må du som kunde betale Balder Hi-Fi for en </a:t>
            </a:r>
            <a:r>
              <a:rPr lang="nb-NO" altLang="nb-NO" sz="2400" dirty="0" err="1"/>
              <a:t>Blu</a:t>
            </a:r>
            <a:r>
              <a:rPr lang="nb-NO" altLang="nb-NO" sz="2400" dirty="0"/>
              <a:t>-Ray spiller?</a:t>
            </a:r>
            <a:r>
              <a:rPr lang="nb-NO" altLang="nb-NO" dirty="0"/>
              <a:t> </a:t>
            </a: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0301846"/>
              </p:ext>
            </p:extLst>
          </p:nvPr>
        </p:nvGraphicFramePr>
        <p:xfrm>
          <a:off x="1403648" y="1234189"/>
          <a:ext cx="8681989" cy="1039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Regneark" r:id="rId6" imgW="4029335" imgH="483082" progId="Excel.Sheet.8">
                  <p:embed/>
                </p:oleObj>
              </mc:Choice>
              <mc:Fallback>
                <p:oleObj name="Regneark" r:id="rId6" imgW="4029335" imgH="48308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1234189"/>
                        <a:ext cx="8681989" cy="10393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7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7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6FD53E9-1F91-4117-8D22-692AF41CEDFC}" type="slidenum">
              <a:rPr lang="nb-NO" altLang="nb-NO"/>
              <a:pPr eaLnBrk="1" hangingPunct="1"/>
              <a:t>5</a:t>
            </a:fld>
            <a:endParaRPr lang="nb-NO" altLang="nb-NO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sp>
        <p:nvSpPr>
          <p:cNvPr id="529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5538"/>
            <a:ext cx="7978775" cy="5472112"/>
          </a:xfrm>
        </p:spPr>
        <p:txBody>
          <a:bodyPr/>
          <a:lstStyle/>
          <a:p>
            <a:pPr marL="812800" indent="-812800" eaLnBrk="1" hangingPunct="1"/>
            <a:r>
              <a:rPr lang="nb-NO" altLang="nb-NO" dirty="0" smtClean="0">
                <a:cs typeface="Times New Roman" panose="02020603050405020304" pitchFamily="18" charset="0"/>
              </a:rPr>
              <a:t>Bruttofortjeneste og avanse</a:t>
            </a:r>
          </a:p>
          <a:p>
            <a:pPr marL="1168400" lvl="1" indent="-711200" eaLnBrk="1" hangingPunct="1"/>
            <a:r>
              <a:rPr lang="nb-NO" altLang="nb-NO" dirty="0" smtClean="0">
                <a:cs typeface="Times New Roman" panose="02020603050405020304" pitchFamily="18" charset="0"/>
              </a:rPr>
              <a:t>Bruttofortjeneste / avanse viser hva vi tjener </a:t>
            </a:r>
            <a:r>
              <a:rPr lang="nb-NO" altLang="nb-NO" i="1" u="sng" dirty="0" smtClean="0">
                <a:cs typeface="Times New Roman" panose="02020603050405020304" pitchFamily="18" charset="0"/>
              </a:rPr>
              <a:t>før</a:t>
            </a:r>
            <a:r>
              <a:rPr lang="nb-NO" altLang="nb-NO" dirty="0" smtClean="0">
                <a:cs typeface="Times New Roman" panose="02020603050405020304" pitchFamily="18" charset="0"/>
              </a:rPr>
              <a:t> fradrag for indirekte kostnader</a:t>
            </a:r>
          </a:p>
        </p:txBody>
      </p:sp>
      <p:graphicFrame>
        <p:nvGraphicFramePr>
          <p:cNvPr id="529412" name="Object 4"/>
          <p:cNvGraphicFramePr>
            <a:graphicFrameLocks noChangeAspect="1"/>
          </p:cNvGraphicFramePr>
          <p:nvPr/>
        </p:nvGraphicFramePr>
        <p:xfrm>
          <a:off x="673100" y="3068638"/>
          <a:ext cx="7796213" cy="140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Regneark" r:id="rId4" imgW="3547754" imgH="640030" progId="Excel.Sheet.8">
                  <p:embed/>
                </p:oleObj>
              </mc:Choice>
              <mc:Fallback>
                <p:oleObj name="Regneark" r:id="rId4" imgW="3547754" imgH="64003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3068638"/>
                        <a:ext cx="7796213" cy="140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9415" name="Text Box 7"/>
          <p:cNvSpPr txBox="1">
            <a:spLocks noChangeArrowheads="1"/>
          </p:cNvSpPr>
          <p:nvPr/>
        </p:nvSpPr>
        <p:spPr bwMode="auto">
          <a:xfrm>
            <a:off x="1331913" y="4941888"/>
            <a:ext cx="6192837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b-NO" altLang="nb-NO" sz="2400"/>
              <a:t>NB: Bruttofortjeneste i kroner = avanse i kroner, men bruttofortjeneste i % </a:t>
            </a:r>
            <a:r>
              <a:rPr lang="nb-NO" altLang="nb-NO" sz="2400">
                <a:cs typeface="Arial" panose="020B0604020202020204" pitchFamily="34" charset="0"/>
              </a:rPr>
              <a:t>≠ avanse i %.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9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9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29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29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1" grpId="0" build="p"/>
      <p:bldP spid="5294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00E1B1A-3989-4CB6-9553-1485D3E4C5A5}" type="slidenum">
              <a:rPr lang="nb-NO" altLang="nb-NO"/>
              <a:pPr eaLnBrk="1" hangingPunct="1"/>
              <a:t>6</a:t>
            </a:fld>
            <a:endParaRPr lang="nb-NO" altLang="nb-NO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sp>
        <p:nvSpPr>
          <p:cNvPr id="531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5538"/>
            <a:ext cx="7978775" cy="5472112"/>
          </a:xfrm>
        </p:spPr>
        <p:txBody>
          <a:bodyPr/>
          <a:lstStyle/>
          <a:p>
            <a:pPr marL="1168400" lvl="1" indent="-711200" eaLnBrk="1" hangingPunct="1"/>
            <a:r>
              <a:rPr lang="nb-NO" altLang="nb-NO" smtClean="0">
                <a:cs typeface="Times New Roman" panose="02020603050405020304" pitchFamily="18" charset="0"/>
              </a:rPr>
              <a:t>Bruttofortjenesten i %</a:t>
            </a:r>
          </a:p>
          <a:p>
            <a:pPr marL="1524000" lvl="2" indent="-609600" eaLnBrk="1" hangingPunct="1"/>
            <a:r>
              <a:rPr lang="nb-NO" altLang="nb-NO" smtClean="0">
                <a:cs typeface="Times New Roman" panose="02020603050405020304" pitchFamily="18" charset="0"/>
              </a:rPr>
              <a:t>Viser hvor mange prosent av salgsinntekten / prisen som dekker indirekte kostnader + forteneste.</a:t>
            </a:r>
          </a:p>
          <a:p>
            <a:pPr marL="812800" indent="-812800" eaLnBrk="1" hangingPunct="1">
              <a:buFontTx/>
              <a:buNone/>
            </a:pPr>
            <a:endParaRPr lang="nb-NO" altLang="nb-NO" smtClean="0">
              <a:cs typeface="Times New Roman" panose="02020603050405020304" pitchFamily="18" charset="0"/>
            </a:endParaRPr>
          </a:p>
        </p:txBody>
      </p:sp>
      <p:sp>
        <p:nvSpPr>
          <p:cNvPr id="531466" name="Text Box 10"/>
          <p:cNvSpPr txBox="1">
            <a:spLocks noChangeArrowheads="1"/>
          </p:cNvSpPr>
          <p:nvPr/>
        </p:nvSpPr>
        <p:spPr bwMode="auto">
          <a:xfrm>
            <a:off x="1763713" y="4365625"/>
            <a:ext cx="56165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b-NO" altLang="nb-NO" sz="2400" dirty="0"/>
              <a:t>For hver krone vi omsetter sitter vi igjen med </a:t>
            </a:r>
            <a:r>
              <a:rPr lang="nb-NO" altLang="nb-NO" sz="2400" dirty="0" smtClean="0"/>
              <a:t>_________ </a:t>
            </a:r>
            <a:r>
              <a:rPr lang="nb-NO" altLang="nb-NO" sz="2400" dirty="0"/>
              <a:t>øre i bruttofortjeneste.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1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1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1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1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459" grpId="0" build="p"/>
      <p:bldP spid="5314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C4074B7-BEBE-44A2-9442-81FADD1FE8C0}" type="slidenum">
              <a:rPr lang="nb-NO" altLang="nb-NO"/>
              <a:pPr eaLnBrk="1" hangingPunct="1"/>
              <a:t>7</a:t>
            </a:fld>
            <a:endParaRPr lang="nb-NO" altLang="nb-NO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5538"/>
            <a:ext cx="7978775" cy="5472112"/>
          </a:xfrm>
        </p:spPr>
        <p:txBody>
          <a:bodyPr/>
          <a:lstStyle/>
          <a:p>
            <a:pPr marL="1168400" lvl="1" indent="-711200" eaLnBrk="1" hangingPunct="1"/>
            <a:r>
              <a:rPr lang="nb-NO" altLang="nb-NO" smtClean="0">
                <a:cs typeface="Times New Roman" panose="02020603050405020304" pitchFamily="18" charset="0"/>
              </a:rPr>
              <a:t>Avanse i % av inntakskost</a:t>
            </a:r>
          </a:p>
          <a:p>
            <a:pPr marL="1524000" lvl="2" indent="-609600" eaLnBrk="1" hangingPunct="1"/>
            <a:r>
              <a:rPr lang="nb-NO" altLang="nb-NO" smtClean="0">
                <a:cs typeface="Times New Roman" panose="02020603050405020304" pitchFamily="18" charset="0"/>
              </a:rPr>
              <a:t>Viser hvor mye vi må ”avansere” inntakskosten for å finne salgsprisen:</a:t>
            </a:r>
          </a:p>
          <a:p>
            <a:pPr marL="812800" indent="-812800" eaLnBrk="1" hangingPunct="1">
              <a:buFontTx/>
              <a:buNone/>
            </a:pPr>
            <a:endParaRPr lang="nb-NO" altLang="nb-NO" smtClean="0">
              <a:cs typeface="Times New Roman" panose="02020603050405020304" pitchFamily="18" charset="0"/>
            </a:endParaRPr>
          </a:p>
        </p:txBody>
      </p:sp>
      <p:sp>
        <p:nvSpPr>
          <p:cNvPr id="534537" name="Text Box 9"/>
          <p:cNvSpPr txBox="1">
            <a:spLocks noChangeArrowheads="1"/>
          </p:cNvSpPr>
          <p:nvPr/>
        </p:nvSpPr>
        <p:spPr bwMode="auto">
          <a:xfrm>
            <a:off x="1763713" y="4365625"/>
            <a:ext cx="561657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b-NO" altLang="nb-NO" sz="2400" dirty="0"/>
              <a:t>Vi legger til </a:t>
            </a:r>
            <a:r>
              <a:rPr lang="nb-NO" altLang="nb-NO" sz="2400" dirty="0" smtClean="0"/>
              <a:t>______ </a:t>
            </a:r>
            <a:r>
              <a:rPr lang="nb-NO" altLang="nb-NO" sz="2400" dirty="0"/>
              <a:t>avanse på inntakskost for å finne salgsprisen.</a:t>
            </a:r>
          </a:p>
        </p:txBody>
      </p:sp>
      <p:sp>
        <p:nvSpPr>
          <p:cNvPr id="534538" name="Text Box 10"/>
          <p:cNvSpPr txBox="1">
            <a:spLocks noChangeArrowheads="1"/>
          </p:cNvSpPr>
          <p:nvPr/>
        </p:nvSpPr>
        <p:spPr bwMode="auto">
          <a:xfrm>
            <a:off x="1763713" y="5331465"/>
            <a:ext cx="6121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nb-NO" altLang="nb-NO" sz="2400" dirty="0"/>
              <a:t>Salgspris </a:t>
            </a:r>
            <a:r>
              <a:rPr lang="nb-NO" altLang="nb-NO" sz="2400" dirty="0" err="1"/>
              <a:t>Blu</a:t>
            </a:r>
            <a:r>
              <a:rPr lang="nb-NO" altLang="nb-NO" sz="2400" dirty="0"/>
              <a:t>-Ray spiller med gitt avanse</a:t>
            </a:r>
            <a:r>
              <a:rPr lang="nb-NO" altLang="nb-NO" sz="2400" dirty="0" smtClean="0"/>
              <a:t>:</a:t>
            </a:r>
            <a:endParaRPr lang="nb-NO" altLang="nb-NO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4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4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4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4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4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4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34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531" grpId="0" build="p"/>
      <p:bldP spid="534537" grpId="0"/>
      <p:bldP spid="5345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82ADCD2-2608-4A0F-BCFA-1DFB06B1ACD3}" type="slidenum">
              <a:rPr lang="nb-NO" altLang="nb-NO"/>
              <a:pPr eaLnBrk="1" hangingPunct="1"/>
              <a:t>8</a:t>
            </a:fld>
            <a:endParaRPr lang="nb-NO" altLang="nb-NO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sp>
        <p:nvSpPr>
          <p:cNvPr id="536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5538"/>
            <a:ext cx="7978775" cy="5472112"/>
          </a:xfrm>
        </p:spPr>
        <p:txBody>
          <a:bodyPr/>
          <a:lstStyle/>
          <a:p>
            <a:pPr marL="812800" indent="-812800" eaLnBrk="1" hangingPunct="1"/>
            <a:r>
              <a:rPr lang="nb-NO" altLang="nb-NO" dirty="0" smtClean="0">
                <a:cs typeface="Times New Roman" panose="02020603050405020304" pitchFamily="18" charset="0"/>
              </a:rPr>
              <a:t>Kalkulasjon i håndverksbedrifter</a:t>
            </a:r>
          </a:p>
          <a:p>
            <a:pPr marL="1168400" lvl="1" indent="-711200" eaLnBrk="1" hangingPunct="1"/>
            <a:r>
              <a:rPr lang="nb-NO" altLang="nb-NO" dirty="0" smtClean="0">
                <a:cs typeface="Times New Roman" panose="02020603050405020304" pitchFamily="18" charset="0"/>
              </a:rPr>
              <a:t>En håndverker bearbeider råvarer frem til et ferdig produkt (handelsbedriften bare videreselger ferdige varer).</a:t>
            </a:r>
          </a:p>
          <a:p>
            <a:pPr marL="1168400" lvl="1" indent="-711200" eaLnBrk="1" hangingPunct="1"/>
            <a:r>
              <a:rPr lang="nb-NO" altLang="nb-NO" dirty="0" smtClean="0">
                <a:cs typeface="Times New Roman" panose="02020603050405020304" pitchFamily="18" charset="0"/>
              </a:rPr>
              <a:t>En håndverker må fakturere kunden for kostnader til materialer, arbeidstid og indirekte kostnader i tillegg til en fortjeneste.</a:t>
            </a:r>
          </a:p>
          <a:p>
            <a:pPr marL="1168400" lvl="1" indent="-711200" eaLnBrk="1" hangingPunct="1"/>
            <a:r>
              <a:rPr lang="nb-NO" altLang="nb-NO" dirty="0" smtClean="0">
                <a:cs typeface="Times New Roman" panose="02020603050405020304" pitchFamily="18" charset="0"/>
              </a:rPr>
              <a:t>Se eksempel Lakselv Rørservice AS side 168.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6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6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6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6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36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36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6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6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657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Plassholder for lysbilde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B3C1D00-C777-434E-BE09-6448B587BFED}" type="slidenum">
              <a:rPr lang="nb-NO" altLang="nb-NO"/>
              <a:pPr eaLnBrk="1" hangingPunct="1"/>
              <a:t>9</a:t>
            </a:fld>
            <a:endParaRPr lang="nb-NO" altLang="nb-NO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88913"/>
            <a:ext cx="8229600" cy="719137"/>
          </a:xfrm>
        </p:spPr>
        <p:txBody>
          <a:bodyPr/>
          <a:lstStyle/>
          <a:p>
            <a:pPr eaLnBrk="1" hangingPunct="1"/>
            <a:r>
              <a:rPr lang="nb-NO" altLang="nb-NO" smtClean="0"/>
              <a:t>Kapittel 6 Kalkulasjon</a:t>
            </a:r>
          </a:p>
        </p:txBody>
      </p:sp>
      <p:sp>
        <p:nvSpPr>
          <p:cNvPr id="538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5538"/>
            <a:ext cx="7978775" cy="5472112"/>
          </a:xfrm>
        </p:spPr>
        <p:txBody>
          <a:bodyPr/>
          <a:lstStyle/>
          <a:p>
            <a:pPr marL="812800" indent="-812800" eaLnBrk="1" hangingPunct="1"/>
            <a:r>
              <a:rPr lang="nb-NO" altLang="nb-NO" smtClean="0">
                <a:cs typeface="Times New Roman" panose="02020603050405020304" pitchFamily="18" charset="0"/>
              </a:rPr>
              <a:t>Kalkulasjon i industribedrifter</a:t>
            </a:r>
          </a:p>
          <a:p>
            <a:pPr marL="1168400" lvl="1" indent="-711200" eaLnBrk="1" hangingPunct="1"/>
            <a:r>
              <a:rPr lang="nb-NO" altLang="nb-NO" smtClean="0">
                <a:cs typeface="Times New Roman" panose="02020603050405020304" pitchFamily="18" charset="0"/>
              </a:rPr>
              <a:t>Industribedriften bearbeider råvarer og halvfabrikata frem til ferdig produkt men den er mer kompleks enn håndverker-bedriften.</a:t>
            </a:r>
          </a:p>
          <a:p>
            <a:pPr marL="1168400" lvl="1" indent="-711200" eaLnBrk="1" hangingPunct="1"/>
            <a:r>
              <a:rPr lang="nb-NO" altLang="nb-NO" smtClean="0">
                <a:cs typeface="Times New Roman" panose="02020603050405020304" pitchFamily="18" charset="0"/>
              </a:rPr>
              <a:t>Industribedrifter kan ha svært forskjellig produksjon:</a:t>
            </a:r>
          </a:p>
        </p:txBody>
      </p:sp>
      <p:grpSp>
        <p:nvGrpSpPr>
          <p:cNvPr id="538632" name="Group 8"/>
          <p:cNvGrpSpPr>
            <a:grpSpLocks/>
          </p:cNvGrpSpPr>
          <p:nvPr/>
        </p:nvGrpSpPr>
        <p:grpSpPr bwMode="auto">
          <a:xfrm>
            <a:off x="1042988" y="4868863"/>
            <a:ext cx="7777162" cy="1263650"/>
            <a:chOff x="657" y="3067"/>
            <a:chExt cx="4899" cy="796"/>
          </a:xfrm>
        </p:grpSpPr>
        <p:sp>
          <p:nvSpPr>
            <p:cNvPr id="10246" name="Text Box 5"/>
            <p:cNvSpPr txBox="1">
              <a:spLocks noChangeArrowheads="1"/>
            </p:cNvSpPr>
            <p:nvPr/>
          </p:nvSpPr>
          <p:spPr bwMode="auto">
            <a:xfrm>
              <a:off x="657" y="3067"/>
              <a:ext cx="1951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nb-NO" altLang="nb-NO"/>
                <a:t>Enkel masseproduksjon av standardiserte produkter (fiskekroker)</a:t>
              </a:r>
            </a:p>
          </p:txBody>
        </p:sp>
        <p:sp>
          <p:nvSpPr>
            <p:cNvPr id="10247" name="Text Box 6"/>
            <p:cNvSpPr txBox="1">
              <a:spLocks noChangeArrowheads="1"/>
            </p:cNvSpPr>
            <p:nvPr/>
          </p:nvSpPr>
          <p:spPr bwMode="auto">
            <a:xfrm>
              <a:off x="3198" y="3113"/>
              <a:ext cx="2358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nb-NO" altLang="nb-NO"/>
                <a:t>Komplekse ingeniørkrevende ordreproduksjon av høyteknologiske produkter (våpensystemer)</a:t>
              </a:r>
            </a:p>
          </p:txBody>
        </p:sp>
        <p:sp>
          <p:nvSpPr>
            <p:cNvPr id="10248" name="AutoShape 7"/>
            <p:cNvSpPr>
              <a:spLocks noChangeArrowheads="1"/>
            </p:cNvSpPr>
            <p:nvPr/>
          </p:nvSpPr>
          <p:spPr bwMode="auto">
            <a:xfrm>
              <a:off x="2608" y="3294"/>
              <a:ext cx="544" cy="227"/>
            </a:xfrm>
            <a:prstGeom prst="leftRightArrow">
              <a:avLst>
                <a:gd name="adj1" fmla="val 50000"/>
                <a:gd name="adj2" fmla="val 47930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nb-NO" altLang="nb-NO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8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8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8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8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8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8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38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38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7" grpId="0" build="p"/>
    </p:bldLst>
  </p:timing>
</p:sld>
</file>

<file path=ppt/theme/theme1.xml><?xml version="1.0" encoding="utf-8"?>
<a:theme xmlns:a="http://schemas.openxmlformats.org/drawingml/2006/main" name="Standard utforming">
  <a:themeElements>
    <a:clrScheme name="Standard utform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 utform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 utform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 utform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 utform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2617</TotalTime>
  <Words>1364</Words>
  <Application>Microsoft Office PowerPoint</Application>
  <PresentationFormat>On-screen Show (4:3)</PresentationFormat>
  <Paragraphs>276</Paragraphs>
  <Slides>30</Slides>
  <Notes>30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Times New Roman</vt:lpstr>
      <vt:lpstr>Standard utforming</vt:lpstr>
      <vt:lpstr>Regneark</vt:lpstr>
      <vt:lpstr>Microsoft Excel 97-2003-regneark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  <vt:lpstr>Kapittel 6 Kalkulasjon</vt:lpstr>
    </vt:vector>
  </TitlesOfParts>
  <Company>HVE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Innføring i regnskap</dc:title>
  <dc:creator>It-fellestjenester</dc:creator>
  <cp:lastModifiedBy>Trond Winther</cp:lastModifiedBy>
  <cp:revision>95</cp:revision>
  <cp:lastPrinted>2015-09-16T12:00:34Z</cp:lastPrinted>
  <dcterms:created xsi:type="dcterms:W3CDTF">2002-08-27T08:20:18Z</dcterms:created>
  <dcterms:modified xsi:type="dcterms:W3CDTF">2015-09-18T07:40:52Z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