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34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4EFA5C-2C3E-4412-A1C6-D6563F13235E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072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60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AA256C-9CD6-4CD1-A9DB-4F00E77F7F3D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Kan være lurt å ta delberegninger på tavla før neste lysbilde</a:t>
            </a:r>
          </a:p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Vurdere enklere presentasjon av kapitalbinding i omløpsmidler?</a:t>
            </a:r>
          </a:p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NB si noe om hva som er med på å fastsette rentekravet.</a:t>
            </a:r>
          </a:p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00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D9A0E0-5E98-4DB9-88F8-DB4809603101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5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E0ED8D-E085-4C59-84BF-DBF3A61B4A1D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4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4CAACB-5F14-4C76-9B28-92ADADDB92F2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Husk KS i SLUTTEN av hver periode.</a:t>
            </a:r>
          </a:p>
        </p:txBody>
      </p:sp>
    </p:spTree>
    <p:extLst>
      <p:ext uri="{BB962C8B-B14F-4D97-AF65-F5344CB8AC3E}">
        <p14:creationId xmlns:p14="http://schemas.microsoft.com/office/powerpoint/2010/main" val="198588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57B982-82F6-4D87-BCF3-30824D861A7D}" type="slidenum">
              <a:rPr lang="nb-NO" altLang="nb-NO"/>
              <a:pPr eaLnBrk="1" hangingPunct="1"/>
              <a:t>15</a:t>
            </a:fld>
            <a:endParaRPr lang="nb-NO" altLang="nb-NO"/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Husk KS i SLUTTEN av hver periode.</a:t>
            </a:r>
          </a:p>
        </p:txBody>
      </p:sp>
    </p:spTree>
    <p:extLst>
      <p:ext uri="{BB962C8B-B14F-4D97-AF65-F5344CB8AC3E}">
        <p14:creationId xmlns:p14="http://schemas.microsoft.com/office/powerpoint/2010/main" val="3614400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7E135E-4725-4714-8C4A-915D4C0DBA5D}" type="slidenum">
              <a:rPr lang="nb-NO" altLang="nb-NO"/>
              <a:pPr eaLnBrk="1" hangingPunct="1"/>
              <a:t>16</a:t>
            </a:fld>
            <a:endParaRPr lang="nb-NO" altLang="nb-NO"/>
          </a:p>
        </p:txBody>
      </p:sp>
      <p:sp>
        <p:nvSpPr>
          <p:cNvPr id="4506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92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C93963-29D9-47B2-86FA-10BBC7D84246}" type="slidenum">
              <a:rPr lang="nb-NO" altLang="nb-NO"/>
              <a:pPr eaLnBrk="1" hangingPunct="1"/>
              <a:t>17</a:t>
            </a:fld>
            <a:endParaRPr lang="nb-NO" altLang="nb-NO"/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753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B52FED-FAFA-4C84-B340-41310AD4D00C}" type="slidenum">
              <a:rPr lang="nb-NO" altLang="nb-NO"/>
              <a:pPr eaLnBrk="1" hangingPunct="1"/>
              <a:t>18</a:t>
            </a:fld>
            <a:endParaRPr lang="nb-NO" altLang="nb-NO"/>
          </a:p>
        </p:txBody>
      </p:sp>
      <p:sp>
        <p:nvSpPr>
          <p:cNvPr id="4710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97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28D47B-EB77-4E04-A97A-FF8D2B3286F3}" type="slidenum">
              <a:rPr lang="nb-NO" altLang="nb-NO"/>
              <a:pPr eaLnBrk="1" hangingPunct="1"/>
              <a:t>19</a:t>
            </a:fld>
            <a:endParaRPr lang="nb-NO" altLang="nb-NO"/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685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085F8E-76F5-4313-99BB-71676685E2C7}" type="slidenum">
              <a:rPr lang="nb-NO" altLang="nb-NO"/>
              <a:pPr eaLnBrk="1" hangingPunct="1"/>
              <a:t>20</a:t>
            </a:fld>
            <a:endParaRPr lang="nb-NO" altLang="nb-NO"/>
          </a:p>
        </p:txBody>
      </p:sp>
      <p:sp>
        <p:nvSpPr>
          <p:cNvPr id="4915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Kommenter at det samme prosjektet kan være lønnsomt for noen investorer, men ulønnsomt for andre (avhengig av risikoprofil).</a:t>
            </a:r>
          </a:p>
        </p:txBody>
      </p:sp>
    </p:spTree>
    <p:extLst>
      <p:ext uri="{BB962C8B-B14F-4D97-AF65-F5344CB8AC3E}">
        <p14:creationId xmlns:p14="http://schemas.microsoft.com/office/powerpoint/2010/main" val="116652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FAA643-63DF-4D47-9FD8-A40A3A5E3AA2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83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8D102B-5BA9-4295-82E5-BF0B79557A82}" type="slidenum">
              <a:rPr lang="nb-NO" altLang="nb-NO"/>
              <a:pPr eaLnBrk="1" hangingPunct="1"/>
              <a:t>21</a:t>
            </a:fld>
            <a:endParaRPr lang="nb-NO" altLang="nb-NO"/>
          </a:p>
        </p:txBody>
      </p:sp>
      <p:sp>
        <p:nvSpPr>
          <p:cNvPr id="5018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86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51E6D3-44A2-41E5-91E4-449DF8D55882}" type="slidenum">
              <a:rPr lang="nb-NO" altLang="nb-NO"/>
              <a:pPr eaLnBrk="1" hangingPunct="1"/>
              <a:t>22</a:t>
            </a:fld>
            <a:endParaRPr lang="nb-NO" altLang="nb-NO"/>
          </a:p>
        </p:txBody>
      </p:sp>
      <p:sp>
        <p:nvSpPr>
          <p:cNvPr id="5120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41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2A67FF-A137-4F1F-9E2E-2CFDADD3EE19}" type="slidenum">
              <a:rPr lang="nb-NO" altLang="nb-NO"/>
              <a:pPr eaLnBrk="1" hangingPunct="1"/>
              <a:t>23</a:t>
            </a:fld>
            <a:endParaRPr lang="nb-NO" altLang="nb-NO"/>
          </a:p>
        </p:txBody>
      </p:sp>
      <p:sp>
        <p:nvSpPr>
          <p:cNvPr id="5222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708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737712-1FC6-4BED-B8D7-026899D53540}" type="slidenum">
              <a:rPr lang="nb-NO" altLang="nb-NO"/>
              <a:pPr eaLnBrk="1" hangingPunct="1"/>
              <a:t>24</a:t>
            </a:fld>
            <a:endParaRPr lang="nb-NO" altLang="nb-NO"/>
          </a:p>
        </p:txBody>
      </p:sp>
      <p:sp>
        <p:nvSpPr>
          <p:cNvPr id="5325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544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8D54F1-9061-480A-87D1-3C6E1AD32BC7}" type="slidenum">
              <a:rPr lang="nb-NO" altLang="nb-NO"/>
              <a:pPr eaLnBrk="1" hangingPunct="1"/>
              <a:t>25</a:t>
            </a:fld>
            <a:endParaRPr lang="nb-NO" altLang="nb-NO"/>
          </a:p>
        </p:txBody>
      </p:sp>
      <p:sp>
        <p:nvSpPr>
          <p:cNvPr id="5427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85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12E86A-1C4D-4B42-9208-7D80022A3E4D}" type="slidenum">
              <a:rPr lang="nb-NO" altLang="nb-NO"/>
              <a:pPr eaLnBrk="1" hangingPunct="1"/>
              <a:t>26</a:t>
            </a:fld>
            <a:endParaRPr lang="nb-NO" altLang="nb-NO"/>
          </a:p>
        </p:txBody>
      </p:sp>
      <p:sp>
        <p:nvSpPr>
          <p:cNvPr id="5530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Hvordan vurderes risikoen i de toalternativene?</a:t>
            </a:r>
          </a:p>
        </p:txBody>
      </p:sp>
    </p:spTree>
    <p:extLst>
      <p:ext uri="{BB962C8B-B14F-4D97-AF65-F5344CB8AC3E}">
        <p14:creationId xmlns:p14="http://schemas.microsoft.com/office/powerpoint/2010/main" val="29446087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2B8DAA-403E-44C7-922A-345A863253D6}" type="slidenum">
              <a:rPr lang="nb-NO" altLang="nb-NO"/>
              <a:pPr eaLnBrk="1" hangingPunct="1"/>
              <a:t>27</a:t>
            </a:fld>
            <a:endParaRPr lang="nb-NO" altLang="nb-NO"/>
          </a:p>
        </p:txBody>
      </p:sp>
      <p:sp>
        <p:nvSpPr>
          <p:cNvPr id="5632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Få med at degge prosjektene er lønnsomme, men i dette tilfellet kan vi bare velge ett.</a:t>
            </a:r>
          </a:p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Velger alltid å rangere etter NV-metoden</a:t>
            </a: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Bevis:</a:t>
            </a: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Valg av Diva gir 11,6 % avkastning på 2 000 000,-</a:t>
            </a: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Valg av Mira gir 12 % avkastning på 1 600 000,- De resterende 400 000,- kan per definisjon plasseres et annet sted til avkastning = kalkulasjonsrenten dvs 10 %</a:t>
            </a:r>
          </a:p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Reell avkastning på 2 000 000 ved valg av Mira: (veid gjennomsnitt av Mora og alternativ plassering)</a:t>
            </a: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(12% * (1 600 000 / 2 000 000)) + (10 % * (400 000 / 2 000 000)) = 11,6 % </a:t>
            </a:r>
          </a:p>
          <a:p>
            <a:pPr eaLnBrk="1" hangingPunct="1"/>
            <a:r>
              <a:rPr lang="nb-NO" altLang="nb-NO" smtClean="0">
                <a:latin typeface="Arial" panose="020B0604020202020204" pitchFamily="34" charset="0"/>
              </a:rPr>
              <a:t>Mira og Diva har i dette tilfellet lik IR men NV for investeringen er størst for Diva</a:t>
            </a:r>
          </a:p>
        </p:txBody>
      </p:sp>
    </p:spTree>
    <p:extLst>
      <p:ext uri="{BB962C8B-B14F-4D97-AF65-F5344CB8AC3E}">
        <p14:creationId xmlns:p14="http://schemas.microsoft.com/office/powerpoint/2010/main" val="647901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EE2948-B646-4FB1-AB8E-79C7BB69BDED}" type="slidenum">
              <a:rPr lang="nb-NO" altLang="nb-NO"/>
              <a:pPr eaLnBrk="1" hangingPunct="1"/>
              <a:t>28</a:t>
            </a:fld>
            <a:endParaRPr lang="nb-NO" altLang="nb-NO"/>
          </a:p>
        </p:txBody>
      </p:sp>
      <p:sp>
        <p:nvSpPr>
          <p:cNvPr id="5734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8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87B9A9-2172-4F2D-8C8E-A5E12A58D9DD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0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D4E3CF-0481-45FB-87C8-82A0C69ED0C0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51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C272C0-61C3-4817-9C99-3353D62BE1A5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9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F2589A-AADA-4F6E-B10E-873A55F2470E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4AA7D4-18E8-49B7-95E7-1070642B60DA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69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B4127F-0A2A-4406-8B64-17CA3794DE44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8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mtClean="0"/>
              <a:t>11 Prosjektanalyse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F35E79-1DA7-4FF6-8E8B-83799CBBDF9B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0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15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Prosjektanalyse</a:t>
            </a:r>
            <a:endParaRPr lang="nb-NO" altLang="nb-NO" sz="3600" i="1" dirty="0" smtClean="0">
              <a:solidFill>
                <a:srgbClr val="00B05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9600" cy="5472112"/>
          </a:xfrm>
        </p:spPr>
        <p:txBody>
          <a:bodyPr/>
          <a:lstStyle/>
          <a:p>
            <a:pPr eaLnBrk="1" hangingPunct="1"/>
            <a:r>
              <a:rPr lang="nb-NO" altLang="nb-NO" smtClean="0"/>
              <a:t>Eksempel på en fullstendig prosjekt-analyse</a:t>
            </a:r>
          </a:p>
          <a:p>
            <a:pPr lvl="1" eaLnBrk="1" hangingPunct="1"/>
            <a:r>
              <a:rPr lang="nb-NO" altLang="nb-NO" smtClean="0"/>
              <a:t>En bedrift vurderer et nytt prosjekt:</a:t>
            </a:r>
          </a:p>
          <a:p>
            <a:pPr lvl="2" eaLnBrk="1" hangingPunct="1"/>
            <a:endParaRPr lang="nb-NO" altLang="nb-NO" smtClean="0"/>
          </a:p>
        </p:txBody>
      </p:sp>
      <p:graphicFrame>
        <p:nvGraphicFramePr>
          <p:cNvPr id="363524" name="Object 4"/>
          <p:cNvGraphicFramePr>
            <a:graphicFrameLocks noChangeAspect="1"/>
          </p:cNvGraphicFramePr>
          <p:nvPr/>
        </p:nvGraphicFramePr>
        <p:xfrm>
          <a:off x="468313" y="2997200"/>
          <a:ext cx="806450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Regneark" r:id="rId4" imgW="3819449" imgH="1314602" progId="Excel.Sheet.8">
                  <p:embed/>
                </p:oleObj>
              </mc:Choice>
              <mc:Fallback>
                <p:oleObj name="Regneark" r:id="rId4" imgW="3819449" imgH="131460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97200"/>
                        <a:ext cx="8064500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0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229600" cy="5472112"/>
          </a:xfrm>
        </p:spPr>
        <p:txBody>
          <a:bodyPr/>
          <a:lstStyle/>
          <a:p>
            <a:pPr eaLnBrk="1" hangingPunct="1"/>
            <a:r>
              <a:rPr lang="nb-NO" altLang="nb-NO" smtClean="0"/>
              <a:t>Andre opplysninger knyttet til prosjektet:</a:t>
            </a:r>
          </a:p>
        </p:txBody>
      </p:sp>
      <p:graphicFrame>
        <p:nvGraphicFramePr>
          <p:cNvPr id="365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618371"/>
              </p:ext>
            </p:extLst>
          </p:nvPr>
        </p:nvGraphicFramePr>
        <p:xfrm>
          <a:off x="467544" y="2348880"/>
          <a:ext cx="8531225" cy="328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Regneark" r:id="rId4" imgW="3819563" imgH="1466926" progId="Excel.Sheet.8">
                  <p:embed/>
                </p:oleObj>
              </mc:Choice>
              <mc:Fallback>
                <p:oleObj name="Regneark" r:id="rId4" imgW="3819563" imgH="14669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348880"/>
                        <a:ext cx="8531225" cy="328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076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nb-NO" altLang="nb-NO" smtClean="0"/>
              <a:t>Prosjektets årlige kontantstrøm</a:t>
            </a:r>
          </a:p>
        </p:txBody>
      </p:sp>
      <p:graphicFrame>
        <p:nvGraphicFramePr>
          <p:cNvPr id="430084" name="Object 4"/>
          <p:cNvGraphicFramePr>
            <a:graphicFrameLocks noChangeAspect="1"/>
          </p:cNvGraphicFramePr>
          <p:nvPr/>
        </p:nvGraphicFramePr>
        <p:xfrm>
          <a:off x="87313" y="2003425"/>
          <a:ext cx="8843962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Regneark" r:id="rId4" imgW="5667451" imgH="1305077" progId="Excel.Sheet.8">
                  <p:embed/>
                </p:oleObj>
              </mc:Choice>
              <mc:Fallback>
                <p:oleObj name="Regneark" r:id="rId4" imgW="5667451" imgH="130507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2003425"/>
                        <a:ext cx="8843962" cy="201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02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nb-NO" altLang="nb-NO" smtClean="0"/>
              <a:t>Prosjektets årlige kontantstrøm</a:t>
            </a:r>
          </a:p>
        </p:txBody>
      </p:sp>
      <p:graphicFrame>
        <p:nvGraphicFramePr>
          <p:cNvPr id="367621" name="Object 5"/>
          <p:cNvGraphicFramePr>
            <a:graphicFrameLocks noChangeAspect="1"/>
          </p:cNvGraphicFramePr>
          <p:nvPr/>
        </p:nvGraphicFramePr>
        <p:xfrm>
          <a:off x="92075" y="2008188"/>
          <a:ext cx="8880475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Regneark" r:id="rId4" imgW="5667451" imgH="1304849" progId="Excel.Sheet.8">
                  <p:embed/>
                </p:oleObj>
              </mc:Choice>
              <mc:Fallback>
                <p:oleObj name="Regneark" r:id="rId4" imgW="5667451" imgH="13048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2008188"/>
                        <a:ext cx="8880475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1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8229600" cy="547211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 startAt="2"/>
            </a:pPr>
            <a:r>
              <a:rPr lang="nb-NO" altLang="nb-NO" smtClean="0"/>
              <a:t>Neddiskontering av fremtidige kontantstrømmer til tidspunkt 0:</a:t>
            </a:r>
          </a:p>
        </p:txBody>
      </p:sp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185738" y="3859213"/>
          <a:ext cx="8942387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Regneark" r:id="rId4" imgW="4829061" imgH="1495387" progId="Excel.Sheet.8">
                  <p:embed/>
                </p:oleObj>
              </mc:Choice>
              <mc:Fallback>
                <p:oleObj name="Regneark" r:id="rId4" imgW="4829061" imgH="14953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859213"/>
                        <a:ext cx="8942387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1619250" y="2168525"/>
          <a:ext cx="396240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Formel" r:id="rId6" imgW="1371600" imgH="495000" progId="Equation.3">
                  <p:embed/>
                </p:oleObj>
              </mc:Choice>
              <mc:Fallback>
                <p:oleObj name="Formel" r:id="rId6" imgW="13716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168525"/>
                        <a:ext cx="3962400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56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513"/>
            <a:ext cx="8229600" cy="547211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 startAt="2"/>
            </a:pPr>
            <a:r>
              <a:rPr lang="nb-NO" altLang="nb-NO" smtClean="0"/>
              <a:t>Neddiskontering av fremtidige kontantstrømmer til tidspunkt 0:</a:t>
            </a:r>
          </a:p>
        </p:txBody>
      </p:sp>
      <p:graphicFrame>
        <p:nvGraphicFramePr>
          <p:cNvPr id="371717" name="Object 5"/>
          <p:cNvGraphicFramePr>
            <a:graphicFrameLocks noChangeAspect="1"/>
          </p:cNvGraphicFramePr>
          <p:nvPr/>
        </p:nvGraphicFramePr>
        <p:xfrm>
          <a:off x="185738" y="3859213"/>
          <a:ext cx="8942387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Regneark" r:id="rId4" imgW="4829061" imgH="1495387" progId="Excel.Sheet.8">
                  <p:embed/>
                </p:oleObj>
              </mc:Choice>
              <mc:Fallback>
                <p:oleObj name="Regneark" r:id="rId4" imgW="4829061" imgH="149538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859213"/>
                        <a:ext cx="8942387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graphicFrame>
        <p:nvGraphicFramePr>
          <p:cNvPr id="371728" name="Object 16"/>
          <p:cNvGraphicFramePr>
            <a:graphicFrameLocks noChangeAspect="1"/>
          </p:cNvGraphicFramePr>
          <p:nvPr/>
        </p:nvGraphicFramePr>
        <p:xfrm>
          <a:off x="1619250" y="2168525"/>
          <a:ext cx="396240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Formel" r:id="rId6" imgW="1371600" imgH="495000" progId="Equation.3">
                  <p:embed/>
                </p:oleObj>
              </mc:Choice>
              <mc:Fallback>
                <p:oleObj name="Formel" r:id="rId6" imgW="13716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168525"/>
                        <a:ext cx="3962400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2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404664"/>
            <a:ext cx="8229600" cy="54721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nb-NO" altLang="nb-NO" dirty="0" smtClean="0"/>
              <a:t>Vurdering av lønnsomhet: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nb-NO" altLang="nb-NO" dirty="0" smtClean="0"/>
              <a:t>NV &gt; 0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nb-NO" altLang="nb-NO" dirty="0" smtClean="0"/>
              <a:t>Investeringen gir en NV = 196 418. NV &gt; 0 og vurderes derfor til å være lønnsom. Vi forventer en verdiøkning på kr 196 418 </a:t>
            </a:r>
            <a:r>
              <a:rPr lang="nb-NO" altLang="nb-NO" b="1" dirty="0" smtClean="0"/>
              <a:t>utover</a:t>
            </a:r>
            <a:r>
              <a:rPr lang="nb-NO" altLang="nb-NO" dirty="0" smtClean="0"/>
              <a:t> kravet om15 % avkastning på de 860 000,- vi investerer i prosjektet.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nb-NO" altLang="nb-NO" dirty="0" smtClean="0"/>
              <a:t>Dersom NV = 0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nb-NO" altLang="nb-NO" dirty="0" smtClean="0"/>
              <a:t>Prosjektet hadde gitt oss akkurat 15 % avkastning, dvs. lønnsom.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nb-NO" altLang="nb-NO" dirty="0" smtClean="0"/>
              <a:t>Dersom NV &lt; 0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nb-NO" altLang="nb-NO" dirty="0" smtClean="0"/>
              <a:t>Ulønnsom siden avkastningen vil være mindre enn kravet på 15 %.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59466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8675688" cy="165576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lphaUcPeriod" startAt="2"/>
            </a:pPr>
            <a:r>
              <a:rPr lang="nb-NO" altLang="nb-NO" dirty="0" smtClean="0"/>
              <a:t>Internrentemetoden (IR-metode)</a:t>
            </a:r>
          </a:p>
          <a:p>
            <a:pPr marL="990600" lvl="1" indent="-533400" eaLnBrk="1" hangingPunct="1"/>
            <a:r>
              <a:rPr lang="nb-NO" altLang="nb-NO" dirty="0" smtClean="0"/>
              <a:t>IR viser avkastningen i % per investerte krone</a:t>
            </a:r>
          </a:p>
          <a:p>
            <a:pPr marL="1371600" lvl="2" indent="-457200" eaLnBrk="1" hangingPunct="1"/>
            <a:r>
              <a:rPr lang="nb-NO" altLang="nb-NO" dirty="0" smtClean="0"/>
              <a:t>IR er avkastningen som gir NV = 0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797992"/>
              </p:ext>
            </p:extLst>
          </p:nvPr>
        </p:nvGraphicFramePr>
        <p:xfrm>
          <a:off x="1547664" y="3119991"/>
          <a:ext cx="4608512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Formel" r:id="rId4" imgW="1905000" imgH="673100" progId="Equation.3">
                  <p:embed/>
                </p:oleObj>
              </mc:Choice>
              <mc:Fallback>
                <p:oleObj name="Formel" r:id="rId4" imgW="1905000" imgH="673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119991"/>
                        <a:ext cx="4608512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8313" y="4652963"/>
            <a:ext cx="867568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endParaRPr lang="nb-NO" altLang="nb-NO" sz="3200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0" y="4846771"/>
            <a:ext cx="867568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nb-NO" altLang="nb-NO" sz="2800" dirty="0">
                <a:solidFill>
                  <a:schemeClr val="tx2"/>
                </a:solidFill>
              </a:rPr>
              <a:t>IR </a:t>
            </a:r>
            <a:r>
              <a:rPr lang="nb-NO" altLang="nb-NO" sz="2800" dirty="0">
                <a:solidFill>
                  <a:schemeClr val="tx2"/>
                </a:solidFill>
                <a:cs typeface="Times New Roman" panose="02020603050405020304" pitchFamily="18" charset="0"/>
              </a:rPr>
              <a:t>≥</a:t>
            </a:r>
            <a:r>
              <a:rPr lang="nb-NO" altLang="nb-NO" sz="2800" dirty="0">
                <a:solidFill>
                  <a:schemeClr val="tx2"/>
                </a:solidFill>
              </a:rPr>
              <a:t> kalk. rente </a:t>
            </a:r>
            <a:r>
              <a:rPr lang="nb-NO" altLang="nb-NO" sz="2800" dirty="0">
                <a:solidFill>
                  <a:schemeClr val="tx2"/>
                </a:solidFill>
                <a:cs typeface="Times New Roman" panose="02020603050405020304" pitchFamily="18" charset="0"/>
              </a:rPr>
              <a:t>→ prosjekt lønnsomt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nb-NO" altLang="nb-NO" sz="2800" dirty="0">
                <a:solidFill>
                  <a:schemeClr val="tx2"/>
                </a:solidFill>
              </a:rPr>
              <a:t>IR </a:t>
            </a:r>
            <a:r>
              <a:rPr lang="nb-NO" altLang="nb-NO" sz="2800" dirty="0">
                <a:solidFill>
                  <a:schemeClr val="tx2"/>
                </a:solidFill>
                <a:cs typeface="Times New Roman" panose="02020603050405020304" pitchFamily="18" charset="0"/>
              </a:rPr>
              <a:t>&lt;</a:t>
            </a:r>
            <a:r>
              <a:rPr lang="nb-NO" altLang="nb-NO" sz="2800" dirty="0">
                <a:solidFill>
                  <a:schemeClr val="tx2"/>
                </a:solidFill>
              </a:rPr>
              <a:t> kalk. rente </a:t>
            </a:r>
            <a:r>
              <a:rPr lang="nb-NO" altLang="nb-NO" sz="2800" dirty="0">
                <a:solidFill>
                  <a:schemeClr val="tx2"/>
                </a:solidFill>
                <a:cs typeface="Times New Roman" panose="02020603050405020304" pitchFamily="18" charset="0"/>
              </a:rPr>
              <a:t>→ prosjekt ulønnsomt</a:t>
            </a:r>
          </a:p>
        </p:txBody>
      </p:sp>
    </p:spTree>
    <p:extLst>
      <p:ext uri="{BB962C8B-B14F-4D97-AF65-F5344CB8AC3E}">
        <p14:creationId xmlns:p14="http://schemas.microsoft.com/office/powerpoint/2010/main" val="204357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5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5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/>
      <p:bldP spid="3758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8675688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Ved å tegne prosjektets nåverdiprofil i et diagram vil vi få oversikt over:</a:t>
            </a:r>
          </a:p>
          <a:p>
            <a:pPr marL="990600" lvl="1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Internrenten</a:t>
            </a:r>
          </a:p>
          <a:p>
            <a:pPr marL="990600" lvl="1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sammenhengen rente og kontantstrømmens nåverdi</a:t>
            </a:r>
          </a:p>
          <a:p>
            <a:pPr marL="1371600" lvl="2" indent="-457200" eaLnBrk="1" hangingPunct="1"/>
            <a:r>
              <a:rPr lang="nb-NO" altLang="nb-NO" smtClean="0">
                <a:cs typeface="Times New Roman" panose="02020603050405020304" pitchFamily="18" charset="0"/>
              </a:rPr>
              <a:t>Jo større risiko eierne tar, jo høyere avkastningskrav vil de kreve</a:t>
            </a:r>
          </a:p>
          <a:p>
            <a:pPr marL="1371600" lvl="2" indent="-457200" eaLnBrk="1" hangingPunct="1"/>
            <a:r>
              <a:rPr lang="nb-NO" altLang="nb-NO" smtClean="0">
                <a:cs typeface="Times New Roman" panose="02020603050405020304" pitchFamily="18" charset="0"/>
              </a:rPr>
              <a:t>Desto høyere avkastningskrav desto lavere lønnsomhet (nåverdi) for prosjektet:</a:t>
            </a:r>
          </a:p>
        </p:txBody>
      </p:sp>
    </p:spTree>
    <p:extLst>
      <p:ext uri="{BB962C8B-B14F-4D97-AF65-F5344CB8AC3E}">
        <p14:creationId xmlns:p14="http://schemas.microsoft.com/office/powerpoint/2010/main" val="227813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908050"/>
            <a:ext cx="8229600" cy="5472113"/>
          </a:xfrm>
        </p:spPr>
        <p:txBody>
          <a:bodyPr/>
          <a:lstStyle/>
          <a:p>
            <a:pPr marL="609600" indent="-609600" eaLnBrk="1" hangingPunct="1"/>
            <a:r>
              <a:rPr lang="nb-NO" altLang="nb-NO" smtClean="0"/>
              <a:t>Sammenhengen avkastningskrav og nåverdi for ”Mini-prosjektet”: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3995738" y="1989138"/>
          <a:ext cx="3513137" cy="447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Regneark" r:id="rId4" imgW="1533449" imgH="1952549" progId="Excel.Sheet.8">
                  <p:embed/>
                </p:oleObj>
              </mc:Choice>
              <mc:Fallback>
                <p:oleObj name="Regneark" r:id="rId4" imgW="1533449" imgH="19525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989138"/>
                        <a:ext cx="3513137" cy="447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1" name="AutoShape 7"/>
          <p:cNvSpPr>
            <a:spLocks noChangeArrowheads="1"/>
          </p:cNvSpPr>
          <p:nvPr/>
        </p:nvSpPr>
        <p:spPr bwMode="auto">
          <a:xfrm>
            <a:off x="1042988" y="3213100"/>
            <a:ext cx="2160587" cy="576263"/>
          </a:xfrm>
          <a:prstGeom prst="wedgeRoundRectCallout">
            <a:avLst>
              <a:gd name="adj1" fmla="val 110616"/>
              <a:gd name="adj2" fmla="val 27093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2400" b="1">
                <a:latin typeface="Times New Roman" panose="02020603050405020304" pitchFamily="18" charset="0"/>
              </a:rPr>
              <a:t>Internrente</a:t>
            </a:r>
          </a:p>
        </p:txBody>
      </p:sp>
    </p:spTree>
    <p:extLst>
      <p:ext uri="{BB962C8B-B14F-4D97-AF65-F5344CB8AC3E}">
        <p14:creationId xmlns:p14="http://schemas.microsoft.com/office/powerpoint/2010/main" val="415950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  <p:bldP spid="3799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Prosjektanalyser skal gi oss innsikt i lønnsomhet knyttet til:</a:t>
            </a:r>
          </a:p>
          <a:p>
            <a:pPr lvl="1" eaLnBrk="1" hangingPunct="1"/>
            <a:r>
              <a:rPr lang="nb-NO" altLang="nb-NO" dirty="0" smtClean="0"/>
              <a:t>Investeringsprosjekter</a:t>
            </a:r>
          </a:p>
          <a:p>
            <a:pPr lvl="1" eaLnBrk="1" hangingPunct="1"/>
            <a:r>
              <a:rPr lang="nb-NO" altLang="nb-NO" dirty="0" smtClean="0"/>
              <a:t>Finansieringsprosjekter (</a:t>
            </a:r>
            <a:r>
              <a:rPr lang="nb-NO" altLang="nb-NO" dirty="0" err="1" smtClean="0"/>
              <a:t>kap</a:t>
            </a:r>
            <a:r>
              <a:rPr lang="nb-NO" altLang="nb-NO" dirty="0" smtClean="0"/>
              <a:t>. </a:t>
            </a:r>
            <a:r>
              <a:rPr lang="nb-NO" altLang="nb-NO" dirty="0" smtClean="0"/>
              <a:t>16)</a:t>
            </a:r>
            <a:endParaRPr lang="nb-NO" altLang="nb-NO" dirty="0" smtClean="0"/>
          </a:p>
          <a:p>
            <a:pPr eaLnBrk="1" hangingPunct="1"/>
            <a:r>
              <a:rPr lang="nb-NO" altLang="nb-NO" dirty="0" smtClean="0"/>
              <a:t>Investering</a:t>
            </a:r>
          </a:p>
          <a:p>
            <a:pPr lvl="1" eaLnBrk="1" hangingPunct="1"/>
            <a:r>
              <a:rPr lang="nb-NO" altLang="nb-NO" dirty="0" smtClean="0"/>
              <a:t>Definisjon: anskaffelse av varige eiendeler som skal gi bedriften økonomisk avkastning</a:t>
            </a:r>
          </a:p>
          <a:p>
            <a:pPr lvl="2" eaLnBrk="1" hangingPunct="1"/>
            <a:r>
              <a:rPr lang="nb-NO" altLang="nb-NO" dirty="0" smtClean="0"/>
              <a:t>Finansinvesteringer (aksjer og andre verdipapirer)</a:t>
            </a:r>
          </a:p>
          <a:p>
            <a:pPr lvl="2" eaLnBrk="1" hangingPunct="1"/>
            <a:r>
              <a:rPr lang="nb-NO" altLang="nb-NO" dirty="0" smtClean="0"/>
              <a:t>Investering i realkapital (maskiner og annet produksjonsutstyr)</a:t>
            </a:r>
          </a:p>
        </p:txBody>
      </p:sp>
    </p:spTree>
    <p:extLst>
      <p:ext uri="{BB962C8B-B14F-4D97-AF65-F5344CB8AC3E}">
        <p14:creationId xmlns:p14="http://schemas.microsoft.com/office/powerpoint/2010/main" val="35063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1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1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1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1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1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1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1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1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75" y="908720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dirty="0" smtClean="0"/>
              <a:t>Nåverdiprofil ”Miniprosjektet”</a:t>
            </a:r>
          </a:p>
        </p:txBody>
      </p:sp>
      <p:graphicFrame>
        <p:nvGraphicFramePr>
          <p:cNvPr id="3819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979676"/>
              </p:ext>
            </p:extLst>
          </p:nvPr>
        </p:nvGraphicFramePr>
        <p:xfrm>
          <a:off x="684213" y="1488157"/>
          <a:ext cx="7775575" cy="431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Diagram" r:id="rId4" imgW="4686300" imgH="2600249" progId="Excel.Chart.8">
                  <p:embed/>
                </p:oleObj>
              </mc:Choice>
              <mc:Fallback>
                <p:oleObj name="Diagram" r:id="rId4" imgW="4686300" imgH="26002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88157"/>
                        <a:ext cx="7775575" cy="431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1958" name="AutoShape 6"/>
          <p:cNvSpPr>
            <a:spLocks noChangeArrowheads="1"/>
          </p:cNvSpPr>
          <p:nvPr/>
        </p:nvSpPr>
        <p:spPr bwMode="auto">
          <a:xfrm>
            <a:off x="5940152" y="2060848"/>
            <a:ext cx="1296988" cy="863600"/>
          </a:xfrm>
          <a:prstGeom prst="wedgeRectCallout">
            <a:avLst>
              <a:gd name="adj1" fmla="val -55264"/>
              <a:gd name="adj2" fmla="val 2568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Internrente</a:t>
            </a:r>
          </a:p>
          <a:p>
            <a:pPr algn="ctr" eaLnBrk="1" hangingPunct="1"/>
            <a:r>
              <a:rPr lang="nb-NO" altLang="nb-NO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25,47 %</a:t>
            </a:r>
          </a:p>
        </p:txBody>
      </p:sp>
      <p:sp>
        <p:nvSpPr>
          <p:cNvPr id="20486" name="TekstSylinder 1"/>
          <p:cNvSpPr txBox="1">
            <a:spLocks noChangeArrowheads="1"/>
          </p:cNvSpPr>
          <p:nvPr/>
        </p:nvSpPr>
        <p:spPr bwMode="auto">
          <a:xfrm>
            <a:off x="684213" y="5801395"/>
            <a:ext cx="76327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200" dirty="0">
                <a:solidFill>
                  <a:schemeClr val="tx2"/>
                </a:solidFill>
              </a:rPr>
              <a:t>Investeringen forventes å gi 25,47 % avkastning per investerte krone.</a:t>
            </a:r>
          </a:p>
        </p:txBody>
      </p:sp>
    </p:spTree>
    <p:extLst>
      <p:ext uri="{BB962C8B-B14F-4D97-AF65-F5344CB8AC3E}">
        <p14:creationId xmlns:p14="http://schemas.microsoft.com/office/powerpoint/2010/main" val="169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  <p:bldOleChart spid="381957" grpId="0"/>
      <p:bldP spid="3819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2736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Nåverdiprofil og internrente ved manuelle metoder</a:t>
            </a:r>
          </a:p>
          <a:p>
            <a:pPr marL="990600" lvl="1" indent="-5334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Vi har beregnet NV til å være 196 418,- ved rentekrav på 15 %</a:t>
            </a:r>
          </a:p>
          <a:p>
            <a:pPr marL="990600" lvl="1" indent="-5334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Dette betyr at avkastningen (internrenta) er &gt; 15 %</a:t>
            </a:r>
          </a:p>
          <a:p>
            <a:pPr marL="990600" lvl="1" indent="-5334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Ved å finne NV ved et høyere rentekrav sitter vi på to alternative rentekrav med tilhørende nåverdier og kan skissere en NV-profil</a:t>
            </a:r>
          </a:p>
          <a:p>
            <a:pPr marL="990600" lvl="1" indent="-5334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Ved et rentekrav på 30 % vil NV være – 66 803 (kontroller dette selv)</a:t>
            </a:r>
          </a:p>
          <a:p>
            <a:pPr marL="990600" lvl="1" indent="-5334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Internrenten vil dermed ligge et sted mellom 15 % og 30% og nærmere 30 % enn 15 % (hvorfor ?) </a:t>
            </a:r>
          </a:p>
        </p:txBody>
      </p:sp>
    </p:spTree>
    <p:extLst>
      <p:ext uri="{BB962C8B-B14F-4D97-AF65-F5344CB8AC3E}">
        <p14:creationId xmlns:p14="http://schemas.microsoft.com/office/powerpoint/2010/main" val="280079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smtClean="0"/>
              <a:t>11 Prosjektanalyser</a:t>
            </a:r>
          </a:p>
        </p:txBody>
      </p:sp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1692275" y="1052513"/>
          <a:ext cx="5688013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Regneark" r:id="rId4" imgW="2295449" imgH="495300" progId="Excel.Sheet.8">
                  <p:embed/>
                </p:oleObj>
              </mc:Choice>
              <mc:Fallback>
                <p:oleObj name="Regneark" r:id="rId4" imgW="2295449" imgH="495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052513"/>
                        <a:ext cx="5688013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39750" y="2636838"/>
            <a:ext cx="6264275" cy="3600450"/>
            <a:chOff x="340" y="1661"/>
            <a:chExt cx="3946" cy="2268"/>
          </a:xfrm>
        </p:grpSpPr>
        <p:sp>
          <p:nvSpPr>
            <p:cNvPr id="22537" name="Line 5"/>
            <p:cNvSpPr>
              <a:spLocks noChangeShapeType="1"/>
            </p:cNvSpPr>
            <p:nvPr/>
          </p:nvSpPr>
          <p:spPr bwMode="auto">
            <a:xfrm>
              <a:off x="1066" y="1661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2538" name="Line 6"/>
            <p:cNvSpPr>
              <a:spLocks noChangeShapeType="1"/>
            </p:cNvSpPr>
            <p:nvPr/>
          </p:nvSpPr>
          <p:spPr bwMode="auto">
            <a:xfrm>
              <a:off x="1066" y="3158"/>
              <a:ext cx="32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385" y="2115"/>
              <a:ext cx="7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b-NO" altLang="nb-NO" sz="2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196 418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340" y="3385"/>
              <a:ext cx="81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b-NO" altLang="nb-NO" sz="2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- 66 803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1655" y="3203"/>
              <a:ext cx="54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b-NO" altLang="nb-NO" sz="2000" dirty="0" smtClean="0">
                  <a:solidFill>
                    <a:schemeClr val="tx2"/>
                  </a:solidFill>
                  <a:latin typeface="Times New Roman" panose="02020603050405020304" pitchFamily="18" charset="0"/>
                </a:rPr>
                <a:t>15 %</a:t>
              </a:r>
              <a:endParaRPr lang="nb-NO" altLang="nb-NO" sz="2000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2542" name="Text Box 12"/>
            <p:cNvSpPr txBox="1">
              <a:spLocks noChangeArrowheads="1"/>
            </p:cNvSpPr>
            <p:nvPr/>
          </p:nvSpPr>
          <p:spPr bwMode="auto">
            <a:xfrm>
              <a:off x="2925" y="3249"/>
              <a:ext cx="72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b-NO" altLang="nb-NO" sz="20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30 %</a:t>
              </a:r>
            </a:p>
          </p:txBody>
        </p:sp>
        <p:sp>
          <p:nvSpPr>
            <p:cNvPr id="22543" name="AutoShape 13"/>
            <p:cNvSpPr>
              <a:spLocks noChangeArrowheads="1"/>
            </p:cNvSpPr>
            <p:nvPr/>
          </p:nvSpPr>
          <p:spPr bwMode="auto">
            <a:xfrm>
              <a:off x="1837" y="2251"/>
              <a:ext cx="45" cy="45"/>
            </a:xfrm>
            <a:prstGeom prst="flowChartConnector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22544" name="AutoShape 14"/>
            <p:cNvSpPr>
              <a:spLocks noChangeArrowheads="1"/>
            </p:cNvSpPr>
            <p:nvPr/>
          </p:nvSpPr>
          <p:spPr bwMode="auto">
            <a:xfrm>
              <a:off x="3243" y="3612"/>
              <a:ext cx="45" cy="45"/>
            </a:xfrm>
            <a:prstGeom prst="flowChartConnector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  <p:sp>
        <p:nvSpPr>
          <p:cNvPr id="390160" name="Line 16"/>
          <p:cNvSpPr>
            <a:spLocks noChangeShapeType="1"/>
          </p:cNvSpPr>
          <p:nvPr/>
        </p:nvSpPr>
        <p:spPr bwMode="auto">
          <a:xfrm>
            <a:off x="2987675" y="3644900"/>
            <a:ext cx="2232025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90161" name="AutoShape 17"/>
          <p:cNvSpPr>
            <a:spLocks noChangeArrowheads="1"/>
          </p:cNvSpPr>
          <p:nvPr/>
        </p:nvSpPr>
        <p:spPr bwMode="auto">
          <a:xfrm>
            <a:off x="4716463" y="3141663"/>
            <a:ext cx="1368425" cy="720725"/>
          </a:xfrm>
          <a:prstGeom prst="wedgeRectCallout">
            <a:avLst>
              <a:gd name="adj1" fmla="val -68329"/>
              <a:gd name="adj2" fmla="val 1988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Internrente</a:t>
            </a:r>
          </a:p>
          <a:p>
            <a:pPr algn="ctr" eaLnBrk="1" hangingPunct="1"/>
            <a:r>
              <a:rPr lang="nb-NO" altLang="nb-NO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25,5 %</a:t>
            </a:r>
          </a:p>
        </p:txBody>
      </p:sp>
      <p:sp>
        <p:nvSpPr>
          <p:cNvPr id="22535" name="Text Box 18"/>
          <p:cNvSpPr txBox="1">
            <a:spLocks noChangeArrowheads="1"/>
          </p:cNvSpPr>
          <p:nvPr/>
        </p:nvSpPr>
        <p:spPr bwMode="auto">
          <a:xfrm>
            <a:off x="900113" y="2420938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400" dirty="0">
                <a:solidFill>
                  <a:schemeClr val="tx2"/>
                </a:solidFill>
              </a:rPr>
              <a:t>Nåverdi</a:t>
            </a:r>
          </a:p>
        </p:txBody>
      </p:sp>
      <p:sp>
        <p:nvSpPr>
          <p:cNvPr id="22536" name="Text Box 19"/>
          <p:cNvSpPr txBox="1">
            <a:spLocks noChangeArrowheads="1"/>
          </p:cNvSpPr>
          <p:nvPr/>
        </p:nvSpPr>
        <p:spPr bwMode="auto">
          <a:xfrm>
            <a:off x="6804025" y="4868863"/>
            <a:ext cx="86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400" dirty="0">
                <a:solidFill>
                  <a:schemeClr val="tx2"/>
                </a:solidFill>
              </a:rPr>
              <a:t>Rente</a:t>
            </a:r>
          </a:p>
        </p:txBody>
      </p:sp>
    </p:spTree>
    <p:extLst>
      <p:ext uri="{BB962C8B-B14F-4D97-AF65-F5344CB8AC3E}">
        <p14:creationId xmlns:p14="http://schemas.microsoft.com/office/powerpoint/2010/main" val="425993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0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60" grpId="0" animBg="1"/>
      <p:bldP spid="3901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548680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Relevante og irrelevante opplysninger</a:t>
            </a:r>
          </a:p>
          <a:p>
            <a:pPr marL="609600" indent="-609600" eaLnBrk="1" hangingPunct="1"/>
            <a:r>
              <a:rPr lang="nb-NO" altLang="nb-NO" i="1" dirty="0" smtClean="0">
                <a:cs typeface="Times New Roman" panose="02020603050405020304" pitchFamily="18" charset="0"/>
              </a:rPr>
              <a:t>Vi tar bare hensyn til de fremtidige virkningene av investeringen</a:t>
            </a:r>
          </a:p>
          <a:p>
            <a:pPr marL="990600" lvl="1" indent="-533400" eaLnBrk="1" hangingPunct="1"/>
            <a:r>
              <a:rPr lang="nb-NO" altLang="nb-NO" dirty="0" smtClean="0">
                <a:cs typeface="Times New Roman" panose="02020603050405020304" pitchFamily="18" charset="0"/>
              </a:rPr>
              <a:t>Ser bort i fra inn- og utbetalinger som har oppstått FØR investeringstidspunktet.</a:t>
            </a:r>
          </a:p>
          <a:p>
            <a:pPr marL="1371600" lvl="2" indent="-457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For eksempel gjennomførte:</a:t>
            </a:r>
          </a:p>
          <a:p>
            <a:pPr marL="1752600" lvl="3" indent="-381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markedsundersøkelser</a:t>
            </a:r>
          </a:p>
          <a:p>
            <a:pPr marL="1752600" lvl="3" indent="-381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juridiske betenkninger</a:t>
            </a:r>
          </a:p>
          <a:p>
            <a:pPr marL="1752600" lvl="3" indent="-381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innledende prosjektering</a:t>
            </a:r>
          </a:p>
          <a:p>
            <a:pPr marL="1371600" lvl="2" indent="-457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Dette er kostnader som allerede er utbetalt og som ikke vil påvirkes av om prosjektet gjennomføres eller ikke (spist er spist).</a:t>
            </a:r>
          </a:p>
          <a:p>
            <a:pPr marL="990600" lvl="1" indent="-533400" eaLnBrk="1" hangingPunct="1"/>
            <a:endParaRPr lang="nb-NO" altLang="nb-NO" i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smtClean="0">
                <a:cs typeface="Times New Roman" panose="02020603050405020304" pitchFamily="18" charset="0"/>
              </a:rPr>
              <a:t>Følsomhetsanalyser</a:t>
            </a:r>
          </a:p>
          <a:p>
            <a:pPr marL="990600" lvl="1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Kritisk verdi for en variabel er den verdien som gir NV = 0. Noen av prosjektdataene er mer kritiske enn andre.</a:t>
            </a:r>
          </a:p>
          <a:p>
            <a:pPr marL="990600" lvl="1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Vi kan benytte flere metoder i følsomhets-analysen</a:t>
            </a:r>
          </a:p>
          <a:p>
            <a:pPr marL="1371600" lvl="2" indent="-457200" eaLnBrk="1" hangingPunct="1"/>
            <a:r>
              <a:rPr lang="nb-NO" altLang="nb-NO" sz="2800" smtClean="0">
                <a:cs typeface="Times New Roman" panose="02020603050405020304" pitchFamily="18" charset="0"/>
              </a:rPr>
              <a:t>Partiell analyse (en endring av gangen):</a:t>
            </a:r>
          </a:p>
          <a:p>
            <a:pPr marL="1752600" lvl="3" indent="-381000" eaLnBrk="1" hangingPunct="1"/>
            <a:r>
              <a:rPr lang="nb-NO" altLang="nb-NO" sz="2400" smtClean="0">
                <a:cs typeface="Times New Roman" panose="02020603050405020304" pitchFamily="18" charset="0"/>
              </a:rPr>
              <a:t>Ved å lage et regneark kan vi målsøke på inndataene for å finne kritisk verdi:</a:t>
            </a:r>
          </a:p>
          <a:p>
            <a:pPr marL="990600" lvl="1" indent="-533400" eaLnBrk="1" hangingPunct="1"/>
            <a:endParaRPr lang="nb-NO" altLang="nb-NO" sz="3200" i="1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5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9600" cy="1150937"/>
          </a:xfrm>
        </p:spPr>
        <p:txBody>
          <a:bodyPr/>
          <a:lstStyle/>
          <a:p>
            <a:pPr marL="990600" lvl="1" indent="-533400" eaLnBrk="1" hangingPunct="1"/>
            <a:r>
              <a:rPr lang="nb-NO" altLang="nb-NO" sz="3200" smtClean="0">
                <a:cs typeface="Times New Roman" panose="02020603050405020304" pitchFamily="18" charset="0"/>
              </a:rPr>
              <a:t>Partiell analyse av de kritiske verdiene til ”Miniprosjektet”:</a:t>
            </a:r>
          </a:p>
        </p:txBody>
      </p:sp>
      <p:graphicFrame>
        <p:nvGraphicFramePr>
          <p:cNvPr id="423941" name="Object 5"/>
          <p:cNvGraphicFramePr>
            <a:graphicFrameLocks noChangeAspect="1"/>
          </p:cNvGraphicFramePr>
          <p:nvPr/>
        </p:nvGraphicFramePr>
        <p:xfrm>
          <a:off x="179388" y="2492375"/>
          <a:ext cx="852328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Worksheet" r:id="rId4" imgW="4229061" imgH="1162037" progId="Excel.Sheet.8">
                  <p:embed/>
                </p:oleObj>
              </mc:Choice>
              <mc:Fallback>
                <p:oleObj name="Worksheet" r:id="rId4" imgW="4229061" imgH="11620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492375"/>
                        <a:ext cx="852328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42" name="Text Box 6"/>
          <p:cNvSpPr txBox="1">
            <a:spLocks noChangeArrowheads="1"/>
          </p:cNvSpPr>
          <p:nvPr/>
        </p:nvSpPr>
        <p:spPr bwMode="auto">
          <a:xfrm>
            <a:off x="684213" y="5300663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Vi ser at prisen er den mest kritiske variabelen. Test selv ut kritisk verdi på de resterende inndataene.</a:t>
            </a:r>
          </a:p>
        </p:txBody>
      </p:sp>
    </p:spTree>
    <p:extLst>
      <p:ext uri="{BB962C8B-B14F-4D97-AF65-F5344CB8AC3E}">
        <p14:creationId xmlns:p14="http://schemas.microsoft.com/office/powerpoint/2010/main" val="41109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2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/>
      <p:bldP spid="4239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Engangsinvesteringer med flere alternativer (nytt eksempel)</a:t>
            </a:r>
          </a:p>
          <a:p>
            <a:pPr marL="990600" lvl="1" indent="-5334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En bedrift står ovenfor to </a:t>
            </a:r>
            <a:r>
              <a:rPr lang="nb-NO" altLang="nb-NO" b="1" dirty="0" smtClean="0">
                <a:cs typeface="Times New Roman" panose="02020603050405020304" pitchFamily="18" charset="0"/>
              </a:rPr>
              <a:t>gjensidig utelukkende</a:t>
            </a:r>
            <a:r>
              <a:rPr lang="nb-NO" altLang="nb-NO" dirty="0" smtClean="0">
                <a:cs typeface="Times New Roman" panose="02020603050405020304" pitchFamily="18" charset="0"/>
              </a:rPr>
              <a:t> investeringer.</a:t>
            </a:r>
          </a:p>
          <a:p>
            <a:pPr marL="990600" lvl="1" indent="-533400" eaLnBrk="1" hangingPunct="1"/>
            <a:r>
              <a:rPr lang="nb-NO" altLang="nb-NO" dirty="0" smtClean="0">
                <a:cs typeface="Times New Roman" panose="02020603050405020304" pitchFamily="18" charset="0"/>
              </a:rPr>
              <a:t>Kalkulasjonsrenten er 10 %</a:t>
            </a:r>
          </a:p>
          <a:p>
            <a:pPr marL="990600" lvl="1" indent="-533400" eaLnBrk="1" hangingPunct="1"/>
            <a:endParaRPr lang="nb-NO" altLang="nb-NO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392196" name="Object 4"/>
          <p:cNvGraphicFramePr>
            <a:graphicFrameLocks noChangeAspect="1"/>
          </p:cNvGraphicFramePr>
          <p:nvPr/>
        </p:nvGraphicFramePr>
        <p:xfrm>
          <a:off x="827088" y="3860800"/>
          <a:ext cx="686435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Regneark" r:id="rId4" imgW="2724302" imgH="657149" progId="Excel.Sheet.8">
                  <p:embed/>
                </p:oleObj>
              </mc:Choice>
              <mc:Fallback>
                <p:oleObj name="Regneark" r:id="rId4" imgW="2724302" imgH="6571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860800"/>
                        <a:ext cx="6864350" cy="166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348038" y="5805491"/>
            <a:ext cx="3168650" cy="842963"/>
            <a:chOff x="2562" y="3566"/>
            <a:chExt cx="1996" cy="531"/>
          </a:xfrm>
        </p:grpSpPr>
        <p:sp>
          <p:nvSpPr>
            <p:cNvPr id="26630" name="AutoShape 5"/>
            <p:cNvSpPr>
              <a:spLocks noChangeArrowheads="1"/>
            </p:cNvSpPr>
            <p:nvPr/>
          </p:nvSpPr>
          <p:spPr bwMode="auto">
            <a:xfrm>
              <a:off x="2562" y="3566"/>
              <a:ext cx="454" cy="4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3152" y="3612"/>
              <a:ext cx="1406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b-NO" altLang="nb-NO" sz="22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Beregninger viser at: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98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16238" y="1125541"/>
            <a:ext cx="3168650" cy="842963"/>
            <a:chOff x="2562" y="3566"/>
            <a:chExt cx="1996" cy="531"/>
          </a:xfrm>
        </p:grpSpPr>
        <p:sp>
          <p:nvSpPr>
            <p:cNvPr id="27654" name="AutoShape 5"/>
            <p:cNvSpPr>
              <a:spLocks noChangeArrowheads="1"/>
            </p:cNvSpPr>
            <p:nvPr/>
          </p:nvSpPr>
          <p:spPr bwMode="auto">
            <a:xfrm>
              <a:off x="2562" y="3566"/>
              <a:ext cx="454" cy="4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27655" name="Text Box 6"/>
            <p:cNvSpPr txBox="1">
              <a:spLocks noChangeArrowheads="1"/>
            </p:cNvSpPr>
            <p:nvPr/>
          </p:nvSpPr>
          <p:spPr bwMode="auto">
            <a:xfrm>
              <a:off x="3152" y="3612"/>
              <a:ext cx="1406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nb-NO" altLang="nb-NO" sz="22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Beregninger viser at:</a:t>
              </a:r>
            </a:p>
          </p:txBody>
        </p:sp>
      </p:grpSp>
      <p:graphicFrame>
        <p:nvGraphicFramePr>
          <p:cNvPr id="394247" name="Object 7"/>
          <p:cNvGraphicFramePr>
            <a:graphicFrameLocks noChangeAspect="1"/>
          </p:cNvGraphicFramePr>
          <p:nvPr/>
        </p:nvGraphicFramePr>
        <p:xfrm>
          <a:off x="1331913" y="1916113"/>
          <a:ext cx="5827712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Regneark" r:id="rId4" imgW="2295449" imgH="657149" progId="Excel.Sheet.8">
                  <p:embed/>
                </p:oleObj>
              </mc:Choice>
              <mc:Fallback>
                <p:oleObj name="Regneark" r:id="rId4" imgW="2295449" imgH="6571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16113"/>
                        <a:ext cx="5827712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1042988" y="3789363"/>
            <a:ext cx="741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Begge prosjektene er lønnsomme. Diva gir størst NV, mens Mira gir størst internrente.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Hvilket alternativ skal vi velge dersom prosjektene er gjensidig utelukkende (bare kan velge ett prosjekt)?</a:t>
            </a:r>
          </a:p>
          <a:p>
            <a:pPr eaLnBrk="1" hangingPunct="1">
              <a:spcBef>
                <a:spcPct val="50000"/>
              </a:spcBef>
            </a:pPr>
            <a:endParaRPr lang="nb-NO" altLang="nb-NO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5538"/>
            <a:ext cx="8229600" cy="5472112"/>
          </a:xfrm>
        </p:spPr>
        <p:txBody>
          <a:bodyPr/>
          <a:lstStyle/>
          <a:p>
            <a:pPr marL="990600" lvl="1" indent="-533400" eaLnBrk="1" hangingPunct="1"/>
            <a:r>
              <a:rPr lang="nb-NO" altLang="nb-NO" sz="3200" smtClean="0">
                <a:cs typeface="Times New Roman" panose="02020603050405020304" pitchFamily="18" charset="0"/>
              </a:rPr>
              <a:t>Velger alltid det prosjektet som gir størst NV:</a:t>
            </a:r>
          </a:p>
          <a:p>
            <a:pPr marL="1390650" lvl="2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NV-metoden tar hensyn til investeringsvolumet (her; 2 mill vv. 1,6 mill)</a:t>
            </a:r>
          </a:p>
          <a:p>
            <a:pPr marL="1390650" lvl="2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IR-metoden viser bare avkastningen per investerte krone og tar dermed ikke hensyn til antall kroner vi investerer.</a:t>
            </a:r>
          </a:p>
          <a:p>
            <a:pPr marL="1847850" lvl="3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Det er forskjell på 11,6 % avkastning på 2 mill og</a:t>
            </a:r>
          </a:p>
          <a:p>
            <a:pPr marL="1847850" lvl="3" indent="-533400" eaLnBrk="1" hangingPunct="1"/>
            <a:r>
              <a:rPr lang="nb-NO" altLang="nb-NO" smtClean="0">
                <a:cs typeface="Times New Roman" panose="02020603050405020304" pitchFamily="18" charset="0"/>
              </a:rPr>
              <a:t>12 % avkastning på 1,6 mill (resterende 0,4 mill investeres til det beste alternativet vi vet om, dvs. kalkulasjonsrenten på 10 %)</a:t>
            </a:r>
          </a:p>
        </p:txBody>
      </p:sp>
    </p:spTree>
    <p:extLst>
      <p:ext uri="{BB962C8B-B14F-4D97-AF65-F5344CB8AC3E}">
        <p14:creationId xmlns:p14="http://schemas.microsoft.com/office/powerpoint/2010/main" val="384916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 lvl="1" eaLnBrk="1" hangingPunct="1"/>
            <a:r>
              <a:rPr lang="nb-NO" altLang="nb-NO" smtClean="0"/>
              <a:t>I dette kurset fokuserer vi på investeringer i realkapital.</a:t>
            </a:r>
          </a:p>
          <a:p>
            <a:pPr eaLnBrk="1" hangingPunct="1"/>
            <a:r>
              <a:rPr lang="nb-NO" altLang="nb-NO" smtClean="0"/>
              <a:t>Investeringen skal være lønnsom og dermed øke bedriftens verdi</a:t>
            </a:r>
          </a:p>
          <a:p>
            <a:pPr lvl="1" eaLnBrk="1" hangingPunct="1"/>
            <a:r>
              <a:rPr lang="nb-NO" altLang="nb-NO" smtClean="0"/>
              <a:t>derfor må investeringen ha et klart formål som for eksempel å:</a:t>
            </a:r>
          </a:p>
          <a:p>
            <a:pPr lvl="2" eaLnBrk="1" hangingPunct="1"/>
            <a:r>
              <a:rPr lang="nb-NO" altLang="nb-NO" smtClean="0"/>
              <a:t>rasjonalisere driften</a:t>
            </a:r>
          </a:p>
          <a:p>
            <a:pPr lvl="2" eaLnBrk="1" hangingPunct="1"/>
            <a:r>
              <a:rPr lang="nb-NO" altLang="nb-NO" smtClean="0"/>
              <a:t>starte ny produksjon</a:t>
            </a:r>
          </a:p>
          <a:p>
            <a:pPr lvl="2" eaLnBrk="1" hangingPunct="1"/>
            <a:r>
              <a:rPr lang="nb-NO" altLang="nb-NO" smtClean="0"/>
              <a:t>øke kapasiteten</a:t>
            </a:r>
          </a:p>
        </p:txBody>
      </p:sp>
    </p:spTree>
    <p:extLst>
      <p:ext uri="{BB962C8B-B14F-4D97-AF65-F5344CB8AC3E}">
        <p14:creationId xmlns:p14="http://schemas.microsoft.com/office/powerpoint/2010/main" val="3453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836613"/>
            <a:ext cx="8229600" cy="5472112"/>
          </a:xfrm>
        </p:spPr>
        <p:txBody>
          <a:bodyPr/>
          <a:lstStyle/>
          <a:p>
            <a:pPr eaLnBrk="1" hangingPunct="1"/>
            <a:r>
              <a:rPr lang="nb-NO" altLang="nb-NO" smtClean="0"/>
              <a:t>Investeringsanalyse</a:t>
            </a:r>
          </a:p>
          <a:p>
            <a:pPr lvl="1" eaLnBrk="1" hangingPunct="1"/>
            <a:r>
              <a:rPr lang="nb-NO" altLang="nb-NO" smtClean="0"/>
              <a:t>Definisjon: en analyse av investeringens lønnsomhet</a:t>
            </a:r>
          </a:p>
          <a:p>
            <a:pPr lvl="1" eaLnBrk="1" hangingPunct="1"/>
            <a:r>
              <a:rPr lang="nb-NO" altLang="nb-NO" smtClean="0"/>
              <a:t>Lønnsomhet er avhengig av </a:t>
            </a:r>
            <a:r>
              <a:rPr lang="nb-NO" altLang="nb-NO" b="1" smtClean="0"/>
              <a:t>svært usikre faktorer </a:t>
            </a:r>
            <a:r>
              <a:rPr lang="nb-NO" altLang="nb-NO" smtClean="0"/>
              <a:t>som:</a:t>
            </a:r>
          </a:p>
          <a:p>
            <a:pPr lvl="2" eaLnBrk="1" hangingPunct="1"/>
            <a:r>
              <a:rPr lang="nb-NO" altLang="nb-NO" sz="2200" smtClean="0"/>
              <a:t>fremtidige innbetalinger og -utbetalinger (kontantstrømmen)</a:t>
            </a:r>
          </a:p>
          <a:p>
            <a:pPr lvl="2" eaLnBrk="1" hangingPunct="1"/>
            <a:r>
              <a:rPr lang="nb-NO" altLang="nb-NO" sz="2200" smtClean="0"/>
              <a:t>investeringsutgiften og evt. salgsverdi ved utrangering</a:t>
            </a:r>
          </a:p>
          <a:p>
            <a:pPr lvl="2" eaLnBrk="1" hangingPunct="1"/>
            <a:r>
              <a:rPr lang="nb-NO" altLang="nb-NO" sz="2200" smtClean="0"/>
              <a:t>utgifter til en evt. økning i omløpsmidler (varelager mm.)</a:t>
            </a:r>
          </a:p>
          <a:p>
            <a:pPr lvl="2" eaLnBrk="1" hangingPunct="1"/>
            <a:r>
              <a:rPr lang="nb-NO" altLang="nb-NO" sz="2200" smtClean="0"/>
              <a:t>avkastningskravet på investert kapital (kalkulasjonsrenten)</a:t>
            </a:r>
          </a:p>
          <a:p>
            <a:pPr lvl="2" eaLnBrk="1" hangingPunct="1"/>
            <a:endParaRPr lang="nb-NO" altLang="nb-NO" sz="2200" smtClean="0"/>
          </a:p>
        </p:txBody>
      </p:sp>
    </p:spTree>
    <p:extLst>
      <p:ext uri="{BB962C8B-B14F-4D97-AF65-F5344CB8AC3E}">
        <p14:creationId xmlns:p14="http://schemas.microsoft.com/office/powerpoint/2010/main" val="10701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 marL="609600" indent="-609600" eaLnBrk="1" hangingPunct="1"/>
            <a:r>
              <a:rPr lang="nb-NO" altLang="nb-NO" smtClean="0"/>
              <a:t>Analysemetoder: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AutoNum type="alphaUcPeriod"/>
            </a:pPr>
            <a:r>
              <a:rPr lang="nb-NO" altLang="nb-NO" smtClean="0"/>
              <a:t>Tilbakebetalingsmetoden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AutoNum type="alphaUcPeriod"/>
            </a:pPr>
            <a:r>
              <a:rPr lang="nb-NO" altLang="nb-NO" smtClean="0"/>
              <a:t>Nåverdimetoden 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AutoNum type="alphaUcPeriod"/>
            </a:pPr>
            <a:r>
              <a:rPr lang="nb-NO" altLang="nb-NO" smtClean="0"/>
              <a:t>Internrentemetoden</a:t>
            </a:r>
          </a:p>
          <a:p>
            <a:pPr marL="990600" lvl="1" indent="-533400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nb-NO" altLang="nb-NO" smtClean="0"/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nb-NO" altLang="nb-NO" sz="2800" smtClean="0"/>
              <a:t>A) Tilbakebetalingsmetoden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nb-NO" altLang="nb-NO" sz="2400" smtClean="0"/>
              <a:t>Enkel metode for å fastslå hvor lang tid det tar å få tilbakebetalt en investering.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4795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nb-NO" altLang="nb-NO" smtClean="0"/>
              <a:t>Eksempel: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nb-NO" altLang="nb-NO" smtClean="0"/>
              <a:t>Du vurderer å investere i en ny maskin som vil rasjonalisere bort behovet for innleid arbeidskraft: 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nb-NO" altLang="nb-NO" smtClean="0"/>
              <a:t>investeringsutgift i dag er kr 900 000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nb-NO" altLang="nb-NO" smtClean="0"/>
              <a:t>årlig besparelse i lønnsutgifter til innleid arbeidskraft kr 300 000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nb-NO" altLang="nb-NO" smtClean="0"/>
              <a:t>levetid maskin er anslått til 4 år.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nb-NO" altLang="nb-NO" smtClean="0"/>
              <a:t>Er investeringsprosjektet lønnsomt etter tilbakebetalingsmetoden?</a:t>
            </a:r>
          </a:p>
        </p:txBody>
      </p:sp>
    </p:spTree>
    <p:extLst>
      <p:ext uri="{BB962C8B-B14F-4D97-AF65-F5344CB8AC3E}">
        <p14:creationId xmlns:p14="http://schemas.microsoft.com/office/powerpoint/2010/main" val="16042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052513"/>
            <a:ext cx="8229600" cy="720725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nb-NO" altLang="nb-NO" smtClean="0"/>
              <a:t>Tilbakebetalingstid: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nb-NO" altLang="nb-NO" smtClean="0"/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nb-NO" altLang="nb-NO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4213" y="2349500"/>
            <a:ext cx="3455987" cy="960438"/>
            <a:chOff x="431" y="1480"/>
            <a:chExt cx="2177" cy="605"/>
          </a:xfrm>
        </p:grpSpPr>
        <p:sp>
          <p:nvSpPr>
            <p:cNvPr id="7183" name="Text Box 4"/>
            <p:cNvSpPr txBox="1">
              <a:spLocks noChangeArrowheads="1"/>
            </p:cNvSpPr>
            <p:nvPr/>
          </p:nvSpPr>
          <p:spPr bwMode="auto">
            <a:xfrm>
              <a:off x="612" y="1480"/>
              <a:ext cx="19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 err="1">
                  <a:solidFill>
                    <a:schemeClr val="tx2"/>
                  </a:solidFill>
                </a:rPr>
                <a:t>Kontantsrøm</a:t>
              </a:r>
              <a:r>
                <a:rPr lang="nb-NO" altLang="nb-NO" sz="2400" dirty="0">
                  <a:solidFill>
                    <a:schemeClr val="tx2"/>
                  </a:solidFill>
                </a:rPr>
                <a:t> i år 0</a:t>
              </a:r>
            </a:p>
          </p:txBody>
        </p:sp>
        <p:sp>
          <p:nvSpPr>
            <p:cNvPr id="7184" name="Text Box 5"/>
            <p:cNvSpPr txBox="1">
              <a:spLocks noChangeArrowheads="1"/>
            </p:cNvSpPr>
            <p:nvPr/>
          </p:nvSpPr>
          <p:spPr bwMode="auto">
            <a:xfrm>
              <a:off x="431" y="1797"/>
              <a:ext cx="20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>
                  <a:solidFill>
                    <a:schemeClr val="tx2"/>
                  </a:solidFill>
                </a:rPr>
                <a:t>Årlig fast kontantstrøm</a:t>
              </a:r>
            </a:p>
          </p:txBody>
        </p:sp>
        <p:sp>
          <p:nvSpPr>
            <p:cNvPr id="7185" name="Line 6"/>
            <p:cNvSpPr>
              <a:spLocks noChangeShapeType="1"/>
            </p:cNvSpPr>
            <p:nvPr/>
          </p:nvSpPr>
          <p:spPr bwMode="auto">
            <a:xfrm>
              <a:off x="476" y="1797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15751" name="Text Box 7"/>
          <p:cNvSpPr txBox="1">
            <a:spLocks noChangeArrowheads="1"/>
          </p:cNvSpPr>
          <p:nvPr/>
        </p:nvSpPr>
        <p:spPr bwMode="auto">
          <a:xfrm>
            <a:off x="3851275" y="26368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=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356100" y="2420938"/>
            <a:ext cx="1511300" cy="889000"/>
            <a:chOff x="2744" y="1525"/>
            <a:chExt cx="952" cy="560"/>
          </a:xfrm>
        </p:grpSpPr>
        <p:sp>
          <p:nvSpPr>
            <p:cNvPr id="7180" name="Text Box 8"/>
            <p:cNvSpPr txBox="1">
              <a:spLocks noChangeArrowheads="1"/>
            </p:cNvSpPr>
            <p:nvPr/>
          </p:nvSpPr>
          <p:spPr bwMode="auto">
            <a:xfrm>
              <a:off x="2744" y="1525"/>
              <a:ext cx="9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>
                  <a:solidFill>
                    <a:schemeClr val="tx2"/>
                  </a:solidFill>
                </a:rPr>
                <a:t>900 000</a:t>
              </a:r>
            </a:p>
          </p:txBody>
        </p:sp>
        <p:sp>
          <p:nvSpPr>
            <p:cNvPr id="7181" name="Text Box 9"/>
            <p:cNvSpPr txBox="1">
              <a:spLocks noChangeArrowheads="1"/>
            </p:cNvSpPr>
            <p:nvPr/>
          </p:nvSpPr>
          <p:spPr bwMode="auto">
            <a:xfrm>
              <a:off x="2744" y="1797"/>
              <a:ext cx="9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>
                  <a:solidFill>
                    <a:schemeClr val="tx2"/>
                  </a:solidFill>
                </a:rPr>
                <a:t>300 000</a:t>
              </a:r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>
              <a:off x="2744" y="179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5724525" y="26368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6084888" y="263683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3 år</a:t>
            </a:r>
          </a:p>
        </p:txBody>
      </p:sp>
      <p:sp>
        <p:nvSpPr>
          <p:cNvPr id="415759" name="Text Box 15"/>
          <p:cNvSpPr txBox="1">
            <a:spLocks noChangeArrowheads="1"/>
          </p:cNvSpPr>
          <p:nvPr/>
        </p:nvSpPr>
        <p:spPr bwMode="auto">
          <a:xfrm>
            <a:off x="449143" y="3509228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Vi får tilbake det investerte beløpet etter 3 år (levetiden var 4 år).</a:t>
            </a:r>
          </a:p>
        </p:txBody>
      </p:sp>
      <p:sp>
        <p:nvSpPr>
          <p:cNvPr id="415760" name="Text Box 16"/>
          <p:cNvSpPr txBox="1">
            <a:spLocks noChangeArrowheads="1"/>
          </p:cNvSpPr>
          <p:nvPr/>
        </p:nvSpPr>
        <p:spPr bwMode="auto">
          <a:xfrm>
            <a:off x="449143" y="4533900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Kan ikke basere investeringsbeslutningen kun på denne enkle metoden siden den ikke tar hensyn til avkastnings-kravet (renten) vi vil kreve på den investerte kapitalen.</a:t>
            </a:r>
          </a:p>
        </p:txBody>
      </p:sp>
      <p:sp>
        <p:nvSpPr>
          <p:cNvPr id="415761" name="Text Box 17"/>
          <p:cNvSpPr txBox="1">
            <a:spLocks noChangeArrowheads="1"/>
          </p:cNvSpPr>
          <p:nvPr/>
        </p:nvSpPr>
        <p:spPr bwMode="auto">
          <a:xfrm>
            <a:off x="449143" y="5887065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/>
                </a:solidFill>
              </a:rPr>
              <a:t>Hensiktsmessig metode for å </a:t>
            </a:r>
            <a:r>
              <a:rPr lang="nb-NO" altLang="nb-NO" sz="2400" dirty="0" err="1">
                <a:solidFill>
                  <a:schemeClr val="tx2"/>
                </a:solidFill>
              </a:rPr>
              <a:t>grovvurdere</a:t>
            </a:r>
            <a:r>
              <a:rPr lang="nb-NO" altLang="nb-NO" sz="2400" dirty="0">
                <a:solidFill>
                  <a:schemeClr val="tx2"/>
                </a:solidFill>
              </a:rPr>
              <a:t> prosjektene.</a:t>
            </a:r>
          </a:p>
        </p:txBody>
      </p:sp>
    </p:spTree>
    <p:extLst>
      <p:ext uri="{BB962C8B-B14F-4D97-AF65-F5344CB8AC3E}">
        <p14:creationId xmlns:p14="http://schemas.microsoft.com/office/powerpoint/2010/main" val="2344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  <p:bldP spid="415751" grpId="0"/>
      <p:bldP spid="415755" grpId="0"/>
      <p:bldP spid="415756" grpId="0"/>
      <p:bldP spid="415759" grpId="0"/>
      <p:bldP spid="415760" grpId="0"/>
      <p:bldP spid="4157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836712"/>
            <a:ext cx="8229600" cy="54721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nb-NO" altLang="nb-NO" sz="2800" dirty="0" smtClean="0"/>
              <a:t>Nåverdimetoden og internrentemetoden er ”nøyaktige metoder” siden de tar hensyn til renten på investert kapital. </a:t>
            </a:r>
            <a:br>
              <a:rPr lang="nb-NO" altLang="nb-NO" sz="2800" dirty="0" smtClean="0"/>
            </a:br>
            <a:endParaRPr lang="nb-NO" altLang="nb-NO" sz="28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AutoNum type="alphaUcPeriod" startAt="2"/>
            </a:pPr>
            <a:r>
              <a:rPr lang="nb-NO" altLang="nb-NO" sz="2800" dirty="0" smtClean="0"/>
              <a:t>Nåverdimetoden: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SzPct val="65000"/>
              <a:buFont typeface="Wingdings" panose="05000000000000000000" pitchFamily="2" charset="2"/>
              <a:buAutoNum type="arabicParenR"/>
            </a:pPr>
            <a:r>
              <a:rPr lang="nb-NO" altLang="nb-NO" sz="2400" dirty="0" smtClean="0"/>
              <a:t>Finne prosjektets kontantstrøm (innbetalinger – utbetalinger for hver periode (hvert år)). Forutsetter at alle inn- og utbetalinger skjer i </a:t>
            </a:r>
            <a:r>
              <a:rPr lang="nb-NO" altLang="nb-NO" sz="2400" b="1" dirty="0" smtClean="0"/>
              <a:t>slutten</a:t>
            </a:r>
            <a:r>
              <a:rPr lang="nb-NO" altLang="nb-NO" sz="2400" dirty="0" smtClean="0"/>
              <a:t> av hvert år.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SzPct val="65000"/>
              <a:buFont typeface="Wingdings" panose="05000000000000000000" pitchFamily="2" charset="2"/>
              <a:buAutoNum type="arabicParenR"/>
            </a:pPr>
            <a:r>
              <a:rPr lang="nb-NO" altLang="nb-NO" sz="2400" dirty="0" smtClean="0"/>
              <a:t>Finne nåverdien (NV) ved å </a:t>
            </a:r>
            <a:r>
              <a:rPr lang="nb-NO" altLang="nb-NO" sz="2400" b="1" dirty="0" smtClean="0"/>
              <a:t>neddiskontere</a:t>
            </a:r>
            <a:r>
              <a:rPr lang="nb-NO" altLang="nb-NO" sz="2400" dirty="0" smtClean="0"/>
              <a:t> (med rentekravet) fremtidig kontantstrøm til tidspunkt 0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SzPct val="65000"/>
              <a:buFont typeface="Wingdings" panose="05000000000000000000" pitchFamily="2" charset="2"/>
              <a:buAutoNum type="arabicParenR"/>
            </a:pPr>
            <a:r>
              <a:rPr lang="nb-NO" altLang="nb-NO" sz="2400" dirty="0" smtClean="0"/>
              <a:t>Dersom NV av den fremtidige kontantstrømmen &gt; investeringsutgiften på investeringstidspunktet er prosjektet lønnsomt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nb-NO" altLang="nb-NO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nb-NO" alt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13022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1925"/>
            <a:ext cx="8229600" cy="54721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nb-NO" altLang="nb-NO" sz="2800" dirty="0" smtClean="0"/>
              <a:t>Men først, hva er nåverdi?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nb-NO" altLang="nb-NO" sz="2400" dirty="0" smtClean="0"/>
              <a:t>Du skal investere kr 1000 over ett år. Din bank kan tilby deg en risikofri sparekontrakt med 5% rente. A-Bank AS tilbyr 7 % rente.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nb-NO" altLang="nb-NO" sz="2400" dirty="0" smtClean="0"/>
              <a:t>Hvor mye </a:t>
            </a:r>
            <a:r>
              <a:rPr lang="nb-NO" altLang="nb-NO" sz="2400" u="sng" dirty="0" smtClean="0"/>
              <a:t>mer</a:t>
            </a:r>
            <a:r>
              <a:rPr lang="nb-NO" altLang="nb-NO" sz="2400" dirty="0" smtClean="0"/>
              <a:t> vil du motta om ett år i A-Bank (sluttverdi)?</a:t>
            </a:r>
            <a:br>
              <a:rPr lang="nb-NO" altLang="nb-NO" sz="2400" dirty="0" smtClean="0"/>
            </a:br>
            <a:r>
              <a:rPr lang="nb-NO" altLang="nb-NO" sz="2400" dirty="0" smtClean="0"/>
              <a:t/>
            </a:r>
            <a:br>
              <a:rPr lang="nb-NO" altLang="nb-NO" sz="2400" dirty="0" smtClean="0"/>
            </a:br>
            <a:r>
              <a:rPr lang="nb-NO" altLang="nb-NO" sz="2400" dirty="0" smtClean="0"/>
              <a:t/>
            </a:r>
            <a:br>
              <a:rPr lang="nb-NO" altLang="nb-NO" sz="2400" dirty="0" smtClean="0"/>
            </a:br>
            <a:r>
              <a:rPr lang="nb-NO" altLang="nb-NO" sz="2400" dirty="0" smtClean="0"/>
              <a:t/>
            </a:r>
            <a:br>
              <a:rPr lang="nb-NO" altLang="nb-NO" sz="2400" dirty="0" smtClean="0"/>
            </a:br>
            <a:endParaRPr lang="nb-NO" altLang="nb-NO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nb-NO" altLang="nb-NO" sz="2400" dirty="0" smtClean="0"/>
              <a:t>Hva er differansen i kontantstrømmen </a:t>
            </a:r>
            <a:r>
              <a:rPr lang="nb-NO" altLang="nb-NO" sz="2400" u="sng" dirty="0" smtClean="0"/>
              <a:t>verdt i dag </a:t>
            </a:r>
            <a:r>
              <a:rPr lang="nb-NO" altLang="nb-NO" sz="2400" dirty="0" smtClean="0"/>
              <a:t>(nåverdien)?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nb-NO" altLang="nb-NO" sz="2400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nb-NO" altLang="nb-NO" sz="3600" dirty="0" smtClean="0"/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80141"/>
              </p:ext>
            </p:extLst>
          </p:nvPr>
        </p:nvGraphicFramePr>
        <p:xfrm>
          <a:off x="4248150" y="2288856"/>
          <a:ext cx="46799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Regneark" r:id="rId4" imgW="2417242" imgH="640030" progId="Excel.Sheet.8">
                  <p:embed/>
                </p:oleObj>
              </mc:Choice>
              <mc:Fallback>
                <p:oleObj name="Regneark" r:id="rId4" imgW="2417242" imgH="6400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2288856"/>
                        <a:ext cx="46799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510798"/>
              </p:ext>
            </p:extLst>
          </p:nvPr>
        </p:nvGraphicFramePr>
        <p:xfrm>
          <a:off x="4248150" y="4443269"/>
          <a:ext cx="46799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Regneark" r:id="rId6" imgW="2417242" imgH="640030" progId="Excel.Sheet.8">
                  <p:embed/>
                </p:oleObj>
              </mc:Choice>
              <mc:Fallback>
                <p:oleObj name="Regneark" r:id="rId6" imgW="2417242" imgH="6400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4443269"/>
                        <a:ext cx="46799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092282" y="5772947"/>
            <a:ext cx="1666876" cy="636590"/>
            <a:chOff x="4150" y="3800"/>
            <a:chExt cx="1050" cy="401"/>
          </a:xfrm>
        </p:grpSpPr>
        <p:sp>
          <p:nvSpPr>
            <p:cNvPr id="9225" name="Line 7"/>
            <p:cNvSpPr>
              <a:spLocks noChangeShapeType="1"/>
            </p:cNvSpPr>
            <p:nvPr/>
          </p:nvSpPr>
          <p:spPr bwMode="auto">
            <a:xfrm flipH="1">
              <a:off x="5193" y="3800"/>
              <a:ext cx="7" cy="4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 flipH="1">
              <a:off x="4150" y="4201"/>
              <a:ext cx="1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9227" name="Text Box 9"/>
            <p:cNvSpPr txBox="1">
              <a:spLocks noChangeArrowheads="1"/>
            </p:cNvSpPr>
            <p:nvPr/>
          </p:nvSpPr>
          <p:spPr bwMode="auto">
            <a:xfrm>
              <a:off x="4369" y="3914"/>
              <a:ext cx="77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000" dirty="0"/>
                <a:t>20/1,05</a:t>
              </a:r>
            </a:p>
          </p:txBody>
        </p:sp>
      </p:grp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6143225" y="6209478"/>
            <a:ext cx="1008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000" dirty="0"/>
              <a:t>19,05</a:t>
            </a:r>
          </a:p>
        </p:txBody>
      </p:sp>
      <p:sp>
        <p:nvSpPr>
          <p:cNvPr id="428043" name="AutoShape 11"/>
          <p:cNvSpPr>
            <a:spLocks noChangeArrowheads="1"/>
          </p:cNvSpPr>
          <p:nvPr/>
        </p:nvSpPr>
        <p:spPr bwMode="auto">
          <a:xfrm>
            <a:off x="755576" y="5258596"/>
            <a:ext cx="2592387" cy="1150937"/>
          </a:xfrm>
          <a:prstGeom prst="wedgeRoundRectCallout">
            <a:avLst>
              <a:gd name="adj1" fmla="val 141060"/>
              <a:gd name="adj2" fmla="val 3896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sz="1400" dirty="0"/>
              <a:t>Verdien i dag (år 0) utover avkastningskravet på 5 % ved å velge A Bank fremfor det beste kjente alternativet (Din Bank)</a:t>
            </a: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2913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2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  <p:bldP spid="428042" grpId="0"/>
      <p:bldP spid="428043" grpId="0" animBg="1"/>
    </p:bldLst>
  </p:timing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4068</TotalTime>
  <Words>1322</Words>
  <Application>Microsoft Office PowerPoint</Application>
  <PresentationFormat>On-screen Show (4:3)</PresentationFormat>
  <Paragraphs>210</Paragraphs>
  <Slides>28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Comic Sans MS</vt:lpstr>
      <vt:lpstr>Times New Roman</vt:lpstr>
      <vt:lpstr>Verdana</vt:lpstr>
      <vt:lpstr>Wingdings</vt:lpstr>
      <vt:lpstr>Wingdings 3</vt:lpstr>
      <vt:lpstr>Ekko</vt:lpstr>
      <vt:lpstr>Microsoft Office Excel-regneark</vt:lpstr>
      <vt:lpstr>Microsoft Formelredigering 3.0</vt:lpstr>
      <vt:lpstr>Microsoft Excel-diagram</vt:lpstr>
      <vt:lpstr>Microsoft Office Excel 97-2003-regneark</vt:lpstr>
      <vt:lpstr>Økonomistyring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 Prosjektanalyser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Trond Winther</cp:lastModifiedBy>
  <cp:revision>48</cp:revision>
  <dcterms:created xsi:type="dcterms:W3CDTF">2005-08-18T07:14:48Z</dcterms:created>
  <dcterms:modified xsi:type="dcterms:W3CDTF">2015-12-08T09:27:57Z</dcterms:modified>
</cp:coreProperties>
</file>