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7"/>
  </p:notesMasterIdLst>
  <p:handoutMasterIdLst>
    <p:handoutMasterId r:id="rId28"/>
  </p:handoutMasterIdLst>
  <p:sldIdLst>
    <p:sldId id="274" r:id="rId5"/>
    <p:sldId id="286" r:id="rId6"/>
    <p:sldId id="318" r:id="rId7"/>
    <p:sldId id="288" r:id="rId8"/>
    <p:sldId id="319" r:id="rId9"/>
    <p:sldId id="291" r:id="rId10"/>
    <p:sldId id="279" r:id="rId11"/>
    <p:sldId id="280" r:id="rId12"/>
    <p:sldId id="298" r:id="rId13"/>
    <p:sldId id="300" r:id="rId14"/>
    <p:sldId id="301" r:id="rId15"/>
    <p:sldId id="302" r:id="rId16"/>
    <p:sldId id="316" r:id="rId17"/>
    <p:sldId id="281" r:id="rId18"/>
    <p:sldId id="304" r:id="rId19"/>
    <p:sldId id="317" r:id="rId20"/>
    <p:sldId id="321" r:id="rId21"/>
    <p:sldId id="285" r:id="rId22"/>
    <p:sldId id="284" r:id="rId23"/>
    <p:sldId id="322" r:id="rId24"/>
    <p:sldId id="323" r:id="rId25"/>
    <p:sldId id="324" r:id="rId2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22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A230BD62-A410-481F-8520-B10BF085B5C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7141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2375CE9B-614B-4C9C-9B46-F4BC3A18152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659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D0015-BB0B-4853-AEF5-17B353015010}" type="slidenum">
              <a:rPr lang="nb-NO"/>
              <a:pPr/>
              <a:t>4</a:t>
            </a:fld>
            <a:endParaRPr lang="nb-NO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8585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05488"/>
            <a:ext cx="989013" cy="9763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48A7B7FA-FD0F-4EBB-B996-16EAE2AF708D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59357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24700" y="115888"/>
            <a:ext cx="2019300" cy="65817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66800" y="115888"/>
            <a:ext cx="5905500" cy="65817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F5CE94AC-3BC9-4788-ABAF-CA779DCBCCD7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74470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SmartArt 2"/>
          <p:cNvSpPr>
            <a:spLocks noGrp="1"/>
          </p:cNvSpPr>
          <p:nvPr>
            <p:ph type="dgm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8128000" y="6534150"/>
            <a:ext cx="836613" cy="2698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0A67CB76-A6B5-4546-8999-75406DFFEF72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60674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8128000" y="6534150"/>
            <a:ext cx="836613" cy="2698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5B796F95-F190-425A-9ACD-FD37E2DE53F3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414782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8128000" y="6534150"/>
            <a:ext cx="836613" cy="2698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A8779805-7480-4EF3-A448-AE73BE0DF64B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8374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>
          <a:xfrm>
            <a:off x="8128000" y="6534150"/>
            <a:ext cx="836613" cy="2698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942831A2-B54F-46D1-AF41-7ED5AC3F47B6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57823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2B6CA1F1-5E4B-427F-8C75-8BAA3DC1F120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63969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9F06187F-ECD2-4A66-A62B-907DA185C398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76328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37E41BDF-6523-4670-A2D5-B9AC6A763F77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2909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E6096E29-6FCD-424D-8E41-85EEDCD33941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12861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A3ACB44E-4F72-4AC2-8256-A109B43B94E9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20925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E067C26A-3143-46C9-BBD5-66539029D247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81494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D4432343-85F4-4280-9021-883BFA76FB6E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84103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A9A58CCC-4112-42AC-AA17-2F8A63827822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21063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96975"/>
            <a:ext cx="8077200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5888"/>
            <a:ext cx="8077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overskriften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gray">
          <a:xfrm>
            <a:off x="917575" y="981075"/>
            <a:ext cx="8226425" cy="317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kumimoji="1" lang="nb-NO" sz="2400" i="0">
              <a:latin typeface="Tahoma" pitchFamily="34" charset="0"/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0" y="6534150"/>
            <a:ext cx="836613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600" i="0"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8E723318-BDFA-4D22-A09E-DA112BB57D11}" type="slidenum">
              <a:rPr lang="nb-NO" sz="1400"/>
              <a:pPr/>
              <a:t>‹#›</a:t>
            </a:fld>
            <a:endParaRPr lang="nb-NO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4380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4380C"/>
        </a:buClr>
        <a:buFont typeface="Times" pitchFamily="18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*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Kapittel 6: Prosjektanalyse og evaluering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I dette kapitlet skal vi starte med enkle metoder for å analysere risiko i et prosjekt</a:t>
            </a:r>
          </a:p>
          <a:p>
            <a:r>
              <a:rPr lang="nb-NO" dirty="0">
                <a:latin typeface="Calibri" panose="020F0502020204030204" pitchFamily="34" charset="0"/>
              </a:rPr>
              <a:t>Hva menes med risiko?</a:t>
            </a:r>
          </a:p>
          <a:p>
            <a:r>
              <a:rPr lang="nb-NO" dirty="0">
                <a:latin typeface="Calibri" panose="020F0502020204030204" pitchFamily="34" charset="0"/>
              </a:rPr>
              <a:t>Praktiske metoder for risikokartlegging</a:t>
            </a:r>
          </a:p>
          <a:p>
            <a:pPr lvl="1"/>
            <a:r>
              <a:rPr lang="nb-NO" dirty="0">
                <a:latin typeface="Calibri" panose="020F0502020204030204" pitchFamily="34" charset="0"/>
              </a:rPr>
              <a:t>Følsomhetsanalyse</a:t>
            </a:r>
          </a:p>
          <a:p>
            <a:pPr lvl="1"/>
            <a:r>
              <a:rPr lang="nb-NO" dirty="0">
                <a:latin typeface="Calibri" panose="020F0502020204030204" pitchFamily="34" charset="0"/>
              </a:rPr>
              <a:t>Scenarioanalyse</a:t>
            </a:r>
          </a:p>
          <a:p>
            <a:pPr lvl="1"/>
            <a:r>
              <a:rPr lang="nb-NO" dirty="0">
                <a:latin typeface="Calibri" panose="020F0502020204030204" pitchFamily="34" charset="0"/>
              </a:rPr>
              <a:t>Simulering</a:t>
            </a:r>
          </a:p>
          <a:p>
            <a:r>
              <a:rPr lang="nb-NO" dirty="0">
                <a:latin typeface="Calibri" panose="020F0502020204030204" pitchFamily="34" charset="0"/>
              </a:rPr>
              <a:t>Vi vil oftest bruke målsøkingsfunksjonen i Excel for å utføre følsomhetsanalysen, men vi tar noen manuelle beregninger også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Nåverdi og salgsmengde</a:t>
            </a:r>
          </a:p>
        </p:txBody>
      </p:sp>
      <p:graphicFrame>
        <p:nvGraphicFramePr>
          <p:cNvPr id="57348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42988" y="1268413"/>
          <a:ext cx="7861300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gram" r:id="rId2" imgW="7867784" imgH="4410072" progId="MSGraph.Chart.8">
                  <p:embed followColorScheme="full"/>
                </p:oleObj>
              </mc:Choice>
              <mc:Fallback>
                <p:oleObj name="Diagram" r:id="rId2" imgW="7867784" imgH="4410072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268413"/>
                        <a:ext cx="7861300" cy="440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7348" grpId="0" bld="series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400" dirty="0">
                <a:latin typeface="Calibri" panose="020F0502020204030204" pitchFamily="34" charset="0"/>
              </a:rPr>
              <a:t>Break-</a:t>
            </a:r>
            <a:r>
              <a:rPr lang="nb-NO" sz="3400" dirty="0" err="1">
                <a:latin typeface="Calibri" panose="020F0502020204030204" pitchFamily="34" charset="0"/>
              </a:rPr>
              <a:t>even</a:t>
            </a:r>
            <a:r>
              <a:rPr lang="nb-NO" sz="3400" dirty="0">
                <a:latin typeface="Calibri" panose="020F0502020204030204" pitchFamily="34" charset="0"/>
              </a:rPr>
              <a:t> (nullpunkt) analyse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Dekningsbidrag pr. enhet = 700 – 300 = 400</a:t>
            </a:r>
          </a:p>
          <a:p>
            <a:r>
              <a:rPr lang="nb-NO" dirty="0">
                <a:latin typeface="Calibri" panose="020F0502020204030204" pitchFamily="34" charset="0"/>
              </a:rPr>
              <a:t>Faste kostnader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Betalbare faste kostnader = kr 1 800 000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Avskrivninger (lineære) = 10 000 000/8 = </a:t>
            </a: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800" dirty="0">
                <a:latin typeface="Calibri" panose="020F0502020204030204" pitchFamily="34" charset="0"/>
              </a:rPr>
              <a:t>1 250 000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Totale faste kostnader = 1 800 000 + 1 250 000 = 3 050 000</a:t>
            </a:r>
          </a:p>
          <a:p>
            <a:r>
              <a:rPr lang="nb-NO" dirty="0">
                <a:latin typeface="Calibri" panose="020F0502020204030204" pitchFamily="34" charset="0"/>
              </a:rPr>
              <a:t>Break </a:t>
            </a:r>
            <a:r>
              <a:rPr lang="nb-NO" dirty="0" err="1">
                <a:latin typeface="Calibri" panose="020F0502020204030204" pitchFamily="34" charset="0"/>
              </a:rPr>
              <a:t>even</a:t>
            </a:r>
            <a:r>
              <a:rPr lang="nb-NO" dirty="0">
                <a:latin typeface="Calibri" panose="020F0502020204030204" pitchFamily="34" charset="0"/>
              </a:rPr>
              <a:t> (regnskapsmessig) er 3 050 000/</a:t>
            </a:r>
            <a:br>
              <a:rPr lang="nb-NO" dirty="0">
                <a:latin typeface="Calibri" panose="020F0502020204030204" pitchFamily="34" charset="0"/>
              </a:rPr>
            </a:br>
            <a:r>
              <a:rPr lang="nb-NO" dirty="0">
                <a:latin typeface="Calibri" panose="020F0502020204030204" pitchFamily="34" charset="0"/>
              </a:rPr>
              <a:t>400 = 7 625 enheter</a:t>
            </a:r>
          </a:p>
          <a:p>
            <a:pPr lvl="1"/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latin typeface="Calibri" panose="020F0502020204030204" pitchFamily="34" charset="0"/>
              </a:rPr>
              <a:t>Finansiell break </a:t>
            </a:r>
            <a:r>
              <a:rPr lang="nb-NO" sz="3600" dirty="0" err="1">
                <a:latin typeface="Calibri" panose="020F0502020204030204" pitchFamily="34" charset="0"/>
              </a:rPr>
              <a:t>even</a:t>
            </a:r>
            <a:br>
              <a:rPr lang="nb-NO" sz="3600" dirty="0">
                <a:latin typeface="Calibri" panose="020F0502020204030204" pitchFamily="34" charset="0"/>
              </a:rPr>
            </a:br>
            <a:r>
              <a:rPr lang="nb-NO" sz="2000" dirty="0">
                <a:solidFill>
                  <a:srgbClr val="0070C0"/>
                </a:solidFill>
                <a:latin typeface="Calibri" panose="020F0502020204030204" pitchFamily="34" charset="0"/>
              </a:rPr>
              <a:t>Bare som en illustrasjon – kan som regel enklest gjøres med Excel </a:t>
            </a:r>
          </a:p>
        </p:txBody>
      </p:sp>
      <p:graphicFrame>
        <p:nvGraphicFramePr>
          <p:cNvPr id="60420" name="Object 4"/>
          <p:cNvGraphicFramePr>
            <a:graphicFrameLocks noGrp="1" noChangeAspect="1"/>
          </p:cNvGraphicFramePr>
          <p:nvPr>
            <p:ph type="tbl" idx="1"/>
          </p:nvPr>
        </p:nvGraphicFramePr>
        <p:xfrm>
          <a:off x="1042988" y="1412875"/>
          <a:ext cx="7772400" cy="289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505561" imgH="1305407" progId="Excel.Sheet.8">
                  <p:embed/>
                </p:oleObj>
              </mc:Choice>
              <mc:Fallback>
                <p:oleObj name="Regneark" r:id="rId2" imgW="3505561" imgH="130540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412875"/>
                        <a:ext cx="7772400" cy="289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D0C14456-4EE7-C4BD-5EA7-767CB08A21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149201"/>
              </p:ext>
            </p:extLst>
          </p:nvPr>
        </p:nvGraphicFramePr>
        <p:xfrm>
          <a:off x="1331640" y="4581128"/>
          <a:ext cx="5572302" cy="1383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0" imgH="914400" progId="Equation.DSMT4">
                  <p:embed/>
                </p:oleObj>
              </mc:Choice>
              <mc:Fallback>
                <p:oleObj name="Equation" r:id="rId4" imgW="3682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4581128"/>
                        <a:ext cx="5572302" cy="1383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latin typeface="Calibri" panose="020F0502020204030204" pitchFamily="34" charset="0"/>
              </a:rPr>
              <a:t>Beregning av nåverdi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124744"/>
            <a:ext cx="8686800" cy="4114800"/>
          </a:xfrm>
        </p:spPr>
        <p:txBody>
          <a:bodyPr/>
          <a:lstStyle/>
          <a:p>
            <a:r>
              <a:rPr lang="en-GB" sz="2400" dirty="0">
                <a:latin typeface="Calibri" panose="020F0502020204030204" pitchFamily="34" charset="0"/>
              </a:rPr>
              <a:t>NNV = - 10 000 000 + (3 000 000 • 3,837160) = 1 511 479</a:t>
            </a:r>
          </a:p>
          <a:p>
            <a:r>
              <a:rPr lang="en-GB" sz="2400" dirty="0">
                <a:latin typeface="Calibri" panose="020F0502020204030204" pitchFamily="34" charset="0"/>
              </a:rPr>
              <a:t>NNV = - CF</a:t>
            </a:r>
            <a:r>
              <a:rPr lang="en-GB" sz="2400" baseline="-25000" dirty="0">
                <a:latin typeface="Calibri" panose="020F0502020204030204" pitchFamily="34" charset="0"/>
              </a:rPr>
              <a:t>0</a:t>
            </a:r>
            <a:r>
              <a:rPr lang="en-GB" sz="2400" dirty="0">
                <a:latin typeface="Calibri" panose="020F0502020204030204" pitchFamily="34" charset="0"/>
              </a:rPr>
              <a:t> + (M • (P - V) - FK)) • 3,837160</a:t>
            </a:r>
          </a:p>
          <a:p>
            <a:r>
              <a:rPr lang="en-GB" sz="2400" dirty="0" err="1">
                <a:latin typeface="Calibri" panose="020F0502020204030204" pitchFamily="34" charset="0"/>
              </a:rPr>
              <a:t>Investeringsutgift</a:t>
            </a:r>
            <a:endParaRPr lang="en-GB" sz="2400" dirty="0">
              <a:latin typeface="Calibri" panose="020F0502020204030204" pitchFamily="34" charset="0"/>
            </a:endParaRPr>
          </a:p>
          <a:p>
            <a:pPr lvl="1"/>
            <a:r>
              <a:rPr lang="en-GB" dirty="0">
                <a:latin typeface="Calibri" panose="020F0502020204030204" pitchFamily="34" charset="0"/>
              </a:rPr>
              <a:t>- CF</a:t>
            </a:r>
            <a:r>
              <a:rPr lang="en-GB" baseline="-25000" dirty="0">
                <a:latin typeface="Calibri" panose="020F0502020204030204" pitchFamily="34" charset="0"/>
              </a:rPr>
              <a:t>0</a:t>
            </a:r>
            <a:r>
              <a:rPr lang="en-GB" dirty="0">
                <a:latin typeface="Calibri" panose="020F0502020204030204" pitchFamily="34" charset="0"/>
              </a:rPr>
              <a:t> + (12 000 • (700 - 300) - 1 800 000)) • 3,837160 = 0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  CF</a:t>
            </a:r>
            <a:r>
              <a:rPr lang="en-GB" baseline="-25000" dirty="0">
                <a:latin typeface="Calibri" panose="020F0502020204030204" pitchFamily="34" charset="0"/>
              </a:rPr>
              <a:t>0</a:t>
            </a:r>
            <a:r>
              <a:rPr lang="en-GB" dirty="0">
                <a:latin typeface="Calibri" panose="020F0502020204030204" pitchFamily="34" charset="0"/>
              </a:rPr>
              <a:t> = 11 511 479</a:t>
            </a:r>
          </a:p>
          <a:p>
            <a:r>
              <a:rPr lang="en-GB" sz="2400" dirty="0" err="1">
                <a:latin typeface="Calibri" panose="020F0502020204030204" pitchFamily="34" charset="0"/>
              </a:rPr>
              <a:t>Salgsmengde</a:t>
            </a:r>
            <a:endParaRPr lang="en-GB" sz="2400" dirty="0">
              <a:latin typeface="Calibri" panose="020F0502020204030204" pitchFamily="34" charset="0"/>
            </a:endParaRPr>
          </a:p>
          <a:p>
            <a:pPr lvl="1"/>
            <a:r>
              <a:rPr lang="en-GB" dirty="0">
                <a:latin typeface="Calibri" panose="020F0502020204030204" pitchFamily="34" charset="0"/>
              </a:rPr>
              <a:t>- 10 000 000+ (M • (700 - 300) - 1 800 000)) • 3,837160 = 0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  M = 11 015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Kritisk verdi – hvor mye kan en størrelse endres for nåverdi blir 0?</a:t>
            </a:r>
          </a:p>
        </p:txBody>
      </p:sp>
      <p:graphicFrame>
        <p:nvGraphicFramePr>
          <p:cNvPr id="35843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87450" y="1484313"/>
          <a:ext cx="777240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4305842" imgH="1467091" progId="Excel.Sheet.8">
                  <p:embed/>
                </p:oleObj>
              </mc:Choice>
              <mc:Fallback>
                <p:oleObj name="Regneark" r:id="rId2" imgW="4305842" imgH="146709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84313"/>
                        <a:ext cx="7772400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Stjernediagram</a:t>
            </a:r>
          </a:p>
        </p:txBody>
      </p:sp>
      <p:graphicFrame>
        <p:nvGraphicFramePr>
          <p:cNvPr id="6349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71550" y="1412875"/>
          <a:ext cx="7908925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gram" r:id="rId2" imgW="4629421" imgH="2572112" progId="Excel.Chart.8">
                  <p:embed/>
                </p:oleObj>
              </mc:Choice>
              <mc:Fallback>
                <p:oleObj name="Diagram" r:id="rId2" imgW="4629421" imgH="257211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12875"/>
                        <a:ext cx="7908925" cy="439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Løsning med årlig nåverdiannuitet</a:t>
            </a:r>
            <a:endParaRPr lang="nb-NO" sz="2800" dirty="0">
              <a:latin typeface="Calibri" panose="020F0502020204030204" pitchFamily="34" charset="0"/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196975"/>
            <a:ext cx="7825680" cy="5500688"/>
          </a:xfrm>
        </p:spPr>
        <p:txBody>
          <a:bodyPr/>
          <a:lstStyle/>
          <a:p>
            <a:r>
              <a:rPr lang="en-GB" sz="2200" dirty="0" err="1">
                <a:latin typeface="Calibri" panose="020F0502020204030204" pitchFamily="34" charset="0"/>
              </a:rPr>
              <a:t>Hvis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kontantsrømmen</a:t>
            </a:r>
            <a:r>
              <a:rPr lang="en-GB" sz="2200" dirty="0">
                <a:latin typeface="Calibri" panose="020F0502020204030204" pitchFamily="34" charset="0"/>
              </a:rPr>
              <a:t> er </a:t>
            </a:r>
            <a:r>
              <a:rPr lang="en-GB" sz="2200" dirty="0" err="1">
                <a:latin typeface="Calibri" panose="020F0502020204030204" pitchFamily="34" charset="0"/>
              </a:rPr>
              <a:t>en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annuitet</a:t>
            </a:r>
            <a:r>
              <a:rPr lang="en-GB" sz="2200" dirty="0">
                <a:latin typeface="Calibri" panose="020F0502020204030204" pitchFamily="34" charset="0"/>
              </a:rPr>
              <a:t>, </a:t>
            </a:r>
            <a:r>
              <a:rPr lang="en-GB" sz="2200" dirty="0" err="1">
                <a:latin typeface="Calibri" panose="020F0502020204030204" pitchFamily="34" charset="0"/>
              </a:rPr>
              <a:t>kan</a:t>
            </a:r>
            <a:r>
              <a:rPr lang="en-GB" sz="2200" dirty="0">
                <a:latin typeface="Calibri" panose="020F0502020204030204" pitchFamily="34" charset="0"/>
              </a:rPr>
              <a:t> det </a:t>
            </a:r>
            <a:r>
              <a:rPr lang="en-GB" sz="2200" dirty="0" err="1">
                <a:latin typeface="Calibri" panose="020F0502020204030204" pitchFamily="34" charset="0"/>
              </a:rPr>
              <a:t>være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enklere</a:t>
            </a:r>
            <a:r>
              <a:rPr lang="en-GB" sz="2200" dirty="0">
                <a:latin typeface="Calibri" panose="020F0502020204030204" pitchFamily="34" charset="0"/>
              </a:rPr>
              <a:t> å </a:t>
            </a:r>
            <a:r>
              <a:rPr lang="en-GB" sz="2200" dirty="0" err="1">
                <a:latin typeface="Calibri" panose="020F0502020204030204" pitchFamily="34" charset="0"/>
              </a:rPr>
              <a:t>finne</a:t>
            </a:r>
            <a:r>
              <a:rPr lang="en-GB" sz="2200" dirty="0">
                <a:latin typeface="Calibri" panose="020F0502020204030204" pitchFamily="34" charset="0"/>
              </a:rPr>
              <a:t> de </a:t>
            </a:r>
            <a:r>
              <a:rPr lang="en-GB" sz="2200" dirty="0" err="1">
                <a:latin typeface="Calibri" panose="020F0502020204030204" pitchFamily="34" charset="0"/>
              </a:rPr>
              <a:t>kritiske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verdiene</a:t>
            </a:r>
            <a:r>
              <a:rPr lang="en-GB" sz="2200" dirty="0">
                <a:latin typeface="Calibri" panose="020F0502020204030204" pitchFamily="34" charset="0"/>
              </a:rPr>
              <a:t> ved å </a:t>
            </a:r>
            <a:r>
              <a:rPr lang="en-GB" sz="2200" dirty="0" err="1">
                <a:latin typeface="Calibri" panose="020F0502020204030204" pitchFamily="34" charset="0"/>
              </a:rPr>
              <a:t>beregne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årlig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alibri" panose="020F0502020204030204" pitchFamily="34" charset="0"/>
              </a:rPr>
              <a:t>nåverdiannuitet</a:t>
            </a:r>
            <a:r>
              <a:rPr lang="en-GB" sz="2200" dirty="0">
                <a:latin typeface="Calibri" panose="020F0502020204030204" pitchFamily="34" charset="0"/>
              </a:rPr>
              <a:t>, det </a:t>
            </a:r>
            <a:r>
              <a:rPr lang="en-GB" sz="2200" dirty="0" err="1">
                <a:latin typeface="Calibri" panose="020F0502020204030204" pitchFamily="34" charset="0"/>
              </a:rPr>
              <a:t>vil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si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gjøre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nåverdien</a:t>
            </a:r>
            <a:r>
              <a:rPr lang="en-GB" sz="2200" dirty="0">
                <a:latin typeface="Calibri" panose="020F0502020204030204" pitchFamily="34" charset="0"/>
              </a:rPr>
              <a:t> om </a:t>
            </a:r>
            <a:r>
              <a:rPr lang="en-GB" sz="2200" dirty="0" err="1">
                <a:latin typeface="Calibri" panose="020F0502020204030204" pitchFamily="34" charset="0"/>
              </a:rPr>
              <a:t>til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annuitet</a:t>
            </a:r>
            <a:r>
              <a:rPr lang="en-GB" sz="2200" dirty="0">
                <a:latin typeface="Calibri" panose="020F0502020204030204" pitchFamily="34" charset="0"/>
              </a:rPr>
              <a:t> ved </a:t>
            </a:r>
            <a:r>
              <a:rPr lang="en-GB" sz="2200" dirty="0" err="1">
                <a:latin typeface="Calibri" panose="020F0502020204030204" pitchFamily="34" charset="0"/>
              </a:rPr>
              <a:t>hjelp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av</a:t>
            </a:r>
            <a:r>
              <a:rPr lang="en-GB" sz="2200" dirty="0">
                <a:latin typeface="Calibri" panose="020F0502020204030204" pitchFamily="34" charset="0"/>
              </a:rPr>
              <a:t> AVDRAG </a:t>
            </a:r>
            <a:r>
              <a:rPr lang="en-GB" sz="2200" dirty="0" err="1">
                <a:latin typeface="Calibri" panose="020F0502020204030204" pitchFamily="34" charset="0"/>
              </a:rPr>
              <a:t>funksjonen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i</a:t>
            </a:r>
            <a:r>
              <a:rPr lang="en-GB" sz="2200" dirty="0">
                <a:latin typeface="Calibri" panose="020F0502020204030204" pitchFamily="34" charset="0"/>
              </a:rPr>
              <a:t> Excel</a:t>
            </a:r>
          </a:p>
          <a:p>
            <a:r>
              <a:rPr lang="en-GB" sz="2200" dirty="0" err="1">
                <a:latin typeface="Calibri" panose="020F0502020204030204" pitchFamily="34" charset="0"/>
              </a:rPr>
              <a:t>Årlig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nåverdiannuitet</a:t>
            </a:r>
            <a:r>
              <a:rPr lang="en-GB" sz="2200" dirty="0">
                <a:latin typeface="Calibri" panose="020F0502020204030204" pitchFamily="34" charset="0"/>
              </a:rPr>
              <a:t> er her 393 923</a:t>
            </a:r>
          </a:p>
          <a:p>
            <a:r>
              <a:rPr lang="en-GB" sz="2200" dirty="0" err="1">
                <a:latin typeface="Calibri" panose="020F0502020204030204" pitchFamily="34" charset="0"/>
              </a:rPr>
              <a:t>Hvis</a:t>
            </a:r>
            <a:r>
              <a:rPr lang="en-GB" sz="2200" dirty="0">
                <a:latin typeface="Calibri" panose="020F0502020204030204" pitchFamily="34" charset="0"/>
              </a:rPr>
              <a:t> den </a:t>
            </a:r>
            <a:r>
              <a:rPr lang="en-GB" sz="2200" dirty="0" err="1">
                <a:latin typeface="Calibri" panose="020F0502020204030204" pitchFamily="34" charset="0"/>
              </a:rPr>
              <a:t>årlige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kontantstrømmen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</a:rPr>
              <a:t>faller</a:t>
            </a:r>
            <a:r>
              <a:rPr lang="en-GB" sz="2200" dirty="0">
                <a:latin typeface="Calibri" panose="020F0502020204030204" pitchFamily="34" charset="0"/>
              </a:rPr>
              <a:t> med 393 923 </a:t>
            </a:r>
            <a:r>
              <a:rPr lang="en-GB" sz="2200" dirty="0" err="1">
                <a:latin typeface="Calibri" panose="020F0502020204030204" pitchFamily="34" charset="0"/>
              </a:rPr>
              <a:t>blir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nåverdien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samlet</a:t>
            </a:r>
            <a:r>
              <a:rPr lang="en-GB" sz="2200" dirty="0">
                <a:latin typeface="Calibri" panose="020F0502020204030204" pitchFamily="34" charset="0"/>
              </a:rPr>
              <a:t> 0. </a:t>
            </a:r>
          </a:p>
          <a:p>
            <a:r>
              <a:rPr lang="en-GB" sz="2200" dirty="0" err="1">
                <a:latin typeface="Calibri" panose="020F0502020204030204" pitchFamily="34" charset="0"/>
              </a:rPr>
              <a:t>Hva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er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kritisk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prisendring</a:t>
            </a:r>
            <a:r>
              <a:rPr lang="en-GB" sz="2200" dirty="0">
                <a:latin typeface="Calibri" panose="020F0502020204030204" pitchFamily="34" charset="0"/>
              </a:rPr>
              <a:t>? Da </a:t>
            </a:r>
            <a:r>
              <a:rPr lang="en-GB" sz="2200" dirty="0" err="1">
                <a:latin typeface="Calibri" panose="020F0502020204030204" pitchFamily="34" charset="0"/>
              </a:rPr>
              <a:t>må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salgsinntekten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eller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kontantstrømmen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falle</a:t>
            </a:r>
            <a:r>
              <a:rPr lang="en-GB" sz="2200" dirty="0">
                <a:latin typeface="Calibri" panose="020F0502020204030204" pitchFamily="34" charset="0"/>
              </a:rPr>
              <a:t> med 393 923, </a:t>
            </a:r>
            <a:r>
              <a:rPr lang="en-GB" sz="2200" dirty="0" err="1">
                <a:latin typeface="Calibri" panose="020F0502020204030204" pitchFamily="34" charset="0"/>
              </a:rPr>
              <a:t>og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fordelt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på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salgsvolumet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på</a:t>
            </a:r>
            <a:r>
              <a:rPr lang="en-GB" sz="2200" dirty="0">
                <a:latin typeface="Calibri" panose="020F0502020204030204" pitchFamily="34" charset="0"/>
              </a:rPr>
              <a:t> 12 000 </a:t>
            </a:r>
            <a:r>
              <a:rPr lang="en-GB" sz="2200" dirty="0" err="1">
                <a:latin typeface="Calibri" panose="020F0502020204030204" pitchFamily="34" charset="0"/>
              </a:rPr>
              <a:t>enheter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blir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dette</a:t>
            </a:r>
            <a:r>
              <a:rPr lang="en-GB" sz="2200" dirty="0">
                <a:latin typeface="Calibri" panose="020F0502020204030204" pitchFamily="34" charset="0"/>
              </a:rPr>
              <a:t> 393 923/12 000 = 32,83 pr. </a:t>
            </a:r>
            <a:r>
              <a:rPr lang="en-GB" sz="2200" dirty="0" err="1">
                <a:latin typeface="Calibri" panose="020F0502020204030204" pitchFamily="34" charset="0"/>
              </a:rPr>
              <a:t>enhet</a:t>
            </a:r>
            <a:r>
              <a:rPr lang="en-GB" sz="2200" dirty="0">
                <a:latin typeface="Calibri" panose="020F0502020204030204" pitchFamily="34" charset="0"/>
              </a:rPr>
              <a:t>. </a:t>
            </a:r>
            <a:r>
              <a:rPr lang="en-GB" sz="2200" dirty="0" err="1">
                <a:latin typeface="Calibri" panose="020F0502020204030204" pitchFamily="34" charset="0"/>
              </a:rPr>
              <a:t>Laveste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salgspris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er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altså</a:t>
            </a: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</a:rPr>
              <a:t>som</a:t>
            </a:r>
            <a:r>
              <a:rPr lang="en-GB" sz="2200" dirty="0">
                <a:latin typeface="Calibri" panose="020F0502020204030204" pitchFamily="34" charset="0"/>
              </a:rPr>
              <a:t> vi </a:t>
            </a:r>
            <a:r>
              <a:rPr lang="en-GB" sz="2200" dirty="0" err="1">
                <a:latin typeface="Calibri" panose="020F0502020204030204" pitchFamily="34" charset="0"/>
              </a:rPr>
              <a:t>har</a:t>
            </a:r>
            <a:r>
              <a:rPr lang="en-GB" sz="2200" dirty="0">
                <a:latin typeface="Calibri" panose="020F0502020204030204" pitchFamily="34" charset="0"/>
              </a:rPr>
              <a:t> sett 700 – 32,83 = 667,17.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Enklere – </a:t>
            </a:r>
            <a:r>
              <a:rPr lang="nb-NO" dirty="0" err="1">
                <a:latin typeface="Calibri" panose="020F0502020204030204" pitchFamily="34" charset="0"/>
              </a:rPr>
              <a:t>beregn</a:t>
            </a:r>
            <a:r>
              <a:rPr lang="nb-NO" dirty="0">
                <a:latin typeface="Calibri" panose="020F0502020204030204" pitchFamily="34" charset="0"/>
              </a:rPr>
              <a:t> årlig nåverdiannuitet</a:t>
            </a:r>
            <a:endParaRPr lang="nb-NO" sz="2800" dirty="0">
              <a:latin typeface="Calibri" panose="020F0502020204030204" pitchFamily="34" charset="0"/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196975"/>
            <a:ext cx="7825680" cy="5500688"/>
          </a:xfrm>
        </p:spPr>
        <p:txBody>
          <a:bodyPr/>
          <a:lstStyle/>
          <a:p>
            <a:r>
              <a:rPr lang="en-GB" sz="2400" dirty="0" err="1">
                <a:latin typeface="Calibri" panose="020F0502020204030204" pitchFamily="34" charset="0"/>
              </a:rPr>
              <a:t>Hva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er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kritisk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mengdeendring</a:t>
            </a:r>
            <a:r>
              <a:rPr lang="en-GB" sz="2400" dirty="0">
                <a:latin typeface="Calibri" panose="020F0502020204030204" pitchFamily="34" charset="0"/>
              </a:rPr>
              <a:t>? Her </a:t>
            </a:r>
            <a:r>
              <a:rPr lang="en-GB" sz="2400" dirty="0" err="1">
                <a:latin typeface="Calibri" panose="020F0502020204030204" pitchFamily="34" charset="0"/>
              </a:rPr>
              <a:t>er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det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viktig</a:t>
            </a:r>
            <a:r>
              <a:rPr lang="en-GB" sz="2400" dirty="0">
                <a:latin typeface="Calibri" panose="020F0502020204030204" pitchFamily="34" charset="0"/>
              </a:rPr>
              <a:t> å </a:t>
            </a:r>
            <a:r>
              <a:rPr lang="en-GB" sz="2400" dirty="0" err="1">
                <a:latin typeface="Calibri" panose="020F0502020204030204" pitchFamily="34" charset="0"/>
              </a:rPr>
              <a:t>passe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på</a:t>
            </a:r>
            <a:r>
              <a:rPr lang="en-GB" sz="2400" dirty="0">
                <a:latin typeface="Calibri" panose="020F0502020204030204" pitchFamily="34" charset="0"/>
              </a:rPr>
              <a:t> at </a:t>
            </a:r>
            <a:r>
              <a:rPr lang="en-GB" sz="2400" dirty="0" err="1">
                <a:latin typeface="Calibri" panose="020F0502020204030204" pitchFamily="34" charset="0"/>
              </a:rPr>
              <a:t>dersom</a:t>
            </a:r>
            <a:r>
              <a:rPr lang="en-GB" sz="2400" dirty="0">
                <a:latin typeface="Calibri" panose="020F0502020204030204" pitchFamily="34" charset="0"/>
              </a:rPr>
              <a:t> man </a:t>
            </a:r>
            <a:r>
              <a:rPr lang="en-GB" sz="2400" dirty="0" err="1">
                <a:latin typeface="Calibri" panose="020F0502020204030204" pitchFamily="34" charset="0"/>
              </a:rPr>
              <a:t>selger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en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enhet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færre</a:t>
            </a:r>
            <a:r>
              <a:rPr lang="en-GB" sz="2400" dirty="0">
                <a:latin typeface="Calibri" panose="020F0502020204030204" pitchFamily="34" charset="0"/>
              </a:rPr>
              <a:t>, faller </a:t>
            </a:r>
            <a:r>
              <a:rPr lang="en-GB" sz="2400" dirty="0" err="1">
                <a:latin typeface="Calibri" panose="020F0502020204030204" pitchFamily="34" charset="0"/>
              </a:rPr>
              <a:t>ikke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kontantstrømmen</a:t>
            </a:r>
            <a:r>
              <a:rPr lang="en-GB" sz="2400" dirty="0">
                <a:latin typeface="Calibri" panose="020F0502020204030204" pitchFamily="34" charset="0"/>
              </a:rPr>
              <a:t> men </a:t>
            </a:r>
            <a:r>
              <a:rPr lang="en-GB" sz="2400" dirty="0" err="1">
                <a:latin typeface="Calibri" panose="020F0502020204030204" pitchFamily="34" charset="0"/>
              </a:rPr>
              <a:t>prisen</a:t>
            </a:r>
            <a:r>
              <a:rPr lang="en-GB" sz="2400" dirty="0">
                <a:latin typeface="Calibri" panose="020F0502020204030204" pitchFamily="34" charset="0"/>
              </a:rPr>
              <a:t> pr. </a:t>
            </a:r>
            <a:r>
              <a:rPr lang="en-GB" sz="2400" dirty="0" err="1">
                <a:latin typeface="Calibri" panose="020F0502020204030204" pitchFamily="34" charset="0"/>
              </a:rPr>
              <a:t>enhet</a:t>
            </a:r>
            <a:r>
              <a:rPr lang="en-GB" sz="2400" dirty="0">
                <a:latin typeface="Calibri" panose="020F0502020204030204" pitchFamily="34" charset="0"/>
              </a:rPr>
              <a:t> men med </a:t>
            </a:r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dekningsbidraget</a:t>
            </a:r>
            <a:r>
              <a:rPr lang="en-GB" sz="2400" dirty="0">
                <a:latin typeface="Calibri" panose="020F0502020204030204" pitchFamily="34" charset="0"/>
              </a:rPr>
              <a:t> pr. </a:t>
            </a:r>
            <a:r>
              <a:rPr lang="en-GB" sz="2400" dirty="0" err="1">
                <a:latin typeface="Calibri" panose="020F0502020204030204" pitchFamily="34" charset="0"/>
              </a:rPr>
              <a:t>enhet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siden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redusert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salg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også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fører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til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sparte</a:t>
            </a:r>
            <a:r>
              <a:rPr lang="en-GB" sz="2400" dirty="0">
                <a:latin typeface="Calibri" panose="020F0502020204030204" pitchFamily="34" charset="0"/>
              </a:rPr>
              <a:t> variable </a:t>
            </a:r>
            <a:r>
              <a:rPr lang="en-GB" sz="2400" dirty="0" err="1">
                <a:latin typeface="Calibri" panose="020F0502020204030204" pitchFamily="34" charset="0"/>
              </a:rPr>
              <a:t>kostnader</a:t>
            </a:r>
            <a:r>
              <a:rPr lang="en-GB" sz="2400" dirty="0">
                <a:latin typeface="Calibri" panose="020F0502020204030204" pitchFamily="34" charset="0"/>
              </a:rPr>
              <a:t>. </a:t>
            </a:r>
          </a:p>
          <a:p>
            <a:r>
              <a:rPr lang="en-GB" sz="2400" dirty="0">
                <a:latin typeface="Calibri" panose="020F0502020204030204" pitchFamily="34" charset="0"/>
              </a:rPr>
              <a:t>Her </a:t>
            </a:r>
            <a:r>
              <a:rPr lang="en-GB" sz="2400" dirty="0" err="1">
                <a:latin typeface="Calibri" panose="020F0502020204030204" pitchFamily="34" charset="0"/>
              </a:rPr>
              <a:t>er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dekningsbidraget</a:t>
            </a:r>
            <a:r>
              <a:rPr lang="en-GB" sz="2400" dirty="0">
                <a:latin typeface="Calibri" panose="020F0502020204030204" pitchFamily="34" charset="0"/>
              </a:rPr>
              <a:t> pr. </a:t>
            </a:r>
            <a:r>
              <a:rPr lang="en-GB" sz="2400" dirty="0" err="1">
                <a:latin typeface="Calibri" panose="020F0502020204030204" pitchFamily="34" charset="0"/>
              </a:rPr>
              <a:t>enhet</a:t>
            </a:r>
            <a:r>
              <a:rPr lang="en-GB" sz="2400" dirty="0">
                <a:latin typeface="Calibri" panose="020F0502020204030204" pitchFamily="34" charset="0"/>
              </a:rPr>
              <a:t> 400, </a:t>
            </a:r>
            <a:r>
              <a:rPr lang="en-GB" sz="2400" dirty="0" err="1">
                <a:latin typeface="Calibri" panose="020F0502020204030204" pitchFamily="34" charset="0"/>
              </a:rPr>
              <a:t>slik</a:t>
            </a:r>
            <a:r>
              <a:rPr lang="en-GB" sz="2400" dirty="0">
                <a:latin typeface="Calibri" panose="020F0502020204030204" pitchFamily="34" charset="0"/>
              </a:rPr>
              <a:t> at </a:t>
            </a:r>
            <a:r>
              <a:rPr lang="en-GB" sz="2400" dirty="0" err="1">
                <a:latin typeface="Calibri" panose="020F0502020204030204" pitchFamily="34" charset="0"/>
              </a:rPr>
              <a:t>kritisk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mengdeendring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blir</a:t>
            </a:r>
            <a:r>
              <a:rPr lang="en-GB" sz="2400" dirty="0">
                <a:latin typeface="Calibri" panose="020F0502020204030204" pitchFamily="34" charset="0"/>
              </a:rPr>
              <a:t> 393 923/400 = 985 </a:t>
            </a:r>
            <a:r>
              <a:rPr lang="en-GB" sz="2400" dirty="0" err="1">
                <a:latin typeface="Calibri" panose="020F0502020204030204" pitchFamily="34" charset="0"/>
              </a:rPr>
              <a:t>og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laveste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mengde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dermed</a:t>
            </a:r>
            <a:r>
              <a:rPr lang="en-GB" sz="2400" dirty="0">
                <a:latin typeface="Calibri" panose="020F0502020204030204" pitchFamily="34" charset="0"/>
              </a:rPr>
              <a:t> 12 000 – 985 = 11 015 </a:t>
            </a:r>
            <a:r>
              <a:rPr lang="en-GB" sz="2400" dirty="0" err="1">
                <a:latin typeface="Calibri" panose="020F0502020204030204" pitchFamily="34" charset="0"/>
              </a:rPr>
              <a:t>enheter</a:t>
            </a:r>
            <a:r>
              <a:rPr lang="en-GB" sz="2400" dirty="0">
                <a:latin typeface="Calibri" panose="020F0502020204030204" pitchFamily="34" charset="0"/>
              </a:rPr>
              <a:t>. </a:t>
            </a:r>
          </a:p>
          <a:p>
            <a:r>
              <a:rPr lang="en-GB" sz="2400" dirty="0">
                <a:latin typeface="Calibri" panose="020F0502020204030204" pitchFamily="34" charset="0"/>
              </a:rPr>
              <a:t>De </a:t>
            </a:r>
            <a:r>
              <a:rPr lang="en-GB" sz="2400" dirty="0" err="1">
                <a:latin typeface="Calibri" panose="020F0502020204030204" pitchFamily="34" charset="0"/>
              </a:rPr>
              <a:t>faste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kostnadene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kan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enkelt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øke</a:t>
            </a:r>
            <a:r>
              <a:rPr lang="en-GB" sz="2400" dirty="0">
                <a:latin typeface="Calibri" panose="020F0502020204030204" pitchFamily="34" charset="0"/>
              </a:rPr>
              <a:t> med 393 923 </a:t>
            </a:r>
            <a:r>
              <a:rPr lang="en-GB" sz="2400" dirty="0" err="1">
                <a:latin typeface="Calibri" panose="020F0502020204030204" pitchFamily="34" charset="0"/>
              </a:rPr>
              <a:t>årlig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før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nåverdien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blir</a:t>
            </a:r>
            <a:r>
              <a:rPr lang="en-GB" sz="2400" dirty="0">
                <a:latin typeface="Calibri" panose="020F0502020204030204" pitchFamily="34" charset="0"/>
              </a:rPr>
              <a:t> 0.</a:t>
            </a:r>
          </a:p>
          <a:p>
            <a:r>
              <a:rPr lang="en-GB" sz="2400" dirty="0" err="1">
                <a:latin typeface="Calibri" panose="020F0502020204030204" pitchFamily="34" charset="0"/>
              </a:rPr>
              <a:t>Dette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kan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også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beregnes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enkelt</a:t>
            </a:r>
            <a:r>
              <a:rPr lang="en-GB" sz="2400" dirty="0">
                <a:latin typeface="Calibri" panose="020F0502020204030204" pitchFamily="34" charset="0"/>
              </a:rPr>
              <a:t> med </a:t>
            </a:r>
            <a:r>
              <a:rPr lang="en-GB" sz="2400" dirty="0" err="1">
                <a:latin typeface="Calibri" panose="020F0502020204030204" pitchFamily="34" charset="0"/>
              </a:rPr>
              <a:t>målsøking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i</a:t>
            </a:r>
            <a:r>
              <a:rPr lang="en-GB" sz="2400" dirty="0">
                <a:latin typeface="Calibri" panose="020F0502020204030204" pitchFamily="34" charset="0"/>
              </a:rPr>
              <a:t> Excel</a:t>
            </a:r>
          </a:p>
        </p:txBody>
      </p:sp>
    </p:spTree>
    <p:extLst>
      <p:ext uri="{BB962C8B-B14F-4D97-AF65-F5344CB8AC3E}">
        <p14:creationId xmlns:p14="http://schemas.microsoft.com/office/powerpoint/2010/main" val="361953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Scenarioanalyse – endring av flere kalkylefaktorer samtidig</a:t>
            </a:r>
          </a:p>
        </p:txBody>
      </p:sp>
      <p:graphicFrame>
        <p:nvGraphicFramePr>
          <p:cNvPr id="39939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38015868"/>
              </p:ext>
            </p:extLst>
          </p:nvPr>
        </p:nvGraphicFramePr>
        <p:xfrm>
          <a:off x="1079538" y="1412776"/>
          <a:ext cx="7772400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972082" imgH="1142977" progId="Excel.Sheet.8">
                  <p:embed/>
                </p:oleObj>
              </mc:Choice>
              <mc:Fallback>
                <p:oleObj name="Regneark" r:id="rId2" imgW="3972082" imgH="114297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38" y="1412776"/>
                        <a:ext cx="7772400" cy="223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Scenariosammendrag</a:t>
            </a:r>
          </a:p>
        </p:txBody>
      </p:sp>
      <p:graphicFrame>
        <p:nvGraphicFramePr>
          <p:cNvPr id="3891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16013" y="1268413"/>
          <a:ext cx="69786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4248607" imgH="2505456" progId="Excel.Sheet.8">
                  <p:embed/>
                </p:oleObj>
              </mc:Choice>
              <mc:Fallback>
                <p:oleObj name="Regneark" r:id="rId2" imgW="4248607" imgH="250545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268413"/>
                        <a:ext cx="697865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Risiko i investeringsanalyse	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3200" dirty="0">
                <a:latin typeface="Calibri" panose="020F0502020204030204" pitchFamily="34" charset="0"/>
              </a:rPr>
              <a:t>Prosjektets egenrisiko</a:t>
            </a:r>
          </a:p>
          <a:p>
            <a:pPr lvl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Risiko knyttet til et prosjekt 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isolert</a:t>
            </a:r>
          </a:p>
          <a:p>
            <a:pPr>
              <a:lnSpc>
                <a:spcPct val="90000"/>
              </a:lnSpc>
            </a:pPr>
            <a:r>
              <a:rPr lang="nb-NO" sz="3200" dirty="0">
                <a:latin typeface="Calibri" panose="020F0502020204030204" pitchFamily="34" charset="0"/>
              </a:rPr>
              <a:t>Bedriftsrisiko</a:t>
            </a:r>
          </a:p>
          <a:p>
            <a:pPr lvl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Hvordan et prosjekt påvirker risikoen til 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bedriftens kontantstrøm</a:t>
            </a:r>
            <a:r>
              <a:rPr lang="nb-NO" sz="2800" dirty="0">
                <a:latin typeface="Calibri" panose="020F0502020204030204" pitchFamily="34" charset="0"/>
              </a:rPr>
              <a:t> samlet</a:t>
            </a:r>
          </a:p>
          <a:p>
            <a:pPr>
              <a:lnSpc>
                <a:spcPct val="90000"/>
              </a:lnSpc>
            </a:pPr>
            <a:r>
              <a:rPr lang="nb-NO" sz="3200" dirty="0">
                <a:latin typeface="Calibri" panose="020F0502020204030204" pitchFamily="34" charset="0"/>
              </a:rPr>
              <a:t>Markedsrisiko</a:t>
            </a:r>
          </a:p>
          <a:p>
            <a:pPr lvl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Risiko for en investor med en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veldiversifisert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portefølje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Hva når salget ikke er konstant?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300" dirty="0">
                <a:latin typeface="Calibri" panose="020F0502020204030204" pitchFamily="34" charset="0"/>
                <a:cs typeface="Calibri" panose="020F0502020204030204" pitchFamily="34" charset="0"/>
              </a:rPr>
              <a:t>Anleggsmidler			3 000 000</a:t>
            </a:r>
          </a:p>
          <a:p>
            <a:pPr lvl="0"/>
            <a:r>
              <a:rPr lang="nb-NO" sz="2300" dirty="0">
                <a:latin typeface="Calibri" panose="020F0502020204030204" pitchFamily="34" charset="0"/>
                <a:cs typeface="Calibri" panose="020F0502020204030204" pitchFamily="34" charset="0"/>
              </a:rPr>
              <a:t>Levetid				4 år</a:t>
            </a:r>
          </a:p>
          <a:p>
            <a:pPr lvl="0"/>
            <a:r>
              <a:rPr lang="nb-NO" sz="2300" dirty="0">
                <a:latin typeface="Calibri" panose="020F0502020204030204" pitchFamily="34" charset="0"/>
                <a:cs typeface="Calibri" panose="020F0502020204030204" pitchFamily="34" charset="0"/>
              </a:rPr>
              <a:t>Restverdi anleggsmidler		1 000 000</a:t>
            </a:r>
          </a:p>
          <a:p>
            <a:pPr lvl="0"/>
            <a:r>
              <a:rPr lang="nb-NO" sz="2300" dirty="0">
                <a:latin typeface="Calibri" panose="020F0502020204030204" pitchFamily="34" charset="0"/>
                <a:cs typeface="Calibri" panose="020F0502020204030204" pitchFamily="34" charset="0"/>
              </a:rPr>
              <a:t>Salgspris				2 700</a:t>
            </a:r>
          </a:p>
          <a:p>
            <a:pPr lvl="0"/>
            <a:r>
              <a:rPr lang="nb-NO" sz="2300" dirty="0">
                <a:latin typeface="Calibri" panose="020F0502020204030204" pitchFamily="34" charset="0"/>
                <a:cs typeface="Calibri" panose="020F0502020204030204" pitchFamily="34" charset="0"/>
              </a:rPr>
              <a:t>Variable enhetskostnader		1 620</a:t>
            </a:r>
          </a:p>
          <a:p>
            <a:pPr lvl="0"/>
            <a:r>
              <a:rPr lang="nb-NO" sz="2300" dirty="0">
                <a:latin typeface="Calibri" panose="020F0502020204030204" pitchFamily="34" charset="0"/>
                <a:cs typeface="Calibri" panose="020F0502020204030204" pitchFamily="34" charset="0"/>
              </a:rPr>
              <a:t>Betalbare faste kostnader		500 000</a:t>
            </a:r>
          </a:p>
          <a:p>
            <a:pPr lvl="0"/>
            <a:r>
              <a:rPr lang="nb-NO" sz="2300" dirty="0">
                <a:latin typeface="Calibri" panose="020F0502020204030204" pitchFamily="34" charset="0"/>
                <a:cs typeface="Calibri" panose="020F0502020204030204" pitchFamily="34" charset="0"/>
              </a:rPr>
              <a:t>Avkastningskrav			10 %</a:t>
            </a:r>
          </a:p>
          <a:p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713523"/>
              </p:ext>
            </p:extLst>
          </p:nvPr>
        </p:nvGraphicFramePr>
        <p:xfrm>
          <a:off x="1116013" y="4437063"/>
          <a:ext cx="7105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543414" imgH="390493" progId="Excel.Sheet.12">
                  <p:embed/>
                </p:oleObj>
              </mc:Choice>
              <mc:Fallback>
                <p:oleObj name="Worksheet" r:id="rId2" imgW="4543414" imgH="3904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6013" y="4437063"/>
                        <a:ext cx="71056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08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Hva når salget ikke er konstant?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218493"/>
              </p:ext>
            </p:extLst>
          </p:nvPr>
        </p:nvGraphicFramePr>
        <p:xfrm>
          <a:off x="1187450" y="1196975"/>
          <a:ext cx="6432550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305586" imgH="1343159" progId="Excel.Sheet.12">
                  <p:embed/>
                </p:oleObj>
              </mc:Choice>
              <mc:Fallback>
                <p:oleObj name="Worksheet" r:id="rId2" imgW="5305586" imgH="13431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7450" y="1196975"/>
                        <a:ext cx="6432550" cy="162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9632" y="3356991"/>
            <a:ext cx="95050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344674"/>
              </p:ext>
            </p:extLst>
          </p:nvPr>
        </p:nvGraphicFramePr>
        <p:xfrm>
          <a:off x="1250950" y="3357563"/>
          <a:ext cx="5514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84600" imgH="419040" progId="Equation.DSMT4">
                  <p:embed/>
                </p:oleObj>
              </mc:Choice>
              <mc:Fallback>
                <p:oleObj name="Equation" r:id="rId4" imgW="458460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357563"/>
                        <a:ext cx="5514975" cy="503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1259631" y="4221088"/>
            <a:ext cx="6552729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 dirty="0"/>
              <a:t>Hva er laveste akseptable salgspris?</a:t>
            </a:r>
          </a:p>
          <a:p>
            <a:pPr>
              <a:buNone/>
            </a:pPr>
            <a:r>
              <a:rPr lang="nb-NO" dirty="0"/>
              <a:t>Hvor mye må anleggsmidlet minst kunne selges for ved prosjektets avslutning?</a:t>
            </a:r>
          </a:p>
        </p:txBody>
      </p:sp>
    </p:spTree>
    <p:extLst>
      <p:ext uri="{BB962C8B-B14F-4D97-AF65-F5344CB8AC3E}">
        <p14:creationId xmlns:p14="http://schemas.microsoft.com/office/powerpoint/2010/main" val="3394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Hva når salget ikke er konstant?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799" y="1484783"/>
            <a:ext cx="111793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970975"/>
              </p:ext>
            </p:extLst>
          </p:nvPr>
        </p:nvGraphicFramePr>
        <p:xfrm>
          <a:off x="1187624" y="1340768"/>
          <a:ext cx="5870575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901440" progId="Equation.DSMT4">
                  <p:embed/>
                </p:oleObj>
              </mc:Choice>
              <mc:Fallback>
                <p:oleObj name="Equation" r:id="rId2" imgW="2869920" imgH="901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340768"/>
                        <a:ext cx="5870575" cy="1843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098823" y="34275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 dirty="0"/>
              <a:t>Laveste pris 2 700 – 43,76 = 2 656,24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1064558" y="4194445"/>
            <a:ext cx="63157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 dirty="0"/>
              <a:t>Anleggsmidlets salgsverdi kan falle med 164 770 </a:t>
            </a:r>
            <a:r>
              <a:rPr lang="nb-NO" dirty="0">
                <a:sym typeface="Wingdings" panose="05000000000000000000" pitchFamily="2" charset="2"/>
              </a:rPr>
              <a:t> 1,10</a:t>
            </a:r>
            <a:r>
              <a:rPr lang="nb-NO" baseline="30000" dirty="0">
                <a:sym typeface="Wingdings" panose="05000000000000000000" pitchFamily="2" charset="2"/>
              </a:rPr>
              <a:t>4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/>
              <a:t>= 241 240 det vil si til </a:t>
            </a:r>
            <a:br>
              <a:rPr lang="nb-NO" dirty="0"/>
            </a:br>
            <a:r>
              <a:rPr lang="nb-NO" dirty="0"/>
              <a:t>1 000 000 – 241 240 = 758 760  </a:t>
            </a:r>
          </a:p>
        </p:txBody>
      </p:sp>
    </p:spTree>
    <p:extLst>
      <p:ext uri="{BB962C8B-B14F-4D97-AF65-F5344CB8AC3E}">
        <p14:creationId xmlns:p14="http://schemas.microsoft.com/office/powerpoint/2010/main" val="312673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Norsk Hydro - </a:t>
            </a:r>
            <a:r>
              <a:rPr lang="nb-NO" dirty="0" err="1">
                <a:latin typeface="Calibri" panose="020F0502020204030204" pitchFamily="34" charset="0"/>
              </a:rPr>
              <a:t>sensitivitetanalyse</a:t>
            </a:r>
            <a:endParaRPr lang="nb-NO" dirty="0">
              <a:latin typeface="Calibri" panose="020F0502020204030204" pitchFamily="34" charset="0"/>
            </a:endParaRPr>
          </a:p>
        </p:txBody>
      </p:sp>
      <p:pic>
        <p:nvPicPr>
          <p:cNvPr id="4" name="Bild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1268760"/>
            <a:ext cx="5472648" cy="48796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-242888"/>
            <a:ext cx="6705600" cy="1143001"/>
          </a:xfrm>
          <a:noFill/>
          <a:ln/>
        </p:spPr>
        <p:txBody>
          <a:bodyPr lIns="92075" tIns="46038" rIns="92075" bIns="46038" anchor="b"/>
          <a:lstStyle/>
          <a:p>
            <a:r>
              <a:rPr lang="nb-NO" dirty="0">
                <a:latin typeface="Calibri" panose="020F0502020204030204" pitchFamily="34" charset="0"/>
              </a:rPr>
              <a:t>Hvordan vurdere en investering?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57313"/>
            <a:ext cx="8077200" cy="55006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nb-NO" sz="3200" dirty="0">
                <a:latin typeface="Calibri" panose="020F0502020204030204" pitchFamily="34" charset="0"/>
              </a:rPr>
              <a:t>Innenfor finansieringsteorien brukes to mål for å beskrive sentrale forhold ved en investering:</a:t>
            </a:r>
          </a:p>
          <a:p>
            <a:pPr lvl="1">
              <a:lnSpc>
                <a:spcPct val="90000"/>
              </a:lnSpc>
            </a:pPr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Forventet</a:t>
            </a:r>
            <a:r>
              <a:rPr lang="nb-NO" sz="2800" dirty="0">
                <a:latin typeface="Calibri" panose="020F0502020204030204" pitchFamily="34" charset="0"/>
              </a:rPr>
              <a:t> avkastning</a:t>
            </a:r>
          </a:p>
          <a:p>
            <a:pPr lvl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Avkastningens variabilitet, målt ved </a:t>
            </a:r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standardavviket</a:t>
            </a:r>
          </a:p>
          <a:p>
            <a:pPr lvl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En kontantstrøm er i praksis ofte en </a:t>
            </a:r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forventet størrelse</a:t>
            </a:r>
            <a:r>
              <a:rPr lang="nb-NO" sz="2800" dirty="0">
                <a:latin typeface="Calibri" panose="020F0502020204030204" pitchFamily="34" charset="0"/>
              </a:rPr>
              <a:t> rundt en eller annen </a:t>
            </a:r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sannsynlighets-fordeling</a:t>
            </a:r>
          </a:p>
          <a:p>
            <a:pPr lvl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Vi kommer tilbake til dette i kapittel 10 og 11 – nå skal vi kun ta en forenklet drøfting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nb-NO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Risiko i investeringsanalyse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300" dirty="0">
                <a:latin typeface="Calibri" panose="020F0502020204030204" pitchFamily="34" charset="0"/>
              </a:rPr>
              <a:t>Risiko kan være knyttet både til hva </a:t>
            </a:r>
            <a:r>
              <a:rPr lang="nb-NO" sz="2300" dirty="0">
                <a:solidFill>
                  <a:srgbClr val="FF0000"/>
                </a:solidFill>
                <a:latin typeface="Calibri" panose="020F0502020204030204" pitchFamily="34" charset="0"/>
              </a:rPr>
              <a:t>størrelsen</a:t>
            </a:r>
            <a:r>
              <a:rPr lang="nb-NO" sz="2300" dirty="0">
                <a:latin typeface="Calibri" panose="020F0502020204030204" pitchFamily="34" charset="0"/>
              </a:rPr>
              <a:t> på den faktiske kontantstrømmen blir og </a:t>
            </a:r>
            <a:r>
              <a:rPr lang="nb-NO" sz="2300" dirty="0">
                <a:solidFill>
                  <a:srgbClr val="FF0000"/>
                </a:solidFill>
                <a:latin typeface="Calibri" panose="020F0502020204030204" pitchFamily="34" charset="0"/>
              </a:rPr>
              <a:t>når</a:t>
            </a:r>
            <a:r>
              <a:rPr lang="nb-NO" sz="2300" dirty="0">
                <a:latin typeface="Calibri" panose="020F0502020204030204" pitchFamily="34" charset="0"/>
              </a:rPr>
              <a:t> den mottas</a:t>
            </a:r>
          </a:p>
          <a:p>
            <a:r>
              <a:rPr lang="nb-NO" sz="2300" dirty="0">
                <a:latin typeface="Calibri" panose="020F0502020204030204" pitchFamily="34" charset="0"/>
              </a:rPr>
              <a:t>Eksempler på at begge deler er sikre, er statsobligasjoner</a:t>
            </a:r>
          </a:p>
          <a:p>
            <a:r>
              <a:rPr lang="nb-NO" sz="2300" dirty="0">
                <a:latin typeface="Calibri" panose="020F0502020204030204" pitchFamily="34" charset="0"/>
              </a:rPr>
              <a:t>Sikker tidsplassering men usikkert beløp kan for eksempel være banklån eller innskudd med flytende rente</a:t>
            </a:r>
          </a:p>
          <a:p>
            <a:r>
              <a:rPr lang="nb-NO" sz="2300" dirty="0">
                <a:latin typeface="Calibri" panose="020F0502020204030204" pitchFamily="34" charset="0"/>
              </a:rPr>
              <a:t>Vi skal i det videre anta at tiden er sikker men beløpet usikkert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861048"/>
            <a:ext cx="7836557" cy="23515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Risikoanalyse i praksis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500" dirty="0">
                <a:latin typeface="Calibri" panose="020F0502020204030204" pitchFamily="34" charset="0"/>
              </a:rPr>
              <a:t>Følsomhetsanalyse</a:t>
            </a:r>
          </a:p>
          <a:p>
            <a:pPr lvl="1"/>
            <a:r>
              <a:rPr lang="nb-NO" sz="2500" dirty="0">
                <a:latin typeface="Calibri" panose="020F0502020204030204" pitchFamily="34" charset="0"/>
              </a:rPr>
              <a:t>Hvor mye kan </a:t>
            </a:r>
            <a:r>
              <a:rPr lang="nb-NO" sz="2500" dirty="0">
                <a:solidFill>
                  <a:srgbClr val="FF0000"/>
                </a:solidFill>
                <a:latin typeface="Calibri" panose="020F0502020204030204" pitchFamily="34" charset="0"/>
              </a:rPr>
              <a:t>en</a:t>
            </a:r>
            <a:r>
              <a:rPr lang="nb-NO" sz="2500" dirty="0">
                <a:latin typeface="Calibri" panose="020F0502020204030204" pitchFamily="34" charset="0"/>
              </a:rPr>
              <a:t> kalkylefaktor endres i negativ retning før prosjektet blir ulønnsomt</a:t>
            </a:r>
          </a:p>
          <a:p>
            <a:pPr lvl="1"/>
            <a:r>
              <a:rPr lang="nb-NO" sz="2500" dirty="0">
                <a:latin typeface="Calibri" panose="020F0502020204030204" pitchFamily="34" charset="0"/>
              </a:rPr>
              <a:t>Vi bruker oftest målsøkingsfunksjonen i Excel</a:t>
            </a:r>
          </a:p>
          <a:p>
            <a:r>
              <a:rPr lang="nb-NO" sz="2500" dirty="0">
                <a:latin typeface="Calibri" panose="020F0502020204030204" pitchFamily="34" charset="0"/>
              </a:rPr>
              <a:t>Scenarioanalyse</a:t>
            </a:r>
          </a:p>
          <a:p>
            <a:pPr lvl="1"/>
            <a:r>
              <a:rPr lang="nb-NO" sz="2500" dirty="0">
                <a:latin typeface="Calibri" panose="020F0502020204030204" pitchFamily="34" charset="0"/>
              </a:rPr>
              <a:t>Endre </a:t>
            </a:r>
            <a:r>
              <a:rPr lang="nb-NO" sz="2500" dirty="0">
                <a:solidFill>
                  <a:srgbClr val="FF0000"/>
                </a:solidFill>
                <a:latin typeface="Calibri" panose="020F0502020204030204" pitchFamily="34" charset="0"/>
              </a:rPr>
              <a:t>flere</a:t>
            </a:r>
            <a:r>
              <a:rPr lang="nb-NO" sz="2500" dirty="0">
                <a:latin typeface="Calibri" panose="020F0502020204030204" pitchFamily="34" charset="0"/>
              </a:rPr>
              <a:t> kalkylefaktorer samtidig</a:t>
            </a:r>
          </a:p>
          <a:p>
            <a:pPr lvl="1"/>
            <a:r>
              <a:rPr lang="nb-NO" sz="2500" dirty="0">
                <a:latin typeface="Calibri" panose="020F0502020204030204" pitchFamily="34" charset="0"/>
              </a:rPr>
              <a:t>Vi bruker scenariofunksjonen i Excel</a:t>
            </a:r>
          </a:p>
          <a:p>
            <a:r>
              <a:rPr lang="nb-NO" sz="2500" dirty="0">
                <a:latin typeface="Calibri" panose="020F0502020204030204" pitchFamily="34" charset="0"/>
              </a:rPr>
              <a:t>Simulering</a:t>
            </a:r>
          </a:p>
          <a:p>
            <a:pPr lvl="1"/>
            <a:r>
              <a:rPr lang="nb-NO" sz="2500" dirty="0">
                <a:latin typeface="Calibri" panose="020F0502020204030204" pitchFamily="34" charset="0"/>
              </a:rPr>
              <a:t>Endre kalkylefaktorer i tråd med en </a:t>
            </a:r>
            <a:r>
              <a:rPr lang="nb-NO" sz="2500" dirty="0">
                <a:solidFill>
                  <a:srgbClr val="FF0000"/>
                </a:solidFill>
                <a:latin typeface="Calibri" panose="020F0502020204030204" pitchFamily="34" charset="0"/>
              </a:rPr>
              <a:t>sannsynlighetsfordeling</a:t>
            </a:r>
          </a:p>
          <a:p>
            <a:pPr lvl="1"/>
            <a:r>
              <a:rPr lang="nb-NO" sz="2500" dirty="0">
                <a:latin typeface="Calibri" panose="020F0502020204030204" pitchFamily="34" charset="0"/>
              </a:rPr>
              <a:t>Dette kan gjennomføres i Excel og man kan kjøpe tilleggspakker, for eksempel Crystal Ball.</a:t>
            </a:r>
            <a:endParaRPr lang="nb-NO" sz="25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Eksempel - Sensitivitetsanalyse</a:t>
            </a:r>
          </a:p>
        </p:txBody>
      </p:sp>
      <p:graphicFrame>
        <p:nvGraphicFramePr>
          <p:cNvPr id="1027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066800" y="1557338"/>
          <a:ext cx="8077200" cy="451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372307" imgH="1467307" progId="Excel.Sheet.8">
                  <p:embed/>
                </p:oleObj>
              </mc:Choice>
              <mc:Fallback>
                <p:oleObj name="Regneark" r:id="rId2" imgW="3372307" imgH="146730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57338"/>
                        <a:ext cx="8077200" cy="451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Kontantstrøm og nåverdi</a:t>
            </a:r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16013" y="1481138"/>
          <a:ext cx="7726362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2609805" imgH="1304815" progId="Excel.Sheet.8">
                  <p:embed/>
                </p:oleObj>
              </mc:Choice>
              <mc:Fallback>
                <p:oleObj name="Regneark" r:id="rId2" imgW="2609805" imgH="130481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481138"/>
                        <a:ext cx="7726362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Sensitivitetsanalyse</a:t>
            </a:r>
            <a:br>
              <a:rPr lang="nb-NO" dirty="0">
                <a:latin typeface="Calibri" panose="020F0502020204030204" pitchFamily="34" charset="0"/>
              </a:rPr>
            </a:br>
            <a:r>
              <a:rPr lang="nb-NO" sz="1700" dirty="0">
                <a:latin typeface="Calibri" panose="020F0502020204030204" pitchFamily="34" charset="0"/>
              </a:rPr>
              <a:t>Hvor følsom er NNV for endringer i volum og pris 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665" y="1412776"/>
            <a:ext cx="7958593" cy="17560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61" y="3501008"/>
            <a:ext cx="7708373" cy="1800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tmal">
  <a:themeElements>
    <a:clrScheme name="al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tmal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7D3AA0A7C03548B74172B2F47E51B7" ma:contentTypeVersion="13" ma:contentTypeDescription="Opprett et nytt dokument." ma:contentTypeScope="" ma:versionID="84b96461f81759c9a37b8bb7a9083150">
  <xsd:schema xmlns:xsd="http://www.w3.org/2001/XMLSchema" xmlns:xs="http://www.w3.org/2001/XMLSchema" xmlns:p="http://schemas.microsoft.com/office/2006/metadata/properties" xmlns:ns1="http://schemas.microsoft.com/sharepoint/v3" xmlns:ns3="afdaa73a-86a8-4a4a-9c8e-f8451b678c5e" xmlns:ns4="16f9b60a-30fb-4900-a367-74dd1be2bf77" targetNamespace="http://schemas.microsoft.com/office/2006/metadata/properties" ma:root="true" ma:fieldsID="8656e857ca1ab238c138d8f6d01d938e" ns1:_="" ns3:_="" ns4:_="">
    <xsd:import namespace="http://schemas.microsoft.com/sharepoint/v3"/>
    <xsd:import namespace="afdaa73a-86a8-4a4a-9c8e-f8451b678c5e"/>
    <xsd:import namespace="16f9b60a-30fb-4900-a367-74dd1be2bf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aa73a-86a8-4a4a-9c8e-f8451b678c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9b60a-30fb-4900-a367-74dd1be2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A6BA00-B91C-44D1-ACCF-7F1BE66EFE70}">
  <ds:schemaRefs>
    <ds:schemaRef ds:uri="http://schemas.microsoft.com/sharepoint/v3"/>
    <ds:schemaRef ds:uri="afdaa73a-86a8-4a4a-9c8e-f8451b678c5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6f9b60a-30fb-4900-a367-74dd1be2bf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71CBDA-BFFD-42CF-861D-224A75F264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fdaa73a-86a8-4a4a-9c8e-f8451b678c5e"/>
    <ds:schemaRef ds:uri="16f9b60a-30fb-4900-a367-74dd1be2b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C8F02E-004F-4170-827F-6C0F066A54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 - HiA</Template>
  <TotalTime>614</TotalTime>
  <Words>820</Words>
  <Application>Microsoft Office PowerPoint</Application>
  <PresentationFormat>Skjermfremvisning (4:3)</PresentationFormat>
  <Paragraphs>87</Paragraphs>
  <Slides>22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5</vt:i4>
      </vt:variant>
      <vt:variant>
        <vt:lpstr>Lysbildetitler</vt:lpstr>
      </vt:variant>
      <vt:variant>
        <vt:i4>22</vt:i4>
      </vt:variant>
    </vt:vector>
  </HeadingPairs>
  <TitlesOfParts>
    <vt:vector size="34" baseType="lpstr">
      <vt:lpstr>Calibri</vt:lpstr>
      <vt:lpstr>Comic Sans MS</vt:lpstr>
      <vt:lpstr>Symbol</vt:lpstr>
      <vt:lpstr>Tahoma</vt:lpstr>
      <vt:lpstr>Times</vt:lpstr>
      <vt:lpstr>Times New Roman</vt:lpstr>
      <vt:lpstr>altmal</vt:lpstr>
      <vt:lpstr>Regneark</vt:lpstr>
      <vt:lpstr>Diagram</vt:lpstr>
      <vt:lpstr>Worksheet</vt:lpstr>
      <vt:lpstr>MathType 7.0 Equation</vt:lpstr>
      <vt:lpstr>Equation</vt:lpstr>
      <vt:lpstr>Kapittel 6: Prosjektanalyse og evaluering</vt:lpstr>
      <vt:lpstr>Risiko i investeringsanalyse </vt:lpstr>
      <vt:lpstr>Norsk Hydro - sensitivitetanalyse</vt:lpstr>
      <vt:lpstr>Hvordan vurdere en investering? </vt:lpstr>
      <vt:lpstr>Risiko i investeringsanalyse</vt:lpstr>
      <vt:lpstr>Risikoanalyse i praksis</vt:lpstr>
      <vt:lpstr>Eksempel - Sensitivitetsanalyse</vt:lpstr>
      <vt:lpstr>Kontantstrøm og nåverdi</vt:lpstr>
      <vt:lpstr>Sensitivitetsanalyse Hvor følsom er NNV for endringer i volum og pris ?</vt:lpstr>
      <vt:lpstr>Nåverdi og salgsmengde</vt:lpstr>
      <vt:lpstr>Break-even (nullpunkt) analyse</vt:lpstr>
      <vt:lpstr>Finansiell break even Bare som en illustrasjon – kan som regel enklest gjøres med Excel </vt:lpstr>
      <vt:lpstr>Beregning av nåverdi</vt:lpstr>
      <vt:lpstr>Kritisk verdi – hvor mye kan en størrelse endres for nåverdi blir 0?</vt:lpstr>
      <vt:lpstr>Stjernediagram</vt:lpstr>
      <vt:lpstr>Løsning med årlig nåverdiannuitet</vt:lpstr>
      <vt:lpstr>Enklere – beregn årlig nåverdiannuitet</vt:lpstr>
      <vt:lpstr>Scenarioanalyse – endring av flere kalkylefaktorer samtidig</vt:lpstr>
      <vt:lpstr>Scenariosammendrag</vt:lpstr>
      <vt:lpstr>Hva når salget ikke er konstant?</vt:lpstr>
      <vt:lpstr>Hva når salget ikke er konstant?</vt:lpstr>
      <vt:lpstr>Hva når salget ikke er konstant?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Prosjektanalyse og evaluering</dc:title>
  <dc:creator>Ivar Bredesen</dc:creator>
  <cp:lastModifiedBy>Ivar Bredesen</cp:lastModifiedBy>
  <cp:revision>175</cp:revision>
  <cp:lastPrinted>2000-01-18T14:37:52Z</cp:lastPrinted>
  <dcterms:created xsi:type="dcterms:W3CDTF">1999-11-02T16:53:36Z</dcterms:created>
  <dcterms:modified xsi:type="dcterms:W3CDTF">2023-06-21T10:28:44Z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0x010100B47D3AA0A7C03548B74172B2F47E51B7</vt:lpwstr>
  </property>
</Properties>
</file>