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5143500" type="screen16x9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17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>
      <p:cViewPr varScale="1">
        <p:scale>
          <a:sx n="135" d="100"/>
          <a:sy n="135" d="100"/>
        </p:scale>
        <p:origin x="120" y="7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2411760" y="3147814"/>
            <a:ext cx="2421632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DB6E41-818C-41CE-AB54-38F8A09325C7}" type="datetimeFigureOut">
              <a:rPr lang="nb-NO" smtClean="0"/>
              <a:pPr/>
              <a:t>13.12.2019</a:t>
            </a:fld>
            <a:endParaRPr lang="nb-NO" dirty="0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4170" y="4617016"/>
            <a:ext cx="636499" cy="412967"/>
          </a:xfrm>
          <a:prstGeom prst="rect">
            <a:avLst/>
          </a:prstGeom>
        </p:spPr>
      </p:pic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2411760" y="1393033"/>
            <a:ext cx="5760640" cy="1178717"/>
          </a:xfrm>
        </p:spPr>
        <p:txBody>
          <a:bodyPr anchor="t">
            <a:normAutofit/>
          </a:bodyPr>
          <a:lstStyle>
            <a:lvl1pPr algn="l">
              <a:defRPr sz="2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2411760" y="2571750"/>
            <a:ext cx="5760640" cy="583408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0" y="11529"/>
            <a:ext cx="6111205" cy="4587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295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6E41-818C-41CE-AB54-38F8A09325C7}" type="datetimeFigureOut">
              <a:rPr lang="nb-NO" smtClean="0"/>
              <a:t>13.12.2019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2445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6E41-818C-41CE-AB54-38F8A09325C7}" type="datetimeFigureOut">
              <a:rPr lang="nb-NO" smtClean="0"/>
              <a:t>13.12.2019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8982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6E41-818C-41CE-AB54-38F8A09325C7}" type="datetimeFigureOut">
              <a:rPr lang="nb-NO" smtClean="0"/>
              <a:t>13.12.2019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4802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Autofit/>
          </a:bodyPr>
          <a:lstStyle>
            <a:lvl1pPr algn="l">
              <a:defRPr sz="3200" b="1" cap="all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6E41-818C-41CE-AB54-38F8A09325C7}" type="datetimeFigureOut">
              <a:rPr lang="nb-NO" smtClean="0"/>
              <a:t>13.12.2019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6516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6E41-818C-41CE-AB54-38F8A09325C7}" type="datetimeFigureOut">
              <a:rPr lang="nb-NO" smtClean="0"/>
              <a:t>13.12.2019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066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6E41-818C-41CE-AB54-38F8A09325C7}" type="datetimeFigureOut">
              <a:rPr lang="nb-NO" smtClean="0"/>
              <a:t>13.12.2019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5960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6E41-818C-41CE-AB54-38F8A09325C7}" type="datetimeFigureOut">
              <a:rPr lang="nb-NO" smtClean="0"/>
              <a:t>13.12.2019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544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6E41-818C-41CE-AB54-38F8A09325C7}" type="datetimeFigureOut">
              <a:rPr lang="nb-NO" smtClean="0"/>
              <a:t>13.12.2019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9939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6E41-818C-41CE-AB54-38F8A09325C7}" type="datetimeFigureOut">
              <a:rPr lang="nb-NO" smtClean="0"/>
              <a:t>13.12.2019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2057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6E41-818C-41CE-AB54-38F8A09325C7}" type="datetimeFigureOut">
              <a:rPr lang="nb-NO" smtClean="0"/>
              <a:t>13.12.2019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2324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15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B6E41-818C-41CE-AB54-38F8A09325C7}" type="datetimeFigureOut">
              <a:rPr lang="nb-NO" smtClean="0"/>
              <a:t>13.12.2019</a:t>
            </a:fld>
            <a:endParaRPr lang="nb-NO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4170" y="4617016"/>
            <a:ext cx="636500" cy="412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044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ventyrforalle.no/index.php/h-c-andersen/15-den-lille-pike-med-svovelstikken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14KDS5U0Iw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9PtQktWLoE&amp;t=4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PTWUuZyug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Adaptasjoner av et juleeventyr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1800" dirty="0"/>
              <a:t> </a:t>
            </a:r>
            <a:r>
              <a:rPr lang="nb-NO" sz="1800" b="1" dirty="0"/>
              <a:t>«Den lille piken med svovelstikkene» </a:t>
            </a:r>
          </a:p>
        </p:txBody>
      </p:sp>
    </p:spTree>
    <p:extLst>
      <p:ext uri="{BB962C8B-B14F-4D97-AF65-F5344CB8AC3E}">
        <p14:creationId xmlns:p14="http://schemas.microsoft.com/office/powerpoint/2010/main" val="3934487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742D02-4C58-401F-BC06-6663381A0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menes med </a:t>
            </a:r>
            <a:r>
              <a:rPr lang="nb-NO" i="1" dirty="0"/>
              <a:t>adaptasjon?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3217908-A5E2-405E-8437-66F120A8A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 b="1" i="1" dirty="0"/>
              <a:t>Adaptasjon</a:t>
            </a:r>
            <a:r>
              <a:rPr lang="nb-NO" sz="1800" dirty="0"/>
              <a:t> kommer av det latinske ordet</a:t>
            </a:r>
            <a:r>
              <a:rPr lang="nb-NO" sz="1800" b="1" i="1" dirty="0"/>
              <a:t> </a:t>
            </a:r>
            <a:r>
              <a:rPr lang="nb-NO" sz="1800" b="1" i="1" dirty="0" err="1"/>
              <a:t>adaptio</a:t>
            </a:r>
            <a:r>
              <a:rPr lang="nb-NO" sz="1800" b="1" i="1" dirty="0"/>
              <a:t> </a:t>
            </a:r>
            <a:r>
              <a:rPr lang="nb-NO" sz="1800" dirty="0"/>
              <a:t>som betyr tilpasning og brukes gjerne når en litterær tekst blir tilpasset eller omformet til et nytt medium. </a:t>
            </a:r>
          </a:p>
          <a:p>
            <a:endParaRPr lang="nb-NO" sz="1800" dirty="0"/>
          </a:p>
          <a:p>
            <a:endParaRPr lang="nb-NO" sz="1800" dirty="0"/>
          </a:p>
          <a:p>
            <a:r>
              <a:rPr lang="nb-NO" sz="1800" dirty="0"/>
              <a:t>Når vi foretar en </a:t>
            </a:r>
            <a:r>
              <a:rPr lang="nb-NO" sz="1800" b="1" i="1" dirty="0"/>
              <a:t>adaptasjonsanalyse </a:t>
            </a:r>
            <a:r>
              <a:rPr lang="nb-NO" sz="1800" dirty="0"/>
              <a:t>undersøker vil forholdet mellom originalteksten og adaptasjonen. Hva har skjedd? Er adaptasjonen blitt en tekst med nye tema og opplevelser for tilskueren?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13675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A9E6C63-DC84-453B-A0B6-9F4770B47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Er det samme historie som fortelles?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B8B941D-0809-4B4E-98EA-1DF7608DD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nb-NO" sz="1900" dirty="0"/>
          </a:p>
          <a:p>
            <a:pPr marL="0" lvl="0" indent="0">
              <a:buNone/>
            </a:pPr>
            <a:r>
              <a:rPr lang="nb-NO" sz="1900" dirty="0"/>
              <a:t>Hvor lik eller ulik den adapterte versjonen er fra originalhistorien kan grovt sett deles inn i følgende kategorier: </a:t>
            </a:r>
          </a:p>
          <a:p>
            <a:pPr marL="0" lvl="0" indent="0">
              <a:buNone/>
            </a:pPr>
            <a:endParaRPr lang="nb-NO" sz="1900" dirty="0"/>
          </a:p>
          <a:p>
            <a:r>
              <a:rPr lang="nb-NO" sz="1900" b="1" dirty="0"/>
              <a:t>Etterlikning: </a:t>
            </a:r>
            <a:r>
              <a:rPr lang="nb-NO" sz="1900" dirty="0"/>
              <a:t>tilnærmet lik originalen, men virkemidlene er tilpasset mediet eller sjangeren det fortelles i. </a:t>
            </a:r>
            <a:endParaRPr lang="nb-NO" sz="1900" b="1" dirty="0"/>
          </a:p>
          <a:p>
            <a:r>
              <a:rPr lang="nb-NO" sz="1900" b="1" dirty="0"/>
              <a:t>Analogi</a:t>
            </a:r>
            <a:r>
              <a:rPr lang="nb-NO" sz="1900" dirty="0"/>
              <a:t>: Historiene har kun visse likhetstrekk. Handlingen kan for eksempel være flyttet i tid og rom, og (noen av) personkarakteristikkene er endret. Men tematikken og/eller stemningen kan være den samme. 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07605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6879C5E-D062-4D0D-9ECC-BD5984A09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2800" b="1" dirty="0"/>
              <a:t>4 versjoner av «Piken med svovelstikkene»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DD6441C-00B2-4AC9-A73D-E203812B3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900" dirty="0"/>
              <a:t>Vi skal først lese det kjente eventyret «Piken med svovelstikkene» av H.C. Andersen, første gang utgitt i 1848. Deretter skal vi se tre adaptasjoner av eventyret i form av en animasjonsfilm, et revyinnslag og en reklame. </a:t>
            </a:r>
          </a:p>
          <a:p>
            <a:pPr marL="0" indent="0">
              <a:buNone/>
            </a:pPr>
            <a:endParaRPr lang="nb-NO" sz="1900" dirty="0"/>
          </a:p>
          <a:p>
            <a:r>
              <a:rPr lang="nb-NO" sz="1900" dirty="0"/>
              <a:t>Til hver av tekstene følger noen diskusjonsspørsmål dere skal ta for dere i grupper på fire. Noter ned synspunktene deres.</a:t>
            </a:r>
          </a:p>
          <a:p>
            <a:pPr marL="0" indent="0">
              <a:buNone/>
            </a:pPr>
            <a:endParaRPr lang="nb-NO" sz="1900" dirty="0"/>
          </a:p>
          <a:p>
            <a:r>
              <a:rPr lang="nb-NO" sz="1900" dirty="0"/>
              <a:t>Til slutt: Bruk spørsmålene på siste lysark til oppsummering og vurdering i samlet klasse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12936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A193B56-5895-40B4-BAAB-BF57D8858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95734"/>
          </a:xfrm>
        </p:spPr>
        <p:txBody>
          <a:bodyPr>
            <a:normAutofit fontScale="90000"/>
          </a:bodyPr>
          <a:lstStyle/>
          <a:p>
            <a:br>
              <a:rPr lang="nb-NO" dirty="0"/>
            </a:b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789ACBD-DED0-4053-9141-42E44788E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43559"/>
            <a:ext cx="8229600" cy="3672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/>
              <a:t>Les først </a:t>
            </a:r>
            <a:r>
              <a:rPr lang="nb-NO" sz="2000" dirty="0">
                <a:hlinkClick r:id="rId2"/>
              </a:rPr>
              <a:t>eventyret</a:t>
            </a:r>
            <a:r>
              <a:rPr lang="nb-NO" sz="2000" dirty="0"/>
              <a:t> om Piken med svovelstikkene i norsk (og modernisert) språkdrakt.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b="1" dirty="0"/>
              <a:t>Diskusjonsspørsmål</a:t>
            </a:r>
          </a:p>
          <a:p>
            <a:pPr>
              <a:buAutoNum type="arabicPeriod"/>
            </a:pPr>
            <a:r>
              <a:rPr lang="nb-NO" sz="1600" dirty="0"/>
              <a:t>Dette eventyret blir gjerne kalt et «novelleeventyr». Hvilke </a:t>
            </a:r>
            <a:r>
              <a:rPr lang="nb-NO" sz="1600" i="1" dirty="0"/>
              <a:t>fortellemåter</a:t>
            </a:r>
            <a:r>
              <a:rPr lang="nb-NO" sz="1600" dirty="0"/>
              <a:t> kjenner dere igjen fra henholdsvis eventyrsjangeren og novellesjangeren?</a:t>
            </a:r>
          </a:p>
          <a:p>
            <a:pPr>
              <a:buAutoNum type="arabicPeriod"/>
            </a:pPr>
            <a:r>
              <a:rPr lang="nb-NO" sz="1600" dirty="0"/>
              <a:t>Teksten har altså fått merkelappen «eventyr», men på hvilken måte er dette også en realistisk tekst? Formuler tematikken i teksten. </a:t>
            </a:r>
          </a:p>
          <a:p>
            <a:pPr>
              <a:buAutoNum type="arabicPeriod"/>
            </a:pPr>
            <a:r>
              <a:rPr lang="nb-NO" sz="1600" dirty="0"/>
              <a:t>Har «Piken med svovelstikkene» aktualitet i dag? Gi eksempler </a:t>
            </a:r>
          </a:p>
          <a:p>
            <a:pPr marL="0" indent="0">
              <a:buNone/>
            </a:pPr>
            <a:endParaRPr lang="nb-NO" sz="1600" b="1" dirty="0"/>
          </a:p>
        </p:txBody>
      </p:sp>
    </p:spTree>
    <p:extLst>
      <p:ext uri="{BB962C8B-B14F-4D97-AF65-F5344CB8AC3E}">
        <p14:creationId xmlns:p14="http://schemas.microsoft.com/office/powerpoint/2010/main" val="2861396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E3AE11C-CCD9-47C3-AB58-178B5C302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222191"/>
            <a:ext cx="8199690" cy="841038"/>
          </a:xfrm>
        </p:spPr>
        <p:txBody>
          <a:bodyPr>
            <a:normAutofit fontScale="90000"/>
          </a:bodyPr>
          <a:lstStyle/>
          <a:p>
            <a:br>
              <a:rPr lang="nb-NO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9D83A5F-4DDB-43E5-8E16-80AE520C0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43559"/>
            <a:ext cx="8229600" cy="3672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1600" b="1" dirty="0"/>
              <a:t>Eksempel 1</a:t>
            </a:r>
            <a:r>
              <a:rPr lang="nb-NO" sz="1600" dirty="0"/>
              <a:t>: Disneys animasjonsfilm fra 2006 </a:t>
            </a:r>
            <a:r>
              <a:rPr lang="nb-NO" sz="1600" dirty="0">
                <a:hlinkClick r:id="rId2"/>
              </a:rPr>
              <a:t>«The Little Match Girl» </a:t>
            </a:r>
            <a:endParaRPr lang="nb-NO" sz="1600" dirty="0"/>
          </a:p>
          <a:p>
            <a:pPr marL="0" indent="0">
              <a:buNone/>
            </a:pPr>
            <a:r>
              <a:rPr lang="nb-NO" sz="1600" dirty="0"/>
              <a:t>regi: Roger </a:t>
            </a:r>
            <a:r>
              <a:rPr lang="nb-NO" sz="1600" dirty="0" err="1"/>
              <a:t>Allers</a:t>
            </a:r>
            <a:r>
              <a:rPr lang="nb-NO" sz="1600" dirty="0"/>
              <a:t>, musikk: </a:t>
            </a:r>
            <a:r>
              <a:rPr lang="nb-NO" sz="1600" dirty="0" err="1"/>
              <a:t>Borodins</a:t>
            </a:r>
            <a:r>
              <a:rPr lang="nb-NO" sz="1600" dirty="0"/>
              <a:t> «</a:t>
            </a:r>
            <a:r>
              <a:rPr lang="nb-NO" sz="1600" dirty="0" err="1"/>
              <a:t>Nocturne</a:t>
            </a:r>
            <a:r>
              <a:rPr lang="nb-NO" sz="1600" dirty="0"/>
              <a:t>» (1881) </a:t>
            </a:r>
          </a:p>
          <a:p>
            <a:pPr marL="0" indent="0">
              <a:buNone/>
            </a:pPr>
            <a:endParaRPr lang="nb-NO" sz="2000" b="1" dirty="0"/>
          </a:p>
          <a:p>
            <a:pPr marL="0" indent="0">
              <a:buNone/>
            </a:pPr>
            <a:r>
              <a:rPr lang="nb-NO" sz="2000" b="1" dirty="0"/>
              <a:t>Diskusjonsspørsmål:</a:t>
            </a:r>
            <a:endParaRPr lang="nb-NO" sz="2000" dirty="0"/>
          </a:p>
          <a:p>
            <a:pPr>
              <a:buAutoNum type="arabicPeriod"/>
            </a:pPr>
            <a:r>
              <a:rPr lang="nb-NO" sz="1600" dirty="0"/>
              <a:t>Hvor og når (sånn cirka) er handlingen lagt til i filmen? </a:t>
            </a:r>
          </a:p>
          <a:p>
            <a:pPr>
              <a:buAutoNum type="arabicPeriod"/>
            </a:pPr>
            <a:r>
              <a:rPr lang="nb-NO" sz="1600" dirty="0"/>
              <a:t>Det blir ikke brukt tale i form av replikker eller </a:t>
            </a:r>
            <a:r>
              <a:rPr lang="nb-NO" sz="1600" dirty="0" err="1"/>
              <a:t>voice-over</a:t>
            </a:r>
            <a:r>
              <a:rPr lang="nb-NO" sz="1600" dirty="0"/>
              <a:t>. Hvordan har regissøren gjort nytte av virkemidler som musikk, kroppsspråk, mimikk, miljø- og personskildringer for å formidle historien? </a:t>
            </a:r>
          </a:p>
          <a:p>
            <a:pPr>
              <a:buAutoNum type="arabicPeriod"/>
            </a:pPr>
            <a:r>
              <a:rPr lang="nb-NO" sz="1600" dirty="0"/>
              <a:t>Hvilken funksjon har disse virkemidlene for </a:t>
            </a:r>
            <a:r>
              <a:rPr lang="nb-NO" sz="1600" i="1" dirty="0"/>
              <a:t>opplevelsen </a:t>
            </a:r>
            <a:r>
              <a:rPr lang="nb-NO" sz="1600" dirty="0"/>
              <a:t>deres og for måten dere oppfatter tematikken på?</a:t>
            </a:r>
          </a:p>
          <a:p>
            <a:pPr>
              <a:buAutoNum type="arabicPeriod"/>
            </a:pPr>
            <a:r>
              <a:rPr lang="nb-NO" sz="1600" dirty="0"/>
              <a:t>Vil dere vurdere denne versjonen som en </a:t>
            </a:r>
            <a:r>
              <a:rPr lang="nb-NO" sz="1600" i="1" dirty="0"/>
              <a:t>etterlikning </a:t>
            </a:r>
            <a:r>
              <a:rPr lang="nb-NO" sz="1600" dirty="0"/>
              <a:t>eller en </a:t>
            </a:r>
            <a:r>
              <a:rPr lang="nb-NO" sz="1600" i="1" dirty="0"/>
              <a:t>analogi? </a:t>
            </a:r>
            <a:r>
              <a:rPr lang="nb-NO" sz="1600" dirty="0"/>
              <a:t>Begrunn svaret deres. </a:t>
            </a:r>
          </a:p>
          <a:p>
            <a:pPr>
              <a:buAutoNum type="arabicPeriod"/>
            </a:pPr>
            <a:endParaRPr lang="nb-NO" sz="1600" dirty="0"/>
          </a:p>
          <a:p>
            <a:pPr>
              <a:buAutoNum type="arabicPeriod"/>
            </a:pPr>
            <a:endParaRPr lang="nb-NO" sz="1600" dirty="0"/>
          </a:p>
          <a:p>
            <a:pPr>
              <a:buAutoNum type="arabicPeriod"/>
            </a:pP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2723535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innhold 7">
            <a:extLst>
              <a:ext uri="{FF2B5EF4-FFF2-40B4-BE49-F238E27FC236}">
                <a16:creationId xmlns:a16="http://schemas.microsoft.com/office/drawing/2014/main" id="{1B99F540-6C86-4DFD-A94D-5025972C5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843558"/>
            <a:ext cx="8229600" cy="3672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1600" b="1" dirty="0"/>
              <a:t>Eksempel 2: </a:t>
            </a:r>
            <a:r>
              <a:rPr lang="nb-NO" sz="1600" dirty="0"/>
              <a:t>Innslag fra </a:t>
            </a:r>
            <a:r>
              <a:rPr lang="nb-NO" sz="1600" dirty="0">
                <a:hlinkClick r:id="rId2"/>
              </a:rPr>
              <a:t>«Barnas store julerevy» </a:t>
            </a:r>
            <a:r>
              <a:rPr lang="nb-NO" sz="1600" dirty="0"/>
              <a:t>(2006) i Sola Kulturhus. Piken med svovelstikkene spilles av skuespiller og komiker Jon </a:t>
            </a:r>
            <a:r>
              <a:rPr lang="nb-NO" sz="1600" dirty="0" err="1"/>
              <a:t>Brungot</a:t>
            </a:r>
            <a:r>
              <a:rPr lang="nb-NO" sz="1600" dirty="0"/>
              <a:t>. </a:t>
            </a:r>
          </a:p>
          <a:p>
            <a:pPr marL="0" indent="0">
              <a:buNone/>
            </a:pPr>
            <a:endParaRPr lang="nb-NO" sz="1600" b="1" dirty="0"/>
          </a:p>
          <a:p>
            <a:pPr marL="0" indent="0">
              <a:buNone/>
            </a:pPr>
            <a:r>
              <a:rPr lang="nb-NO" sz="1600" b="1" dirty="0"/>
              <a:t>Diskusjonsspørsmål:</a:t>
            </a:r>
          </a:p>
          <a:p>
            <a:pPr>
              <a:buAutoNum type="arabicPeriod"/>
            </a:pPr>
            <a:r>
              <a:rPr lang="nb-NO" sz="1600" dirty="0"/>
              <a:t>Vil dere vurdere denne versjonen som en</a:t>
            </a:r>
            <a:r>
              <a:rPr lang="nb-NO" sz="1600" i="1" dirty="0"/>
              <a:t> etterlikning </a:t>
            </a:r>
            <a:r>
              <a:rPr lang="nb-NO" sz="1600" dirty="0"/>
              <a:t>eller en </a:t>
            </a:r>
            <a:r>
              <a:rPr lang="nb-NO" sz="1600" i="1" dirty="0"/>
              <a:t>analogi</a:t>
            </a:r>
            <a:r>
              <a:rPr lang="nb-NO" sz="1600" dirty="0"/>
              <a:t>?</a:t>
            </a:r>
          </a:p>
          <a:p>
            <a:pPr>
              <a:buAutoNum type="arabicPeriod"/>
            </a:pPr>
            <a:r>
              <a:rPr lang="nb-NO" sz="1600" dirty="0"/>
              <a:t>Beskriv karaktertrekkene til «Piken med svovelstikkene» i revyversjonen. Hvilke humoristiske virkemidler er brukt for å fremstille denne karakteren? </a:t>
            </a:r>
            <a:r>
              <a:rPr lang="nb-NO" sz="1200" dirty="0"/>
              <a:t>Eksempler på humoristiske virkemidler kan være karikerte og endimensjonale personfremstillinger (typer), kontraster, overdrevet detaljering eller oppramsing, ordspill. </a:t>
            </a:r>
          </a:p>
          <a:p>
            <a:pPr>
              <a:buAutoNum type="arabicPeriod"/>
            </a:pPr>
            <a:r>
              <a:rPr lang="nb-NO" sz="1600" dirty="0"/>
              <a:t>Blir dette innslaget morsommere av at vi kjenner den originale fortellingen? Begrunn svaret deres. </a:t>
            </a:r>
          </a:p>
          <a:p>
            <a:pPr marL="0" indent="0">
              <a:buNone/>
            </a:pP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3632434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B1BDD28-876D-4512-B93F-0DCD1B25F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771550"/>
            <a:ext cx="8229600" cy="3816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1600" b="1" dirty="0"/>
              <a:t>Eksempel 3: </a:t>
            </a:r>
            <a:r>
              <a:rPr lang="nb-NO" sz="1600" dirty="0"/>
              <a:t>reklamefilm for </a:t>
            </a:r>
            <a:r>
              <a:rPr lang="nb-NO" sz="1600" dirty="0">
                <a:hlinkClick r:id="rId2"/>
              </a:rPr>
              <a:t>Fremtiden i våre hender </a:t>
            </a:r>
            <a:r>
              <a:rPr lang="nb-NO" sz="1600" dirty="0"/>
              <a:t>(2007)</a:t>
            </a:r>
          </a:p>
          <a:p>
            <a:pPr marL="0" indent="0">
              <a:buNone/>
            </a:pPr>
            <a:endParaRPr lang="nb-NO" sz="1600" dirty="0"/>
          </a:p>
          <a:p>
            <a:pPr marL="0" indent="0">
              <a:buNone/>
            </a:pPr>
            <a:endParaRPr lang="nb-NO" sz="1600" dirty="0"/>
          </a:p>
          <a:p>
            <a:pPr marL="0" indent="0">
              <a:buNone/>
            </a:pPr>
            <a:r>
              <a:rPr lang="nb-NO" sz="2000" b="1" dirty="0"/>
              <a:t>Diskusjonsspørsmål:</a:t>
            </a:r>
          </a:p>
          <a:p>
            <a:pPr>
              <a:buAutoNum type="arabicPeriod"/>
            </a:pPr>
            <a:r>
              <a:rPr lang="nb-NO" sz="1600" dirty="0"/>
              <a:t>Hva slags organisasjon er Fremtiden i våre hender? Hvilke problemstillinger ønsker de fokus på i denne filmen? </a:t>
            </a:r>
          </a:p>
          <a:p>
            <a:pPr>
              <a:buAutoNum type="arabicPeriod"/>
            </a:pPr>
            <a:r>
              <a:rPr lang="nb-NO" sz="1600" dirty="0"/>
              <a:t>Beskriv komposisjonen (anslag/innledning, opptrapping av spenningskurve, høydepunkt/vendepunkt og løsning/avslutning) og vurder effekten. </a:t>
            </a:r>
          </a:p>
          <a:p>
            <a:pPr>
              <a:buAutoNum type="arabicPeriod"/>
            </a:pPr>
            <a:r>
              <a:rPr lang="nb-NO" sz="1600" dirty="0"/>
              <a:t>Hvilke filmatiske virkemidler er brukt for å formidle historien? Studer for eksempel bruk av lyd, kameravinkling, zooming og klipperytme.</a:t>
            </a:r>
          </a:p>
          <a:p>
            <a:pPr>
              <a:buAutoNum type="arabicPeriod"/>
            </a:pPr>
            <a:r>
              <a:rPr lang="nb-NO" sz="1600" dirty="0"/>
              <a:t>Bidrar analogien (likehetstrekkene) til originalhistorien til at Fremtiden i våre hender får frem budskapet ekstra godt? Grunngi svaret deres. </a:t>
            </a:r>
          </a:p>
          <a:p>
            <a:pPr marL="0" indent="0">
              <a:buNone/>
            </a:pPr>
            <a:endParaRPr lang="nb-NO" sz="1600" b="1" dirty="0"/>
          </a:p>
        </p:txBody>
      </p:sp>
    </p:spTree>
    <p:extLst>
      <p:ext uri="{BB962C8B-B14F-4D97-AF65-F5344CB8AC3E}">
        <p14:creationId xmlns:p14="http://schemas.microsoft.com/office/powerpoint/2010/main" val="1462183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AD575B-C034-4BC6-A044-34D87423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Oppsummering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107CE78-3AB5-4229-9E1E-40D64551A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 sz="1600" dirty="0"/>
          </a:p>
          <a:p>
            <a:pPr marL="0" indent="0">
              <a:buNone/>
            </a:pPr>
            <a:endParaRPr lang="nb-NO" sz="1600" dirty="0"/>
          </a:p>
          <a:p>
            <a:pPr marL="0" indent="0">
              <a:buNone/>
            </a:pPr>
            <a:r>
              <a:rPr lang="nb-NO" sz="1600" dirty="0"/>
              <a:t>Vurder til slutt  de ulike formålene til de tre versjonene dere har sett. Hvordan bruker hver av dem eventyret for å oppfylle disse formålene? </a:t>
            </a:r>
          </a:p>
          <a:p>
            <a:pPr marL="0" indent="0">
              <a:buNone/>
            </a:pPr>
            <a:endParaRPr lang="nb-NO" sz="1600" dirty="0"/>
          </a:p>
          <a:p>
            <a:pPr marL="0" indent="0">
              <a:buNone/>
            </a:pPr>
            <a:r>
              <a:rPr lang="nb-NO" sz="1600" dirty="0"/>
              <a:t>Hvorfor tror dere at det er så populært å hente inspirasjon fra kjente og kjære klassikere? Ville for eksempel disse tekstene ha fungert like godt dersom vi ikke kjente til eventyret om piken med svovelstikkene fra før? </a:t>
            </a:r>
          </a:p>
          <a:p>
            <a:pPr marL="0" indent="0">
              <a:buNone/>
            </a:pPr>
            <a:endParaRPr lang="nb-NO" sz="1600" dirty="0"/>
          </a:p>
          <a:p>
            <a:pPr marL="0" indent="0">
              <a:buNone/>
            </a:pP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3616809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GU 16-9</Template>
  <TotalTime>621</TotalTime>
  <Words>696</Words>
  <Application>Microsoft Office PowerPoint</Application>
  <PresentationFormat>Skjermfremvisning (16:9)</PresentationFormat>
  <Paragraphs>56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2" baseType="lpstr">
      <vt:lpstr>Arial</vt:lpstr>
      <vt:lpstr>Verdana</vt:lpstr>
      <vt:lpstr>Office-tema</vt:lpstr>
      <vt:lpstr>Adaptasjoner av et juleeventyr</vt:lpstr>
      <vt:lpstr>Hva menes med adaptasjon?</vt:lpstr>
      <vt:lpstr>Er det samme historie som fortelles?</vt:lpstr>
      <vt:lpstr>4 versjoner av «Piken med svovelstikkene»</vt:lpstr>
      <vt:lpstr>  </vt:lpstr>
      <vt:lpstr> </vt:lpstr>
      <vt:lpstr>PowerPoint-presentasjon</vt:lpstr>
      <vt:lpstr>PowerPoint-presentasjon</vt:lpstr>
      <vt:lpstr>Oppsummering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Adaptasjoner av et juleeventyr</dc:title>
  <dc:creator>Magnhild Glende</dc:creator>
  <cp:lastModifiedBy>Mari Lutcherath Guren</cp:lastModifiedBy>
  <cp:revision>35</cp:revision>
  <dcterms:created xsi:type="dcterms:W3CDTF">2017-12-04T08:56:27Z</dcterms:created>
  <dcterms:modified xsi:type="dcterms:W3CDTF">2019-12-13T08:49:09Z</dcterms:modified>
</cp:coreProperties>
</file>