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3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4" r:id="rId8"/>
    <p:sldId id="263" r:id="rId9"/>
    <p:sldId id="265" r:id="rId10"/>
  </p:sldIdLst>
  <p:sldSz cx="9144000" cy="6858000" type="screen4x3"/>
  <p:notesSz cx="6669088" cy="9928225"/>
  <p:defaultTextStyle>
    <a:defPPr>
      <a:defRPr lang="nb-NO"/>
    </a:defPPr>
    <a:lvl1pPr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2"/>
        </a:solidFill>
        <a:latin typeface="Verdan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2"/>
        </a:solidFill>
        <a:latin typeface="Verdan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2"/>
        </a:solidFill>
        <a:latin typeface="Verdan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2"/>
        </a:solidFill>
        <a:latin typeface="Verdan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kern="1200">
        <a:solidFill>
          <a:schemeClr val="tx2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2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2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2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2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71">
          <p15:clr>
            <a:srgbClr val="A4A3A4"/>
          </p15:clr>
        </p15:guide>
        <p15:guide id="2" pos="612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Øystein Hansen" initials="ØH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80068"/>
    <a:srgbClr val="006666"/>
    <a:srgbClr val="CC3300"/>
    <a:srgbClr val="33CCC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306" y="108"/>
      </p:cViewPr>
      <p:guideLst>
        <p:guide orient="horz" pos="1071"/>
        <p:guide pos="61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825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85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85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825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FontTx/>
              <a:buNone/>
              <a:defRPr sz="1200" smtClean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33808133-A3D2-4E03-AA78-E1AC020C9843}" type="slidenum">
              <a:rPr lang="en-GB" altLang="nb-NO"/>
              <a:pPr>
                <a:defRPr/>
              </a:pPr>
              <a:t>‹#›</a:t>
            </a:fld>
            <a:endParaRPr lang="en-GB" altLang="nb-NO"/>
          </a:p>
        </p:txBody>
      </p:sp>
    </p:spTree>
    <p:extLst>
      <p:ext uri="{BB962C8B-B14F-4D97-AF65-F5344CB8AC3E}">
        <p14:creationId xmlns:p14="http://schemas.microsoft.com/office/powerpoint/2010/main" val="36043980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95" tIns="45798" rIns="91595" bIns="45798" numCol="1" anchor="t" anchorCtr="0" compatLnSpc="1">
            <a:prstTxWarp prst="textNoShape">
              <a:avLst/>
            </a:prstTxWarp>
          </a:bodyPr>
          <a:lstStyle>
            <a:lvl1pPr defTabSz="915988" eaLnBrk="1" hangingPunct="1"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6663" y="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95" tIns="45798" rIns="91595" bIns="45798" numCol="1" anchor="t" anchorCtr="0" compatLnSpc="1">
            <a:prstTxWarp prst="textNoShape">
              <a:avLst/>
            </a:prstTxWarp>
          </a:bodyPr>
          <a:lstStyle>
            <a:lvl1pPr algn="r" defTabSz="915988" eaLnBrk="1" hangingPunct="1"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716463"/>
            <a:ext cx="5335588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95" tIns="45798" rIns="91595" bIns="4579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noProof="0" smtClean="0"/>
              <a:t>Klikk for å redigere tekststiler i malen</a:t>
            </a:r>
          </a:p>
          <a:p>
            <a:pPr lvl="1"/>
            <a:r>
              <a:rPr lang="nb-NO" noProof="0" smtClean="0"/>
              <a:t>Andre nivå</a:t>
            </a:r>
          </a:p>
          <a:p>
            <a:pPr lvl="2"/>
            <a:r>
              <a:rPr lang="nb-NO" noProof="0" smtClean="0"/>
              <a:t>Tredje nivå</a:t>
            </a:r>
          </a:p>
          <a:p>
            <a:pPr lvl="3"/>
            <a:r>
              <a:rPr lang="nb-NO" noProof="0" smtClean="0"/>
              <a:t>Fjerde nivå</a:t>
            </a:r>
          </a:p>
          <a:p>
            <a:pPr lvl="4"/>
            <a:r>
              <a:rPr lang="nb-NO" noProof="0" smtClean="0"/>
              <a:t>Femte nivå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89083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95" tIns="45798" rIns="91595" bIns="45798" numCol="1" anchor="b" anchorCtr="0" compatLnSpc="1">
            <a:prstTxWarp prst="textNoShape">
              <a:avLst/>
            </a:prstTxWarp>
          </a:bodyPr>
          <a:lstStyle>
            <a:lvl1pPr defTabSz="915988" eaLnBrk="1" hangingPunct="1"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6663" y="9429750"/>
            <a:ext cx="2890837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95" tIns="45798" rIns="91595" bIns="45798" numCol="1" anchor="b" anchorCtr="0" compatLnSpc="1">
            <a:prstTxWarp prst="textNoShape">
              <a:avLst/>
            </a:prstTxWarp>
          </a:bodyPr>
          <a:lstStyle>
            <a:lvl1pPr algn="r" defTabSz="915988" eaLnBrk="1" hangingPunct="1">
              <a:spcBef>
                <a:spcPct val="0"/>
              </a:spcBef>
              <a:buFontTx/>
              <a:buNone/>
              <a:defRPr sz="1200" smtClean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3BD8A163-C2C4-469F-B7EC-921DEBD6B2F3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4054795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9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870075"/>
            <a:ext cx="1506538" cy="227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WordArt 46"/>
          <p:cNvSpPr>
            <a:spLocks noChangeArrowheads="1" noChangeShapeType="1" noTextEdit="1"/>
          </p:cNvSpPr>
          <p:nvPr userDrawn="1"/>
        </p:nvSpPr>
        <p:spPr bwMode="auto">
          <a:xfrm>
            <a:off x="1042988" y="4508500"/>
            <a:ext cx="677862" cy="9921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nb-NO" sz="4800" kern="10" dirty="0" smtClean="0">
                <a:ln w="9525">
                  <a:solidFill>
                    <a:srgbClr val="00B05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00B050"/>
                  </a:outerShdw>
                </a:effectLst>
                <a:latin typeface="Comic Sans MS" panose="030F0702030302020204" pitchFamily="66" charset="0"/>
              </a:rPr>
              <a:t>1</a:t>
            </a:r>
            <a:endParaRPr lang="nb-NO" sz="4800" kern="10" dirty="0">
              <a:ln w="9525">
                <a:solidFill>
                  <a:srgbClr val="00B050"/>
                </a:solidFill>
                <a:round/>
                <a:headEnd/>
                <a:tailEnd/>
              </a:ln>
              <a:solidFill>
                <a:srgbClr val="FFFFFF"/>
              </a:solidFill>
              <a:effectLst>
                <a:outerShdw dist="35921" dir="2700000" algn="ctr" rotWithShape="0">
                  <a:srgbClr val="00B050"/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064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3600" y="1371600"/>
            <a:ext cx="6477000" cy="1752600"/>
          </a:xfrm>
        </p:spPr>
        <p:txBody>
          <a:bodyPr/>
          <a:lstStyle>
            <a:lvl1pPr>
              <a:defRPr sz="51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733800"/>
            <a:ext cx="6477000" cy="1981200"/>
          </a:xfrm>
          <a:ln/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2209800" y="6248400"/>
            <a:ext cx="12192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649C889-2157-4D59-BDE8-B74D099ADE3D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 algn="r">
              <a:spcBef>
                <a:spcPct val="0"/>
              </a:spcBef>
              <a:buFontTx/>
              <a:buNone/>
              <a:defRPr sz="10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nb-NO"/>
              <a:t>23.08.2010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 algn="ctr">
              <a:spcBef>
                <a:spcPct val="0"/>
              </a:spcBef>
              <a:buFontTx/>
              <a:buNone/>
              <a:defRPr sz="10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nb-NO"/>
              <a:t>Finansregnskap med analyse</a:t>
            </a:r>
          </a:p>
        </p:txBody>
      </p:sp>
    </p:spTree>
    <p:extLst>
      <p:ext uri="{BB962C8B-B14F-4D97-AF65-F5344CB8AC3E}">
        <p14:creationId xmlns:p14="http://schemas.microsoft.com/office/powerpoint/2010/main" val="2789569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23.08.2010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Finansregnskap med analyse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5D3684-9AEE-4C3B-B818-39FD1122FB79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3011111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23.08.2010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Finansregnskap med analyse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3A8105-1ADE-4403-A4A2-A6A312B019C9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202055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wmf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190500"/>
            <a:ext cx="7010400" cy="152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 smtClean="0"/>
              <a:t>Klikk for å redigere tittelstil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1905000"/>
            <a:ext cx="7010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altLang="nb-NO" smtClean="0"/>
              <a:t> Klikk for å redigere tekststiler i malen</a:t>
            </a:r>
          </a:p>
          <a:p>
            <a:pPr lvl="1"/>
            <a:r>
              <a:rPr lang="nb-NO" altLang="nb-NO" smtClean="0"/>
              <a:t> Andre nivå</a:t>
            </a:r>
          </a:p>
          <a:p>
            <a:pPr lvl="2"/>
            <a:r>
              <a:rPr lang="nb-NO" altLang="nb-NO" smtClean="0"/>
              <a:t> Tredje nivå</a:t>
            </a:r>
          </a:p>
          <a:p>
            <a:pPr lvl="3"/>
            <a:r>
              <a:rPr lang="nb-NO" altLang="nb-NO" smtClean="0"/>
              <a:t>Fjerde nivå</a:t>
            </a:r>
          </a:p>
          <a:p>
            <a:pPr lvl="4"/>
            <a:r>
              <a:rPr lang="nb-NO" altLang="nb-NO" smtClean="0"/>
              <a:t>Femte nivå</a:t>
            </a:r>
          </a:p>
        </p:txBody>
      </p:sp>
      <p:sp>
        <p:nvSpPr>
          <p:cNvPr id="1054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29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buFontTx/>
              <a:buNone/>
              <a:defRPr sz="10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nb-NO"/>
              <a:t>23.08.2010</a:t>
            </a:r>
          </a:p>
        </p:txBody>
      </p:sp>
      <p:sp>
        <p:nvSpPr>
          <p:cNvPr id="1054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2766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0"/>
              </a:spcBef>
              <a:buFontTx/>
              <a:buNone/>
              <a:defRPr sz="10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nb-NO"/>
              <a:t>Finansregnskap med analyse</a:t>
            </a:r>
          </a:p>
        </p:txBody>
      </p:sp>
      <p:sp>
        <p:nvSpPr>
          <p:cNvPr id="1054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524000" y="6248400"/>
            <a:ext cx="1295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buFontTx/>
              <a:buNone/>
              <a:defRPr sz="1400" smtClean="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908F7D47-5909-45CA-B9A1-4FB017FDA406}" type="slidenum">
              <a:rPr lang="nb-NO" altLang="nb-NO"/>
              <a:pPr>
                <a:defRPr/>
              </a:pPr>
              <a:t>‹#›</a:t>
            </a:fld>
            <a:endParaRPr lang="nb-NO" altLang="nb-NO"/>
          </a:p>
        </p:txBody>
      </p:sp>
      <p:pic>
        <p:nvPicPr>
          <p:cNvPr id="1031" name="Picture 24"/>
          <p:cNvPicPr preferRelativeResize="0"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68"/>
          <a:stretch>
            <a:fillRect/>
          </a:stretch>
        </p:blipFill>
        <p:spPr bwMode="auto">
          <a:xfrm>
            <a:off x="250825" y="0"/>
            <a:ext cx="754063" cy="11128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2" r:id="rId2"/>
    <p:sldLayoutId id="2147483773" r:id="rId3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90000"/>
        <a:buFont typeface="Wingdings" panose="05000000000000000000" pitchFamily="2" charset="2"/>
        <a:buChar char="ü"/>
        <a:defRPr sz="30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3" panose="05040102010807070707" pitchFamily="18" charset="2"/>
        <a:buChar char="Ê"/>
        <a:defRPr sz="28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2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e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08175" y="1371600"/>
            <a:ext cx="7127875" cy="1752600"/>
          </a:xfrm>
        </p:spPr>
        <p:txBody>
          <a:bodyPr/>
          <a:lstStyle/>
          <a:p>
            <a:pPr eaLnBrk="1" hangingPunct="1"/>
            <a:r>
              <a:rPr lang="nb-NO" altLang="nb-NO" sz="4800" dirty="0" smtClean="0">
                <a:latin typeface="Arial" panose="020B0604020202020204" pitchFamily="34" charset="0"/>
              </a:rPr>
              <a:t>Økonomistyring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08175" y="3140075"/>
            <a:ext cx="7056438" cy="27368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nb-NO" altLang="nb-NO" sz="2400" dirty="0" smtClean="0"/>
              <a:t>Kjell Magne Baksaas, Øystein Hansen og Trond Winther</a:t>
            </a:r>
          </a:p>
          <a:p>
            <a:pPr eaLnBrk="1" hangingPunct="1">
              <a:lnSpc>
                <a:spcPct val="90000"/>
              </a:lnSpc>
            </a:pPr>
            <a:r>
              <a:rPr lang="nb-NO" altLang="nb-NO" sz="2400" dirty="0" smtClean="0"/>
              <a:t>(2015) Gyldendal Akademisk </a:t>
            </a:r>
          </a:p>
          <a:p>
            <a:pPr eaLnBrk="1" hangingPunct="1">
              <a:lnSpc>
                <a:spcPct val="90000"/>
              </a:lnSpc>
            </a:pPr>
            <a:endParaRPr lang="nb-NO" altLang="nb-NO" sz="2400" dirty="0" smtClean="0"/>
          </a:p>
          <a:p>
            <a:pPr eaLnBrk="1" hangingPunct="1">
              <a:lnSpc>
                <a:spcPct val="90000"/>
              </a:lnSpc>
            </a:pPr>
            <a:r>
              <a:rPr lang="nb-NO" altLang="nb-NO" sz="3600" i="1" dirty="0" smtClean="0">
                <a:solidFill>
                  <a:srgbClr val="00B050"/>
                </a:solidFill>
              </a:rPr>
              <a:t>Introduksjon </a:t>
            </a:r>
            <a:r>
              <a:rPr lang="nb-NO" altLang="nb-NO" sz="3600" i="1" dirty="0">
                <a:solidFill>
                  <a:srgbClr val="00B050"/>
                </a:solidFill>
              </a:rPr>
              <a:t>til</a:t>
            </a:r>
          </a:p>
          <a:p>
            <a:pPr eaLnBrk="1" hangingPunct="1">
              <a:lnSpc>
                <a:spcPct val="90000"/>
              </a:lnSpc>
            </a:pPr>
            <a:r>
              <a:rPr lang="nb-NO" altLang="nb-NO" sz="3600" i="1" dirty="0">
                <a:solidFill>
                  <a:srgbClr val="00B050"/>
                </a:solidFill>
              </a:rPr>
              <a:t>bedriftsøkonomi</a:t>
            </a:r>
            <a:endParaRPr lang="nb-NO" altLang="nb-NO" sz="3600" i="1" dirty="0" smtClean="0">
              <a:solidFill>
                <a:srgbClr val="00B050"/>
              </a:solidFill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1908175" y="5661025"/>
            <a:ext cx="54006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90000"/>
              <a:buFont typeface="Wingdings" panose="05000000000000000000" pitchFamily="2" charset="2"/>
              <a:buChar char="ü"/>
              <a:defRPr sz="3000">
                <a:solidFill>
                  <a:schemeClr val="tx2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0000"/>
              <a:buFont typeface="Wingdings 3" panose="05040102010807070707" pitchFamily="18" charset="2"/>
              <a:buChar char="Ê"/>
              <a:defRPr sz="2800">
                <a:solidFill>
                  <a:schemeClr val="tx2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GB" altLang="nb-NO" sz="1800" i="1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pic>
        <p:nvPicPr>
          <p:cNvPr id="5125" name="Picture 7" descr="Økonomistyr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4022725"/>
            <a:ext cx="1695450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Undertittel 2"/>
          <p:cNvSpPr txBox="1">
            <a:spLocks/>
          </p:cNvSpPr>
          <p:nvPr/>
        </p:nvSpPr>
        <p:spPr bwMode="auto">
          <a:xfrm>
            <a:off x="5364163" y="6291263"/>
            <a:ext cx="3814762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normAutofit fontScale="55000" lnSpcReduction="20000"/>
          </a:bodyPr>
          <a:lstStyle>
            <a:lvl1pPr marL="0" indent="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90000"/>
              <a:buFont typeface="Wingdings" pitchFamily="2" charset="2"/>
              <a:buNone/>
              <a:defRPr sz="3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90000"/>
              <a:buFont typeface="Wingdings 3" pitchFamily="18" charset="2"/>
              <a:buChar char="Ê"/>
              <a:defRPr sz="2800">
                <a:solidFill>
                  <a:schemeClr val="tx2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sz="2400">
                <a:solidFill>
                  <a:schemeClr val="tx2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chemeClr val="tx2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2"/>
                </a:solidFill>
                <a:latin typeface="+mn-lt"/>
              </a:defRPr>
            </a:lvl9pPr>
          </a:lstStyle>
          <a:p>
            <a:pPr>
              <a:defRPr/>
            </a:pPr>
            <a:r>
              <a:rPr lang="nb-NO" b="1" kern="0" dirty="0" smtClean="0"/>
              <a:t>© Gyldendal Akademisk</a:t>
            </a:r>
          </a:p>
          <a:p>
            <a:pPr>
              <a:defRPr/>
            </a:pPr>
            <a:r>
              <a:rPr lang="nb-NO" sz="1300" kern="0" dirty="0" smtClean="0"/>
              <a:t>Innholdet i dette dokumentet er kun til bruk i undervisning knyttet til læreboka. </a:t>
            </a:r>
          </a:p>
          <a:p>
            <a:pPr>
              <a:defRPr/>
            </a:pPr>
            <a:r>
              <a:rPr lang="nb-NO" sz="1300" kern="0" dirty="0" smtClean="0"/>
              <a:t>All annen bruk må avtales med forlaget.</a:t>
            </a:r>
            <a:endParaRPr lang="nb-NO" sz="1300" kern="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Økonomi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Økonomiske vurderinger </a:t>
            </a:r>
          </a:p>
          <a:p>
            <a:pPr lvl="1"/>
            <a:r>
              <a:rPr lang="nb-NO" dirty="0" smtClean="0"/>
              <a:t>forvalte </a:t>
            </a:r>
            <a:r>
              <a:rPr lang="nb-NO" dirty="0"/>
              <a:t>begrensede og knappe ressurser på en </a:t>
            </a:r>
            <a:r>
              <a:rPr lang="nb-NO" dirty="0" smtClean="0"/>
              <a:t>best mulig måte</a:t>
            </a:r>
          </a:p>
          <a:p>
            <a:pPr lvl="2"/>
            <a:r>
              <a:rPr lang="nb-NO" dirty="0" smtClean="0"/>
              <a:t>få </a:t>
            </a:r>
            <a:r>
              <a:rPr lang="nb-NO" dirty="0"/>
              <a:t>mest mulig </a:t>
            </a:r>
            <a:r>
              <a:rPr lang="nb-NO" dirty="0" smtClean="0"/>
              <a:t>igjen</a:t>
            </a:r>
            <a:endParaRPr lang="nb-NO" dirty="0"/>
          </a:p>
          <a:p>
            <a:pPr lvl="1"/>
            <a:r>
              <a:rPr lang="nb-NO" dirty="0"/>
              <a:t>arbeidskraft og </a:t>
            </a:r>
            <a:endParaRPr lang="nb-NO" dirty="0" smtClean="0"/>
          </a:p>
          <a:p>
            <a:pPr lvl="1"/>
            <a:r>
              <a:rPr lang="nb-NO" dirty="0" smtClean="0"/>
              <a:t>kapital </a:t>
            </a:r>
            <a:r>
              <a:rPr lang="nb-NO" dirty="0"/>
              <a:t>(</a:t>
            </a:r>
            <a:r>
              <a:rPr lang="nb-NO" dirty="0" smtClean="0"/>
              <a:t>penger).</a:t>
            </a:r>
          </a:p>
          <a:p>
            <a:r>
              <a:rPr lang="nb-NO" dirty="0" smtClean="0"/>
              <a:t>Samfunnsøkonomi</a:t>
            </a:r>
          </a:p>
          <a:p>
            <a:r>
              <a:rPr lang="nb-NO" dirty="0" smtClean="0"/>
              <a:t>Bedriftsøkonomi</a:t>
            </a:r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Finansregnskap med analyse</a:t>
            </a:r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5D3684-9AEE-4C3B-B818-39FD1122FB79}" type="slidenum">
              <a:rPr lang="nb-NO" altLang="nb-NO" smtClean="0"/>
              <a:pPr>
                <a:defRPr/>
              </a:pPr>
              <a:t>2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36854076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Bedriftsøkonomi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524000" y="3971553"/>
            <a:ext cx="7010400" cy="2048247"/>
          </a:xfrm>
        </p:spPr>
        <p:txBody>
          <a:bodyPr/>
          <a:lstStyle/>
          <a:p>
            <a:r>
              <a:rPr lang="nb-NO" dirty="0" smtClean="0"/>
              <a:t>Virksomhet</a:t>
            </a:r>
          </a:p>
          <a:p>
            <a:pPr lvl="1"/>
            <a:r>
              <a:rPr lang="nb-NO" dirty="0" smtClean="0"/>
              <a:t>Foretak/ private bedrifter</a:t>
            </a:r>
          </a:p>
          <a:p>
            <a:pPr lvl="1"/>
            <a:r>
              <a:rPr lang="nb-NO" dirty="0" smtClean="0"/>
              <a:t>Offentlige virksomheter</a:t>
            </a:r>
          </a:p>
          <a:p>
            <a:pPr lvl="1"/>
            <a:r>
              <a:rPr lang="nb-NO" dirty="0" smtClean="0"/>
              <a:t>Ideelle organisasjoner</a:t>
            </a:r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Finansregnskap med analyse</a:t>
            </a:r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5D3684-9AEE-4C3B-B818-39FD1122FB79}" type="slidenum">
              <a:rPr lang="nb-NO" altLang="nb-NO" smtClean="0"/>
              <a:pPr>
                <a:defRPr/>
              </a:pPr>
              <a:t>3</a:t>
            </a:fld>
            <a:endParaRPr lang="nb-NO" altLang="nb-NO"/>
          </a:p>
        </p:txBody>
      </p:sp>
      <p:pic>
        <p:nvPicPr>
          <p:cNvPr id="6" name="Bild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576" y="1412776"/>
            <a:ext cx="7556107" cy="2558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37456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Interessegrupper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Finansregnskap med analyse</a:t>
            </a:r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5D3684-9AEE-4C3B-B818-39FD1122FB79}" type="slidenum">
              <a:rPr lang="nb-NO" altLang="nb-NO" smtClean="0"/>
              <a:pPr>
                <a:defRPr/>
              </a:pPr>
              <a:t>4</a:t>
            </a:fld>
            <a:endParaRPr lang="nb-NO" altLang="nb-NO"/>
          </a:p>
        </p:txBody>
      </p:sp>
      <p:pic>
        <p:nvPicPr>
          <p:cNvPr id="6" name="Bild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5656" y="1640714"/>
            <a:ext cx="6512768" cy="4452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76022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Bedriftsøkonomisk analyse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De viktigste delområdene er:</a:t>
            </a:r>
          </a:p>
          <a:p>
            <a:pPr lvl="1"/>
            <a:r>
              <a:rPr lang="nb-NO" dirty="0" smtClean="0"/>
              <a:t>økonomistyring</a:t>
            </a:r>
            <a:endParaRPr lang="nb-NO" dirty="0"/>
          </a:p>
          <a:p>
            <a:pPr lvl="1"/>
            <a:r>
              <a:rPr lang="nb-NO" dirty="0" smtClean="0"/>
              <a:t>finansregnskap</a:t>
            </a:r>
            <a:endParaRPr lang="nb-NO" dirty="0"/>
          </a:p>
          <a:p>
            <a:pPr lvl="1"/>
            <a:r>
              <a:rPr lang="nb-NO" dirty="0"/>
              <a:t>f</a:t>
            </a:r>
            <a:r>
              <a:rPr lang="nb-NO" dirty="0" smtClean="0"/>
              <a:t>inans</a:t>
            </a:r>
          </a:p>
          <a:p>
            <a:r>
              <a:rPr lang="nb-NO" dirty="0" smtClean="0"/>
              <a:t>Etikk og samfunnsansvar</a:t>
            </a:r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Finansregnskap med analyse</a:t>
            </a:r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5D3684-9AEE-4C3B-B818-39FD1122FB79}" type="slidenum">
              <a:rPr lang="nb-NO" altLang="nb-NO" smtClean="0"/>
              <a:pPr>
                <a:defRPr/>
              </a:pPr>
              <a:t>5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8784536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Typer </a:t>
            </a:r>
            <a:r>
              <a:rPr lang="nb-NO" dirty="0"/>
              <a:t>virksomheter og deres oppgaver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Formål</a:t>
            </a:r>
          </a:p>
          <a:p>
            <a:r>
              <a:rPr lang="nb-NO" dirty="0" smtClean="0"/>
              <a:t>Størrelse</a:t>
            </a:r>
          </a:p>
          <a:p>
            <a:r>
              <a:rPr lang="nb-NO" dirty="0" smtClean="0"/>
              <a:t>Verdikjede</a:t>
            </a:r>
          </a:p>
          <a:p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Finansregnskap med analyse</a:t>
            </a:r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5D3684-9AEE-4C3B-B818-39FD1122FB79}" type="slidenum">
              <a:rPr lang="nb-NO" altLang="nb-NO" smtClean="0"/>
              <a:pPr>
                <a:defRPr/>
              </a:pPr>
              <a:t>6</a:t>
            </a:fld>
            <a:endParaRPr lang="nb-NO" altLang="nb-NO"/>
          </a:p>
        </p:txBody>
      </p:sp>
    </p:spTree>
    <p:extLst>
      <p:ext uri="{BB962C8B-B14F-4D97-AF65-F5344CB8AC3E}">
        <p14:creationId xmlns:p14="http://schemas.microsoft.com/office/powerpoint/2010/main" val="26220023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Finansregnskap med analyse</a:t>
            </a:r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5D3684-9AEE-4C3B-B818-39FD1122FB79}" type="slidenum">
              <a:rPr lang="nb-NO" altLang="nb-NO" smtClean="0"/>
              <a:pPr>
                <a:defRPr/>
              </a:pPr>
              <a:t>7</a:t>
            </a:fld>
            <a:endParaRPr lang="nb-NO" altLang="nb-NO"/>
          </a:p>
        </p:txBody>
      </p:sp>
      <p:pic>
        <p:nvPicPr>
          <p:cNvPr id="6" name="Bild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592" y="4840151"/>
            <a:ext cx="7369076" cy="2091909"/>
          </a:xfrm>
          <a:prstGeom prst="rect">
            <a:avLst/>
          </a:prstGeom>
        </p:spPr>
      </p:pic>
      <p:pic>
        <p:nvPicPr>
          <p:cNvPr id="7" name="Bilde 6"/>
          <p:cNvPicPr>
            <a:picLocks noChangeAspect="1"/>
          </p:cNvPicPr>
          <p:nvPr/>
        </p:nvPicPr>
        <p:blipFill rotWithShape="1">
          <a:blip r:embed="rId3"/>
          <a:srcRect b="9982"/>
          <a:stretch/>
        </p:blipFill>
        <p:spPr>
          <a:xfrm>
            <a:off x="1112010" y="3153773"/>
            <a:ext cx="7571777" cy="1752850"/>
          </a:xfrm>
          <a:prstGeom prst="rect">
            <a:avLst/>
          </a:prstGeom>
        </p:spPr>
      </p:pic>
      <p:pic>
        <p:nvPicPr>
          <p:cNvPr id="8" name="Bild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88957" y="1254090"/>
            <a:ext cx="7708583" cy="20403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38846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524000" y="190500"/>
            <a:ext cx="7224464" cy="1527175"/>
          </a:xfrm>
        </p:spPr>
        <p:txBody>
          <a:bodyPr/>
          <a:lstStyle/>
          <a:p>
            <a:r>
              <a:rPr lang="nb-NO" dirty="0"/>
              <a:t/>
            </a:r>
            <a:br>
              <a:rPr lang="nb-NO" dirty="0"/>
            </a:br>
            <a:r>
              <a:rPr lang="nb-NO" dirty="0"/>
              <a:t>S</a:t>
            </a:r>
            <a:r>
              <a:rPr lang="nb-NO" dirty="0" smtClean="0"/>
              <a:t>tyringssløyfen (Figur 1.7) 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Finansregnskap med analyse</a:t>
            </a:r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5D3684-9AEE-4C3B-B818-39FD1122FB79}" type="slidenum">
              <a:rPr lang="nb-NO" altLang="nb-NO" smtClean="0"/>
              <a:pPr>
                <a:defRPr/>
              </a:pPr>
              <a:t>8</a:t>
            </a:fld>
            <a:endParaRPr lang="nb-NO" altLang="nb-NO"/>
          </a:p>
        </p:txBody>
      </p:sp>
      <p:pic>
        <p:nvPicPr>
          <p:cNvPr id="6" name="Bild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1746556"/>
            <a:ext cx="6791340" cy="5104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39986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Organisasjonsformer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nb-NO" dirty="0" err="1" smtClean="0"/>
              <a:t>Enkeltpersonsforetak</a:t>
            </a:r>
            <a:r>
              <a:rPr lang="nb-NO" dirty="0" smtClean="0"/>
              <a:t> (EPF)</a:t>
            </a:r>
          </a:p>
          <a:p>
            <a:pPr lvl="1"/>
            <a:r>
              <a:rPr lang="nb-NO" dirty="0" smtClean="0"/>
              <a:t>en </a:t>
            </a:r>
            <a:r>
              <a:rPr lang="nb-NO" dirty="0"/>
              <a:t>person driver </a:t>
            </a:r>
            <a:r>
              <a:rPr lang="nb-NO" dirty="0" smtClean="0"/>
              <a:t>næringsvirksomhet </a:t>
            </a:r>
          </a:p>
          <a:p>
            <a:pPr lvl="1"/>
            <a:r>
              <a:rPr lang="nb-NO" dirty="0" smtClean="0"/>
              <a:t>fullt personlig ansvar </a:t>
            </a:r>
          </a:p>
          <a:p>
            <a:r>
              <a:rPr lang="nb-NO" dirty="0" smtClean="0"/>
              <a:t>Aksjeselskap (AS)</a:t>
            </a:r>
          </a:p>
          <a:p>
            <a:pPr lvl="1"/>
            <a:r>
              <a:rPr lang="nb-NO" dirty="0" smtClean="0"/>
              <a:t>en selvstendig juridisk enhet</a:t>
            </a:r>
          </a:p>
          <a:p>
            <a:pPr lvl="1"/>
            <a:r>
              <a:rPr lang="nb-NO" dirty="0" smtClean="0"/>
              <a:t>minste aksjekapital er kr 30 000 </a:t>
            </a:r>
          </a:p>
          <a:p>
            <a:pPr lvl="1"/>
            <a:r>
              <a:rPr lang="nb-NO" dirty="0" smtClean="0"/>
              <a:t>fortsatt mye formaliteter</a:t>
            </a:r>
          </a:p>
          <a:p>
            <a:r>
              <a:rPr lang="nb-NO" dirty="0" smtClean="0"/>
              <a:t>Ansvarlig </a:t>
            </a:r>
            <a:r>
              <a:rPr lang="nb-NO" dirty="0"/>
              <a:t>selskap (</a:t>
            </a:r>
            <a:r>
              <a:rPr lang="nb-NO" dirty="0" smtClean="0"/>
              <a:t>ANS) </a:t>
            </a:r>
            <a:r>
              <a:rPr lang="nb-NO" dirty="0"/>
              <a:t>og Selskaper med delt ansvar (DA</a:t>
            </a:r>
            <a:r>
              <a:rPr lang="nb-NO" dirty="0" smtClean="0"/>
              <a:t>)</a:t>
            </a:r>
          </a:p>
          <a:p>
            <a:r>
              <a:rPr lang="nb-NO" dirty="0" smtClean="0"/>
              <a:t>Norsk </a:t>
            </a:r>
            <a:r>
              <a:rPr lang="nb-NO" dirty="0"/>
              <a:t>registrert utenlandsk foretak (NUF</a:t>
            </a:r>
            <a:r>
              <a:rPr lang="nb-NO" dirty="0" smtClean="0"/>
              <a:t>)</a:t>
            </a:r>
            <a:endParaRPr lang="nb-NO" dirty="0"/>
          </a:p>
          <a:p>
            <a:r>
              <a:rPr lang="nb-NO" dirty="0"/>
              <a:t>Ideelle </a:t>
            </a:r>
            <a:r>
              <a:rPr lang="nb-NO" dirty="0" smtClean="0"/>
              <a:t>organisasjoner </a:t>
            </a:r>
          </a:p>
          <a:p>
            <a:pPr lvl="1"/>
            <a:r>
              <a:rPr lang="nb-NO" dirty="0" smtClean="0"/>
              <a:t>stiftelser</a:t>
            </a:r>
            <a:r>
              <a:rPr lang="nb-NO" dirty="0"/>
              <a:t>, lag og foreninger</a:t>
            </a:r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b-NO" dirty="0" smtClean="0"/>
              <a:t>Finansregnskap med analyse</a:t>
            </a:r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5D3684-9AEE-4C3B-B818-39FD1122FB79}" type="slidenum">
              <a:rPr lang="nb-NO" altLang="nb-NO" smtClean="0"/>
              <a:pPr>
                <a:defRPr/>
              </a:pPr>
              <a:t>9</a:t>
            </a:fld>
            <a:endParaRPr lang="nb-NO" altLang="nb-NO" dirty="0"/>
          </a:p>
        </p:txBody>
      </p:sp>
    </p:spTree>
    <p:extLst>
      <p:ext uri="{BB962C8B-B14F-4D97-AF65-F5344CB8AC3E}">
        <p14:creationId xmlns:p14="http://schemas.microsoft.com/office/powerpoint/2010/main" val="1564974104"/>
      </p:ext>
    </p:extLst>
  </p:cSld>
  <p:clrMapOvr>
    <a:masterClrMapping/>
  </p:clrMapOvr>
</p:sld>
</file>

<file path=ppt/theme/theme1.xml><?xml version="1.0" encoding="utf-8"?>
<a:theme xmlns:a="http://schemas.openxmlformats.org/drawingml/2006/main" name="Ekko">
  <a:themeElements>
    <a:clrScheme name="Ekko 7">
      <a:dk1>
        <a:srgbClr val="336666"/>
      </a:dk1>
      <a:lt1>
        <a:srgbClr val="FFFFFF"/>
      </a:lt1>
      <a:dk2>
        <a:srgbClr val="000000"/>
      </a:dk2>
      <a:lt2>
        <a:srgbClr val="666699"/>
      </a:lt2>
      <a:accent1>
        <a:srgbClr val="99CCCC"/>
      </a:accent1>
      <a:accent2>
        <a:srgbClr val="CCCCCC"/>
      </a:accent2>
      <a:accent3>
        <a:srgbClr val="FFFFFF"/>
      </a:accent3>
      <a:accent4>
        <a:srgbClr val="2A5656"/>
      </a:accent4>
      <a:accent5>
        <a:srgbClr val="CAE2E2"/>
      </a:accent5>
      <a:accent6>
        <a:srgbClr val="B9B9B9"/>
      </a:accent6>
      <a:hlink>
        <a:srgbClr val="006666"/>
      </a:hlink>
      <a:folHlink>
        <a:srgbClr val="B2B2B2"/>
      </a:folHlink>
    </a:clrScheme>
    <a:fontScheme name="Ekko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 typeface="Wingdings" pitchFamily="2" charset="2"/>
          <a:buNone/>
          <a:tabLst/>
          <a:defRPr kumimoji="0" lang="nb-NO" sz="32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 typeface="Wingdings" pitchFamily="2" charset="2"/>
          <a:buNone/>
          <a:tabLst/>
          <a:defRPr kumimoji="0" lang="nb-NO" sz="32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Ekko 1">
        <a:dk1>
          <a:srgbClr val="25252F"/>
        </a:dk1>
        <a:lt1>
          <a:srgbClr val="9999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3399"/>
        </a:accent2>
        <a:accent3>
          <a:srgbClr val="AAAAAA"/>
        </a:accent3>
        <a:accent4>
          <a:srgbClr val="8282DA"/>
        </a:accent4>
        <a:accent5>
          <a:srgbClr val="ADB8FF"/>
        </a:accent5>
        <a:accent6>
          <a:srgbClr val="002D8A"/>
        </a:accent6>
        <a:hlink>
          <a:srgbClr val="0099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kko 2">
        <a:dk1>
          <a:srgbClr val="314183"/>
        </a:dk1>
        <a:lt1>
          <a:srgbClr val="FFFFFF"/>
        </a:lt1>
        <a:dk2>
          <a:srgbClr val="0B1E45"/>
        </a:dk2>
        <a:lt2>
          <a:srgbClr val="FFFFFF"/>
        </a:lt2>
        <a:accent1>
          <a:srgbClr val="6666FF"/>
        </a:accent1>
        <a:accent2>
          <a:srgbClr val="0066FF"/>
        </a:accent2>
        <a:accent3>
          <a:srgbClr val="AAABB0"/>
        </a:accent3>
        <a:accent4>
          <a:srgbClr val="DADADA"/>
        </a:accent4>
        <a:accent5>
          <a:srgbClr val="B8B8FF"/>
        </a:accent5>
        <a:accent6>
          <a:srgbClr val="005CE7"/>
        </a:accent6>
        <a:hlink>
          <a:srgbClr val="00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kko 3">
        <a:dk1>
          <a:srgbClr val="194349"/>
        </a:dk1>
        <a:lt1>
          <a:srgbClr val="FFFFCC"/>
        </a:lt1>
        <a:dk2>
          <a:srgbClr val="006666"/>
        </a:dk2>
        <a:lt2>
          <a:srgbClr val="FFFFFF"/>
        </a:lt2>
        <a:accent1>
          <a:srgbClr val="99CC00"/>
        </a:accent1>
        <a:accent2>
          <a:srgbClr val="00B6B2"/>
        </a:accent2>
        <a:accent3>
          <a:srgbClr val="AAB8B8"/>
        </a:accent3>
        <a:accent4>
          <a:srgbClr val="DADAAE"/>
        </a:accent4>
        <a:accent5>
          <a:srgbClr val="CAE2AA"/>
        </a:accent5>
        <a:accent6>
          <a:srgbClr val="00A5A1"/>
        </a:accent6>
        <a:hlink>
          <a:srgbClr val="669900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kko 4">
        <a:dk1>
          <a:srgbClr val="194349"/>
        </a:dk1>
        <a:lt1>
          <a:srgbClr val="FFFFCC"/>
        </a:lt1>
        <a:dk2>
          <a:srgbClr val="0000FF"/>
        </a:dk2>
        <a:lt2>
          <a:srgbClr val="FFFFFF"/>
        </a:lt2>
        <a:accent1>
          <a:srgbClr val="0099FF"/>
        </a:accent1>
        <a:accent2>
          <a:srgbClr val="33CC33"/>
        </a:accent2>
        <a:accent3>
          <a:srgbClr val="AAAAFF"/>
        </a:accent3>
        <a:accent4>
          <a:srgbClr val="DADAAE"/>
        </a:accent4>
        <a:accent5>
          <a:srgbClr val="AACAFF"/>
        </a:accent5>
        <a:accent6>
          <a:srgbClr val="2DB9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kko 5">
        <a:dk1>
          <a:srgbClr val="194349"/>
        </a:dk1>
        <a:lt1>
          <a:srgbClr val="FFFFCC"/>
        </a:lt1>
        <a:dk2>
          <a:srgbClr val="72A497"/>
        </a:dk2>
        <a:lt2>
          <a:srgbClr val="000000"/>
        </a:lt2>
        <a:accent1>
          <a:srgbClr val="805D32"/>
        </a:accent1>
        <a:accent2>
          <a:srgbClr val="7D2F3C"/>
        </a:accent2>
        <a:accent3>
          <a:srgbClr val="BCCFC9"/>
        </a:accent3>
        <a:accent4>
          <a:srgbClr val="DADAAE"/>
        </a:accent4>
        <a:accent5>
          <a:srgbClr val="C0B6AD"/>
        </a:accent5>
        <a:accent6>
          <a:srgbClr val="712A35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kko 6">
        <a:dk1>
          <a:srgbClr val="1C1C1C"/>
        </a:dk1>
        <a:lt1>
          <a:srgbClr val="FFFFFF"/>
        </a:lt1>
        <a:dk2>
          <a:srgbClr val="710F0F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BB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666699"/>
        </a:hlink>
        <a:folHlink>
          <a:srgbClr val="99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kko 7">
        <a:dk1>
          <a:srgbClr val="336666"/>
        </a:dk1>
        <a:lt1>
          <a:srgbClr val="FFFFFF"/>
        </a:lt1>
        <a:dk2>
          <a:srgbClr val="000000"/>
        </a:dk2>
        <a:lt2>
          <a:srgbClr val="666699"/>
        </a:lt2>
        <a:accent1>
          <a:srgbClr val="99CCCC"/>
        </a:accent1>
        <a:accent2>
          <a:srgbClr val="CCCCCC"/>
        </a:accent2>
        <a:accent3>
          <a:srgbClr val="FFFFFF"/>
        </a:accent3>
        <a:accent4>
          <a:srgbClr val="2A5656"/>
        </a:accent4>
        <a:accent5>
          <a:srgbClr val="CAE2E2"/>
        </a:accent5>
        <a:accent6>
          <a:srgbClr val="B9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kko 8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3366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kko 9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CC33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B98A00"/>
        </a:accent6>
        <a:hlink>
          <a:srgbClr val="CC66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kko 10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666699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8A8AE7"/>
        </a:accent6>
        <a:hlink>
          <a:srgbClr val="3366FF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Echo</Template>
  <TotalTime>4084</TotalTime>
  <Words>188</Words>
  <Application>Microsoft Office PowerPoint</Application>
  <PresentationFormat>Skjermfremvisning (4:3)</PresentationFormat>
  <Paragraphs>62</Paragraphs>
  <Slides>9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9</vt:i4>
      </vt:variant>
    </vt:vector>
  </HeadingPairs>
  <TitlesOfParts>
    <vt:vector size="15" baseType="lpstr">
      <vt:lpstr>Arial</vt:lpstr>
      <vt:lpstr>Comic Sans MS</vt:lpstr>
      <vt:lpstr>Verdana</vt:lpstr>
      <vt:lpstr>Wingdings</vt:lpstr>
      <vt:lpstr>Wingdings 3</vt:lpstr>
      <vt:lpstr>Ekko</vt:lpstr>
      <vt:lpstr>Økonomistyring</vt:lpstr>
      <vt:lpstr>Økonomi</vt:lpstr>
      <vt:lpstr>Bedriftsøkonomi</vt:lpstr>
      <vt:lpstr>Interessegrupper</vt:lpstr>
      <vt:lpstr>Bedriftsøkonomisk analyse</vt:lpstr>
      <vt:lpstr>Typer virksomheter og deres oppgaver</vt:lpstr>
      <vt:lpstr>PowerPoint-presentasjon</vt:lpstr>
      <vt:lpstr> Styringssløyfen (Figur 1.7) </vt:lpstr>
      <vt:lpstr>Organisasjonsformer</vt:lpstr>
    </vt:vector>
  </TitlesOfParts>
  <Company>Fagbokforlaget 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Grunnleggende regnskap</dc:title>
  <dc:creator>Alf Øyen</dc:creator>
  <cp:lastModifiedBy>KM</cp:lastModifiedBy>
  <cp:revision>49</cp:revision>
  <dcterms:created xsi:type="dcterms:W3CDTF">2005-08-18T07:14:48Z</dcterms:created>
  <dcterms:modified xsi:type="dcterms:W3CDTF">2015-12-22T13:21:19Z</dcterms:modified>
</cp:coreProperties>
</file>