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5"/>
  </p:notesMasterIdLst>
  <p:handoutMasterIdLst>
    <p:handoutMasterId r:id="rId46"/>
  </p:handoutMasterIdLst>
  <p:sldIdLst>
    <p:sldId id="284" r:id="rId5"/>
    <p:sldId id="286" r:id="rId6"/>
    <p:sldId id="302" r:id="rId7"/>
    <p:sldId id="303" r:id="rId8"/>
    <p:sldId id="304" r:id="rId9"/>
    <p:sldId id="305" r:id="rId10"/>
    <p:sldId id="377" r:id="rId11"/>
    <p:sldId id="378" r:id="rId12"/>
    <p:sldId id="379" r:id="rId13"/>
    <p:sldId id="380" r:id="rId14"/>
    <p:sldId id="381" r:id="rId15"/>
    <p:sldId id="315" r:id="rId16"/>
    <p:sldId id="293" r:id="rId17"/>
    <p:sldId id="294" r:id="rId18"/>
    <p:sldId id="316" r:id="rId19"/>
    <p:sldId id="317" r:id="rId20"/>
    <p:sldId id="318" r:id="rId21"/>
    <p:sldId id="319" r:id="rId22"/>
    <p:sldId id="320" r:id="rId23"/>
    <p:sldId id="382" r:id="rId24"/>
    <p:sldId id="383" r:id="rId25"/>
    <p:sldId id="338" r:id="rId26"/>
    <p:sldId id="325" r:id="rId27"/>
    <p:sldId id="333" r:id="rId28"/>
    <p:sldId id="373" r:id="rId29"/>
    <p:sldId id="353" r:id="rId30"/>
    <p:sldId id="374" r:id="rId31"/>
    <p:sldId id="354" r:id="rId32"/>
    <p:sldId id="355" r:id="rId33"/>
    <p:sldId id="368" r:id="rId34"/>
    <p:sldId id="359" r:id="rId35"/>
    <p:sldId id="371" r:id="rId36"/>
    <p:sldId id="360" r:id="rId37"/>
    <p:sldId id="361" r:id="rId38"/>
    <p:sldId id="376" r:id="rId39"/>
    <p:sldId id="363" r:id="rId40"/>
    <p:sldId id="364" r:id="rId41"/>
    <p:sldId id="365" r:id="rId42"/>
    <p:sldId id="366" r:id="rId43"/>
    <p:sldId id="375" r:id="rId4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1FF"/>
    <a:srgbClr val="80808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 varScale="1">
        <p:scale>
          <a:sx n="145" d="100"/>
          <a:sy n="145" d="100"/>
        </p:scale>
        <p:origin x="14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3592754638543"/>
          <c:y val="3.9779900608870586E-2"/>
          <c:w val="0.78912631333927297"/>
          <c:h val="0.77084562399243228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'page 388'!$G$19:$G$29</c:f>
              <c:numCache>
                <c:formatCode>0.00%</c:formatCode>
                <c:ptCount val="11"/>
                <c:pt idx="0">
                  <c:v>0.19899748742132398</c:v>
                </c:pt>
                <c:pt idx="1">
                  <c:v>0.17687760598786947</c:v>
                </c:pt>
                <c:pt idx="2">
                  <c:v>0.1558292334576539</c:v>
                </c:pt>
                <c:pt idx="3">
                  <c:v>0.13634950494959633</c:v>
                </c:pt>
                <c:pt idx="4">
                  <c:v>0.11920989891783317</c:v>
                </c:pt>
                <c:pt idx="5">
                  <c:v>0.10555656066772921</c:v>
                </c:pt>
                <c:pt idx="6">
                  <c:v>9.6874919354805161E-2</c:v>
                </c:pt>
                <c:pt idx="7">
                  <c:v>9.4544632317228885E-2</c:v>
                </c:pt>
                <c:pt idx="8">
                  <c:v>9.901515035589252E-2</c:v>
                </c:pt>
                <c:pt idx="9">
                  <c:v>0.10945632690712769</c:v>
                </c:pt>
                <c:pt idx="10">
                  <c:v>0.12437342963832751</c:v>
                </c:pt>
              </c:numCache>
            </c:numRef>
          </c:xVal>
          <c:yVal>
            <c:numRef>
              <c:f>'page 388'!$H$19:$H$29</c:f>
              <c:numCache>
                <c:formatCode>0.00%</c:formatCode>
                <c:ptCount val="11"/>
                <c:pt idx="0">
                  <c:v>0.12</c:v>
                </c:pt>
                <c:pt idx="1">
                  <c:v>0.11674999999999999</c:v>
                </c:pt>
                <c:pt idx="2">
                  <c:v>0.1135</c:v>
                </c:pt>
                <c:pt idx="3">
                  <c:v>0.11024999999999999</c:v>
                </c:pt>
                <c:pt idx="4">
                  <c:v>0.107</c:v>
                </c:pt>
                <c:pt idx="5">
                  <c:v>0.10375000000000001</c:v>
                </c:pt>
                <c:pt idx="6">
                  <c:v>0.10050000000000001</c:v>
                </c:pt>
                <c:pt idx="7">
                  <c:v>9.7250000000000003E-2</c:v>
                </c:pt>
                <c:pt idx="8">
                  <c:v>9.4E-2</c:v>
                </c:pt>
                <c:pt idx="9">
                  <c:v>9.0750000000000011E-2</c:v>
                </c:pt>
                <c:pt idx="10">
                  <c:v>8.7500000000000008E-2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1F-4FFF-AA92-D9514411B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64352"/>
        <c:axId val="87775104"/>
      </c:scatterChart>
      <c:valAx>
        <c:axId val="87764352"/>
        <c:scaling>
          <c:orientation val="minMax"/>
          <c:max val="0.2"/>
          <c:min val="8.5000000000000048E-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Standardavvik</a:t>
                </a:r>
              </a:p>
            </c:rich>
          </c:tx>
          <c:layout>
            <c:manualLayout>
              <c:xMode val="edge"/>
              <c:yMode val="edge"/>
              <c:x val="0.40893945596250009"/>
              <c:y val="0.91489801084509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775104"/>
        <c:crosses val="autoZero"/>
        <c:crossBetween val="midCat"/>
        <c:majorUnit val="1.0000000000000002E-2"/>
      </c:valAx>
      <c:valAx>
        <c:axId val="87775104"/>
        <c:scaling>
          <c:orientation val="minMax"/>
          <c:min val="8.0000000000000043E-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Forventet avkastning</a:t>
                </a:r>
              </a:p>
            </c:rich>
          </c:tx>
          <c:layout>
            <c:manualLayout>
              <c:xMode val="edge"/>
              <c:yMode val="edge"/>
              <c:x val="3.2307223065006781E-2"/>
              <c:y val="0.26205577094741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764352"/>
        <c:crosses val="autoZero"/>
        <c:crossBetween val="midCat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'[BW Offshore.xlsx]data'!$A$2:$A$76</c:f>
              <c:numCache>
                <c:formatCode>d:m:;@</c:formatCode>
                <c:ptCount val="75"/>
                <c:pt idx="0">
                  <c:v>43355</c:v>
                </c:pt>
                <c:pt idx="1">
                  <c:v>43356</c:v>
                </c:pt>
                <c:pt idx="2">
                  <c:v>43357</c:v>
                </c:pt>
                <c:pt idx="3">
                  <c:v>43360</c:v>
                </c:pt>
                <c:pt idx="4">
                  <c:v>43361</c:v>
                </c:pt>
                <c:pt idx="5">
                  <c:v>43362</c:v>
                </c:pt>
                <c:pt idx="6">
                  <c:v>43363</c:v>
                </c:pt>
                <c:pt idx="7">
                  <c:v>43364</c:v>
                </c:pt>
                <c:pt idx="8">
                  <c:v>43367</c:v>
                </c:pt>
                <c:pt idx="9">
                  <c:v>43368</c:v>
                </c:pt>
                <c:pt idx="10">
                  <c:v>43369</c:v>
                </c:pt>
                <c:pt idx="11">
                  <c:v>43370</c:v>
                </c:pt>
                <c:pt idx="12">
                  <c:v>43371</c:v>
                </c:pt>
                <c:pt idx="13">
                  <c:v>43374</c:v>
                </c:pt>
                <c:pt idx="14">
                  <c:v>43375</c:v>
                </c:pt>
                <c:pt idx="15">
                  <c:v>43376</c:v>
                </c:pt>
                <c:pt idx="16">
                  <c:v>43377</c:v>
                </c:pt>
                <c:pt idx="17">
                  <c:v>43378</c:v>
                </c:pt>
                <c:pt idx="18">
                  <c:v>43381</c:v>
                </c:pt>
                <c:pt idx="19">
                  <c:v>43382</c:v>
                </c:pt>
                <c:pt idx="20">
                  <c:v>43383</c:v>
                </c:pt>
                <c:pt idx="21">
                  <c:v>43384</c:v>
                </c:pt>
                <c:pt idx="22">
                  <c:v>43385</c:v>
                </c:pt>
                <c:pt idx="23">
                  <c:v>43388</c:v>
                </c:pt>
                <c:pt idx="24">
                  <c:v>43389</c:v>
                </c:pt>
                <c:pt idx="25">
                  <c:v>43390</c:v>
                </c:pt>
                <c:pt idx="26">
                  <c:v>43391</c:v>
                </c:pt>
                <c:pt idx="27">
                  <c:v>43392</c:v>
                </c:pt>
                <c:pt idx="28">
                  <c:v>43395</c:v>
                </c:pt>
                <c:pt idx="29">
                  <c:v>43396</c:v>
                </c:pt>
                <c:pt idx="30">
                  <c:v>43397</c:v>
                </c:pt>
                <c:pt idx="31">
                  <c:v>43398</c:v>
                </c:pt>
                <c:pt idx="32">
                  <c:v>43399</c:v>
                </c:pt>
                <c:pt idx="33">
                  <c:v>43402</c:v>
                </c:pt>
                <c:pt idx="34">
                  <c:v>43403</c:v>
                </c:pt>
                <c:pt idx="35">
                  <c:v>43404</c:v>
                </c:pt>
                <c:pt idx="36">
                  <c:v>43405</c:v>
                </c:pt>
                <c:pt idx="37">
                  <c:v>43406</c:v>
                </c:pt>
                <c:pt idx="38">
                  <c:v>43409</c:v>
                </c:pt>
                <c:pt idx="39">
                  <c:v>43410</c:v>
                </c:pt>
                <c:pt idx="40">
                  <c:v>43411</c:v>
                </c:pt>
                <c:pt idx="41">
                  <c:v>43412</c:v>
                </c:pt>
                <c:pt idx="42">
                  <c:v>43413</c:v>
                </c:pt>
                <c:pt idx="43">
                  <c:v>43416</c:v>
                </c:pt>
                <c:pt idx="44">
                  <c:v>43417</c:v>
                </c:pt>
                <c:pt idx="45">
                  <c:v>43418</c:v>
                </c:pt>
                <c:pt idx="46">
                  <c:v>43419</c:v>
                </c:pt>
                <c:pt idx="47">
                  <c:v>43420</c:v>
                </c:pt>
                <c:pt idx="48">
                  <c:v>43423</c:v>
                </c:pt>
                <c:pt idx="49">
                  <c:v>43424</c:v>
                </c:pt>
                <c:pt idx="50">
                  <c:v>43425</c:v>
                </c:pt>
                <c:pt idx="51">
                  <c:v>43426</c:v>
                </c:pt>
                <c:pt idx="52">
                  <c:v>43427</c:v>
                </c:pt>
                <c:pt idx="53">
                  <c:v>43430</c:v>
                </c:pt>
                <c:pt idx="54">
                  <c:v>43431</c:v>
                </c:pt>
                <c:pt idx="55">
                  <c:v>43432</c:v>
                </c:pt>
                <c:pt idx="56">
                  <c:v>43433</c:v>
                </c:pt>
                <c:pt idx="57">
                  <c:v>43434</c:v>
                </c:pt>
                <c:pt idx="58">
                  <c:v>43437</c:v>
                </c:pt>
                <c:pt idx="59">
                  <c:v>43438</c:v>
                </c:pt>
                <c:pt idx="60">
                  <c:v>43439</c:v>
                </c:pt>
                <c:pt idx="61">
                  <c:v>43440</c:v>
                </c:pt>
                <c:pt idx="62">
                  <c:v>43441</c:v>
                </c:pt>
                <c:pt idx="63">
                  <c:v>43444</c:v>
                </c:pt>
                <c:pt idx="64">
                  <c:v>43445</c:v>
                </c:pt>
                <c:pt idx="65">
                  <c:v>43446</c:v>
                </c:pt>
                <c:pt idx="66">
                  <c:v>43447</c:v>
                </c:pt>
                <c:pt idx="67">
                  <c:v>43448</c:v>
                </c:pt>
                <c:pt idx="68">
                  <c:v>43451</c:v>
                </c:pt>
                <c:pt idx="69">
                  <c:v>43452</c:v>
                </c:pt>
                <c:pt idx="70">
                  <c:v>43453</c:v>
                </c:pt>
                <c:pt idx="71">
                  <c:v>43454</c:v>
                </c:pt>
                <c:pt idx="72">
                  <c:v>43455</c:v>
                </c:pt>
                <c:pt idx="73">
                  <c:v>43461</c:v>
                </c:pt>
                <c:pt idx="74">
                  <c:v>43462</c:v>
                </c:pt>
              </c:numCache>
            </c:numRef>
          </c:cat>
          <c:val>
            <c:numRef>
              <c:f>'[BW Offshore.xlsx]data'!$B$2:$B$87</c:f>
              <c:numCache>
                <c:formatCode>#\ ##0.00###</c:formatCode>
                <c:ptCount val="86"/>
                <c:pt idx="0">
                  <c:v>60.8</c:v>
                </c:pt>
                <c:pt idx="1">
                  <c:v>59.9</c:v>
                </c:pt>
                <c:pt idx="2">
                  <c:v>59.2</c:v>
                </c:pt>
                <c:pt idx="3">
                  <c:v>61.4</c:v>
                </c:pt>
                <c:pt idx="4">
                  <c:v>63</c:v>
                </c:pt>
                <c:pt idx="5">
                  <c:v>64.8</c:v>
                </c:pt>
                <c:pt idx="6">
                  <c:v>65.2</c:v>
                </c:pt>
                <c:pt idx="7">
                  <c:v>64.2</c:v>
                </c:pt>
                <c:pt idx="8">
                  <c:v>63.7</c:v>
                </c:pt>
                <c:pt idx="9">
                  <c:v>65.2</c:v>
                </c:pt>
                <c:pt idx="10">
                  <c:v>64.8</c:v>
                </c:pt>
                <c:pt idx="11">
                  <c:v>66.7</c:v>
                </c:pt>
                <c:pt idx="12">
                  <c:v>64.599999999999994</c:v>
                </c:pt>
                <c:pt idx="13">
                  <c:v>64.400000000000006</c:v>
                </c:pt>
                <c:pt idx="14">
                  <c:v>64.2</c:v>
                </c:pt>
                <c:pt idx="15">
                  <c:v>63.2</c:v>
                </c:pt>
                <c:pt idx="16">
                  <c:v>60.7</c:v>
                </c:pt>
                <c:pt idx="17">
                  <c:v>62.6</c:v>
                </c:pt>
                <c:pt idx="18">
                  <c:v>61</c:v>
                </c:pt>
                <c:pt idx="19">
                  <c:v>63.7</c:v>
                </c:pt>
                <c:pt idx="20">
                  <c:v>60.5</c:v>
                </c:pt>
                <c:pt idx="21">
                  <c:v>59.1</c:v>
                </c:pt>
                <c:pt idx="22">
                  <c:v>59.3</c:v>
                </c:pt>
                <c:pt idx="23">
                  <c:v>57.9</c:v>
                </c:pt>
                <c:pt idx="24">
                  <c:v>57.2</c:v>
                </c:pt>
                <c:pt idx="25">
                  <c:v>56</c:v>
                </c:pt>
                <c:pt idx="26">
                  <c:v>55.8</c:v>
                </c:pt>
                <c:pt idx="27">
                  <c:v>56.6</c:v>
                </c:pt>
                <c:pt idx="28">
                  <c:v>52.9</c:v>
                </c:pt>
                <c:pt idx="29">
                  <c:v>50.3</c:v>
                </c:pt>
                <c:pt idx="30">
                  <c:v>51.4</c:v>
                </c:pt>
                <c:pt idx="31">
                  <c:v>51.3</c:v>
                </c:pt>
                <c:pt idx="32">
                  <c:v>50.1</c:v>
                </c:pt>
                <c:pt idx="33">
                  <c:v>53.4</c:v>
                </c:pt>
                <c:pt idx="34">
                  <c:v>51.6</c:v>
                </c:pt>
                <c:pt idx="35">
                  <c:v>54.1</c:v>
                </c:pt>
                <c:pt idx="36">
                  <c:v>54.1</c:v>
                </c:pt>
                <c:pt idx="37">
                  <c:v>53.2</c:v>
                </c:pt>
                <c:pt idx="38">
                  <c:v>53.3</c:v>
                </c:pt>
                <c:pt idx="39">
                  <c:v>54.3</c:v>
                </c:pt>
                <c:pt idx="40">
                  <c:v>53.3</c:v>
                </c:pt>
                <c:pt idx="41">
                  <c:v>52.6</c:v>
                </c:pt>
                <c:pt idx="42">
                  <c:v>50.3</c:v>
                </c:pt>
                <c:pt idx="43">
                  <c:v>51.5</c:v>
                </c:pt>
                <c:pt idx="44">
                  <c:v>49</c:v>
                </c:pt>
                <c:pt idx="45">
                  <c:v>49.3</c:v>
                </c:pt>
                <c:pt idx="46">
                  <c:v>48.9</c:v>
                </c:pt>
                <c:pt idx="47">
                  <c:v>51</c:v>
                </c:pt>
                <c:pt idx="48">
                  <c:v>47.6</c:v>
                </c:pt>
                <c:pt idx="49">
                  <c:v>44.05</c:v>
                </c:pt>
                <c:pt idx="50">
                  <c:v>43.1</c:v>
                </c:pt>
                <c:pt idx="51">
                  <c:v>40.15</c:v>
                </c:pt>
                <c:pt idx="52">
                  <c:v>37.9</c:v>
                </c:pt>
                <c:pt idx="53">
                  <c:v>38.75</c:v>
                </c:pt>
                <c:pt idx="54">
                  <c:v>39.1</c:v>
                </c:pt>
                <c:pt idx="55">
                  <c:v>37.799999999999997</c:v>
                </c:pt>
                <c:pt idx="56">
                  <c:v>38.950000000000003</c:v>
                </c:pt>
                <c:pt idx="57">
                  <c:v>37.1</c:v>
                </c:pt>
                <c:pt idx="58">
                  <c:v>38.549999999999997</c:v>
                </c:pt>
                <c:pt idx="59">
                  <c:v>37.65</c:v>
                </c:pt>
                <c:pt idx="60">
                  <c:v>37.25</c:v>
                </c:pt>
                <c:pt idx="61">
                  <c:v>34.200000000000003</c:v>
                </c:pt>
                <c:pt idx="62">
                  <c:v>36.25</c:v>
                </c:pt>
                <c:pt idx="63">
                  <c:v>33.700000000000003</c:v>
                </c:pt>
                <c:pt idx="64">
                  <c:v>35.200000000000003</c:v>
                </c:pt>
                <c:pt idx="65">
                  <c:v>35.299999999999997</c:v>
                </c:pt>
                <c:pt idx="66">
                  <c:v>34.5</c:v>
                </c:pt>
                <c:pt idx="67">
                  <c:v>33.450000000000003</c:v>
                </c:pt>
                <c:pt idx="68">
                  <c:v>31.85</c:v>
                </c:pt>
                <c:pt idx="69">
                  <c:v>33.75</c:v>
                </c:pt>
                <c:pt idx="70">
                  <c:v>33</c:v>
                </c:pt>
                <c:pt idx="71">
                  <c:v>32.15</c:v>
                </c:pt>
                <c:pt idx="72">
                  <c:v>32.4</c:v>
                </c:pt>
                <c:pt idx="73">
                  <c:v>29.7</c:v>
                </c:pt>
                <c:pt idx="74">
                  <c:v>31.65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03-42DE-AD28-E86D960D3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2099864"/>
        <c:axId val="1032097568"/>
      </c:lineChart>
      <c:dateAx>
        <c:axId val="1032099864"/>
        <c:scaling>
          <c:orientation val="minMax"/>
        </c:scaling>
        <c:delete val="0"/>
        <c:axPos val="b"/>
        <c:numFmt formatCode="d:m: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2097568"/>
        <c:crosses val="autoZero"/>
        <c:auto val="1"/>
        <c:lblOffset val="100"/>
        <c:baseTimeUnit val="days"/>
      </c:dateAx>
      <c:valAx>
        <c:axId val="1032097568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\ ##0.00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3209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fld id="{838735DE-48EB-470D-A1C7-B84B1BE90A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02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 smtClean="0">
                <a:latin typeface="Tahoma" charset="0"/>
              </a:defRPr>
            </a:lvl1pPr>
          </a:lstStyle>
          <a:p>
            <a:pPr>
              <a:defRPr/>
            </a:pPr>
            <a:fld id="{1098155C-1F30-4BBA-9A38-81E0C74A834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22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858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05488"/>
            <a:ext cx="9890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0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7921D084-DE82-482A-8501-B619AD628EE9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3088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5888"/>
            <a:ext cx="2019300" cy="6581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5888"/>
            <a:ext cx="5905500" cy="6581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5984375E-F98F-45AC-A48F-F454099A1679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74536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96975"/>
            <a:ext cx="8077200" cy="267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022725"/>
            <a:ext cx="8077200" cy="267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E71A90CB-F37A-4265-ABC8-7E8900FA363C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92953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63AAF1E5-F3A4-4F10-BB68-98B0AB310B3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48522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1C8F37F1-6EAE-491B-BB71-389AF00E2DA3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53711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196975"/>
            <a:ext cx="3962400" cy="267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22725"/>
            <a:ext cx="3962400" cy="267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1177CBE4-45F1-4105-B117-154189D6726B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42228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4BE5E7D9-0609-4484-887D-0235CF54021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07244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75814E9A-A39E-42D9-AAF4-D4E9906FE981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2807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96975"/>
            <a:ext cx="39624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8579E61E-E383-45D5-9592-4B862B72050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67320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0A813A25-FC0C-44EA-AFEF-18E08E988681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9027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79686E80-978A-4F14-9190-ADC583083F14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7516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3CD98ED2-B879-4D71-8D38-34CD5D47C73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07744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9E1DE6BF-12A6-4061-87F0-8849B9D396C4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73406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8DCE355A-9943-4B22-9B78-53729F2B2351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3843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96975"/>
            <a:ext cx="80772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5888"/>
            <a:ext cx="807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overskriften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gray">
          <a:xfrm>
            <a:off x="917575" y="981075"/>
            <a:ext cx="8226425" cy="3175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nb-NO" sz="2400" i="0">
              <a:latin typeface="Tahoma" charset="0"/>
            </a:endParaRP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8000" y="6534150"/>
            <a:ext cx="836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600" i="0" smtClean="0"/>
            </a:lvl1pPr>
          </a:lstStyle>
          <a:p>
            <a:pPr>
              <a:defRPr/>
            </a:pPr>
            <a:r>
              <a:rPr lang="nb-NO"/>
              <a:t> 4</a:t>
            </a:r>
            <a:r>
              <a:rPr lang="nb-NO" sz="1400"/>
              <a:t>-</a:t>
            </a:r>
            <a:fld id="{DD522041-E49D-4E4F-9AF2-6F152431EDD6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4380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380C"/>
        </a:buClr>
        <a:buFont typeface="Times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6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000" b="0" dirty="0">
                <a:latin typeface="Calibri" panose="020F0502020204030204" pitchFamily="34" charset="0"/>
              </a:rPr>
              <a:t>Kapittel 10: Finansiell risiko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Hovedmomenter i kapitlet: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Introduksjon til finansiell risiko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Forventet avkastning og risiko for enkeltaksjer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Kovarians og korrelasjon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Beregning av forventet avkastning og standardavvik for porteføljer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Diversifikasjon</a:t>
            </a:r>
          </a:p>
          <a:p>
            <a:pPr lvl="1" eaLnBrk="1" hangingPunct="1"/>
            <a:r>
              <a:rPr lang="nb-NO" sz="2600" dirty="0" err="1">
                <a:latin typeface="Calibri" panose="020F0502020204030204" pitchFamily="34" charset="0"/>
              </a:rPr>
              <a:t>Effisiente</a:t>
            </a:r>
            <a:r>
              <a:rPr lang="nb-NO" sz="2600" dirty="0">
                <a:latin typeface="Calibri" panose="020F0502020204030204" pitchFamily="34" charset="0"/>
              </a:rPr>
              <a:t> porteføljer</a:t>
            </a:r>
          </a:p>
          <a:p>
            <a:pPr lvl="1" eaLnBrk="1" hangingPunct="1"/>
            <a:r>
              <a:rPr lang="nb-NO" sz="2600" dirty="0">
                <a:latin typeface="Calibri" panose="020F0502020204030204" pitchFamily="34" charset="0"/>
              </a:rPr>
              <a:t>Investering i aksjemarkedet</a:t>
            </a:r>
          </a:p>
          <a:p>
            <a:pPr lvl="1" eaLnBrk="1" hangingPunct="1"/>
            <a:r>
              <a:rPr lang="nb-NO" sz="2600" dirty="0" err="1">
                <a:latin typeface="Calibri" panose="020F0502020204030204" pitchFamily="34" charset="0"/>
              </a:rPr>
              <a:t>Markedseffisiens</a:t>
            </a:r>
            <a:endParaRPr lang="nb-NO" sz="2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Empirisk varians og standardavvik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3944" y="1196752"/>
            <a:ext cx="8077200" cy="5500688"/>
          </a:xfrm>
        </p:spPr>
        <p:txBody>
          <a:bodyPr/>
          <a:lstStyle/>
          <a:p>
            <a:pPr marL="0" indent="0">
              <a:buNone/>
            </a:pPr>
            <a:b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96752"/>
            <a:ext cx="2066925" cy="82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kt 6"/>
              <p:cNvSpPr txBox="1"/>
              <p:nvPr/>
            </p:nvSpPr>
            <p:spPr>
              <a:xfrm>
                <a:off x="5508625" y="2222500"/>
                <a:ext cx="3219450" cy="26987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>
                <a:normAutofit fontScale="3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0,012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3852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252</m:t>
                          </m:r>
                        </m:e>
                      </m:rad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=0,199</m:t>
                      </m:r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66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eller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19,66 %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Objek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25" y="2222500"/>
                <a:ext cx="3219450" cy="269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Sylinder 7"/>
          <p:cNvSpPr txBox="1"/>
          <p:nvPr/>
        </p:nvSpPr>
        <p:spPr>
          <a:xfrm>
            <a:off x="5508104" y="2708920"/>
            <a:ext cx="3312368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2000" i="0" dirty="0">
                <a:latin typeface="Calibri" panose="020F0502020204030204" pitchFamily="34" charset="0"/>
                <a:cs typeface="Calibri" panose="020F0502020204030204" pitchFamily="34" charset="0"/>
              </a:rPr>
              <a:t>Vi kan også enkelt beregne empirisk standardavvik med Excel funksjonen =STDAV.S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2861DC2-D4C8-4D73-A2BB-3F6265BA8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51694"/>
              </p:ext>
            </p:extLst>
          </p:nvPr>
        </p:nvGraphicFramePr>
        <p:xfrm>
          <a:off x="1241606" y="1124744"/>
          <a:ext cx="3888432" cy="550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05302" imgH="4962559" progId="Excel.Sheet.12">
                  <p:embed/>
                </p:oleObj>
              </mc:Choice>
              <mc:Fallback>
                <p:oleObj name="Worksheet" r:id="rId4" imgW="3505302" imgH="4962559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72861DC2-D4C8-4D73-A2BB-3F6265BA8E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1606" y="1124744"/>
                        <a:ext cx="3888432" cy="5505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8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Årlig standardavvik 2018 - 2021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E516DEA-FD4D-458D-9646-6AF5BFE0C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43188"/>
              </p:ext>
            </p:extLst>
          </p:nvPr>
        </p:nvGraphicFramePr>
        <p:xfrm>
          <a:off x="1259632" y="1402618"/>
          <a:ext cx="7629018" cy="4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96032" imgH="3929181" progId="Excel.Sheet.12">
                  <p:embed/>
                </p:oleObj>
              </mc:Choice>
              <mc:Fallback>
                <p:oleObj name="Worksheet" r:id="rId2" imgW="7396032" imgH="3929181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5E516DEA-FD4D-458D-9646-6AF5BFE0C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402618"/>
                        <a:ext cx="7629018" cy="4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47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Sammenheng mellom enkeltaksjer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Risikoen ved aksjeinvesteringer kan betegnes som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usystematisk risiko</a:t>
            </a:r>
            <a:r>
              <a:rPr lang="nb-NO" dirty="0">
                <a:latin typeface="Calibri" panose="020F0502020204030204" pitchFamily="34" charset="0"/>
              </a:rPr>
              <a:t> (bedriftsrisiko) og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systematisk risiko</a:t>
            </a:r>
            <a:r>
              <a:rPr lang="nb-NO" dirty="0">
                <a:latin typeface="Calibri" panose="020F0502020204030204" pitchFamily="34" charset="0"/>
              </a:rPr>
              <a:t> (markedsrisiko)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Usystematisk risiko gjelder den enkelte bedrift, mens den systematiske risikoen påvirker alle bedriftene eller aksjemarkedet generelt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Den usystematiske risikoen kan elimineres eller sterkt reduseres ved å sette sammen flere enkeltaksjer til en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portefølje</a:t>
            </a:r>
            <a:r>
              <a:rPr lang="nb-NO" dirty="0">
                <a:latin typeface="Calibri" panose="020F0502020204030204" pitchFamily="34" charset="0"/>
              </a:rPr>
              <a:t> - diversifikasjon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Markedsrisiko kan ikke elimineres ved diversifikasjon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284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Avkastning aksje </a:t>
            </a:r>
            <a:r>
              <a:rPr lang="nb-NO" b="0" dirty="0" err="1">
                <a:latin typeface="Calibri" panose="020F0502020204030204" pitchFamily="34" charset="0"/>
              </a:rPr>
              <a:t>X</a:t>
            </a:r>
            <a:r>
              <a:rPr lang="nb-NO" b="0" dirty="0">
                <a:latin typeface="Calibri" panose="020F0502020204030204" pitchFamily="34" charset="0"/>
              </a:rPr>
              <a:t> og Y enkeltvis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65F69C5-3D39-2762-EFEC-8DC0C499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998349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Avkastning aksje </a:t>
            </a:r>
            <a:r>
              <a:rPr lang="nb-NO" b="0" dirty="0" err="1">
                <a:latin typeface="Calibri" panose="020F0502020204030204" pitchFamily="34" charset="0"/>
              </a:rPr>
              <a:t>X</a:t>
            </a:r>
            <a:r>
              <a:rPr lang="nb-NO" b="0" dirty="0">
                <a:latin typeface="Calibri" panose="020F0502020204030204" pitchFamily="34" charset="0"/>
              </a:rPr>
              <a:t> og aksje Y sammen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F7DCBDB-E2C1-6306-AC92-E50B77AA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88" y="1268760"/>
            <a:ext cx="7380312" cy="47106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Sammenheng mellom enkeltaksjer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Sammenhengen mellom avkastningen til enkeltaksjer kan beskrives ved hjelp av de statistiske målene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kovarians</a:t>
            </a:r>
            <a:r>
              <a:rPr lang="nb-NO" dirty="0">
                <a:latin typeface="Calibri" panose="020F0502020204030204" pitchFamily="34" charset="0"/>
              </a:rPr>
              <a:t> og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korrelasjonskoeffisient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Korrelasjonskoeffisienten er normalisert og kan anta verdier mellom – 1 og + 1</a:t>
            </a:r>
          </a:p>
          <a:p>
            <a:pPr lvl="1" eaLnBrk="1" hangingPunct="1">
              <a:buFontTx/>
              <a:buChar char="•"/>
            </a:pPr>
            <a:r>
              <a:rPr lang="nb-NO" dirty="0">
                <a:latin typeface="Calibri" panose="020F0502020204030204" pitchFamily="34" charset="0"/>
              </a:rPr>
              <a:t>– 1 er perfekt negativ lineær korrelasjon</a:t>
            </a:r>
          </a:p>
          <a:p>
            <a:pPr lvl="1" eaLnBrk="1" hangingPunct="1">
              <a:buFontTx/>
              <a:buChar char="•"/>
            </a:pPr>
            <a:r>
              <a:rPr lang="nb-NO" dirty="0">
                <a:latin typeface="Calibri" panose="020F0502020204030204" pitchFamily="34" charset="0"/>
              </a:rPr>
              <a:t>0 angir at det ikke er samvariasjon eller korrelasjon mellom to størrelser</a:t>
            </a:r>
          </a:p>
          <a:p>
            <a:pPr lvl="1" eaLnBrk="1" hangingPunct="1">
              <a:buFontTx/>
              <a:buChar char="•"/>
            </a:pPr>
            <a:r>
              <a:rPr lang="nb-NO" dirty="0">
                <a:latin typeface="Calibri" panose="020F0502020204030204" pitchFamily="34" charset="0"/>
              </a:rPr>
              <a:t>+ 1 er perfekt positiv lineær korrelasjon</a:t>
            </a:r>
          </a:p>
          <a:p>
            <a:pPr lvl="1" eaLnBrk="1" hangingPunct="1">
              <a:buFontTx/>
              <a:buChar char="•"/>
            </a:pPr>
            <a:r>
              <a:rPr lang="nb-NO" dirty="0">
                <a:latin typeface="Calibri" panose="020F0502020204030204" pitchFamily="34" charset="0"/>
              </a:rPr>
              <a:t>Korrelasjonskoeffisienten mellom aksjekurser er ofte rundt 0,3 – 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Aksje A og B – nok en gang</a:t>
            </a:r>
          </a:p>
        </p:txBody>
      </p:sp>
      <p:graphicFrame>
        <p:nvGraphicFramePr>
          <p:cNvPr id="14338" name="Object 4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938016"/>
              </p:ext>
            </p:extLst>
          </p:nvPr>
        </p:nvGraphicFramePr>
        <p:xfrm>
          <a:off x="1475656" y="1196752"/>
          <a:ext cx="5710238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3314801" imgH="3086100" progId="Excel.Sheet.8">
                  <p:embed/>
                </p:oleObj>
              </mc:Choice>
              <mc:Fallback>
                <p:oleObj name="Regneark" r:id="rId2" imgW="3314801" imgH="3086100" progId="Excel.Sheet.8">
                  <p:embed/>
                  <p:pic>
                    <p:nvPicPr>
                      <p:cNvPr id="1433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5710238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Kovarians og korrelasjonskoeffisient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Følgende sammenhenger gjelder: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476375" y="1841500"/>
          <a:ext cx="7416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3302000" imgH="431800" progId="Equation.3">
                  <p:embed/>
                </p:oleObj>
              </mc:Choice>
              <mc:Fallback>
                <p:oleObj name="Formel" r:id="rId2" imgW="3302000" imgH="43180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841500"/>
                        <a:ext cx="74168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77342"/>
              </p:ext>
            </p:extLst>
          </p:nvPr>
        </p:nvGraphicFramePr>
        <p:xfrm>
          <a:off x="1366043" y="2859973"/>
          <a:ext cx="64119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489040" imgH="431640" progId="Equation.3">
                  <p:embed/>
                </p:oleObj>
              </mc:Choice>
              <mc:Fallback>
                <p:oleObj name="Formel" r:id="rId4" imgW="2489040" imgH="431640" progId="Equation.3">
                  <p:embed/>
                  <p:pic>
                    <p:nvPicPr>
                      <p:cNvPr id="153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043" y="2859973"/>
                        <a:ext cx="6411913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1547813" y="4149725"/>
          <a:ext cx="532923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942920" imgH="431640" progId="Equation.3">
                  <p:embed/>
                </p:oleObj>
              </mc:Choice>
              <mc:Fallback>
                <p:oleObj name="Formel" r:id="rId6" imgW="1942920" imgH="431640" progId="Equation.3">
                  <p:embed/>
                  <p:pic>
                    <p:nvPicPr>
                      <p:cNvPr id="153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149725"/>
                        <a:ext cx="5329237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Kovarians og korrelasjonskoeffisient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04807"/>
              </p:ext>
            </p:extLst>
          </p:nvPr>
        </p:nvGraphicFramePr>
        <p:xfrm>
          <a:off x="1259632" y="3861048"/>
          <a:ext cx="626427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2374900" imgH="419100" progId="Equation.3">
                  <p:embed/>
                </p:oleObj>
              </mc:Choice>
              <mc:Fallback>
                <p:oleObj name="Formel" r:id="rId2" imgW="2374900" imgH="419100" progId="Equation.3">
                  <p:embed/>
                  <p:pic>
                    <p:nvPicPr>
                      <p:cNvPr id="163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861048"/>
                        <a:ext cx="626427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38" y="1340768"/>
            <a:ext cx="8409524" cy="24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Forventet avkastning for en portefølje av aksje A og B 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96975"/>
            <a:ext cx="7897813" cy="5500688"/>
          </a:xfrm>
        </p:spPr>
        <p:txBody>
          <a:bodyPr/>
          <a:lstStyle/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Porteføljeavkastning kan enkelt finnes som det veide gjennomsnittet av enkeltaksjenes avkastning:</a:t>
            </a:r>
            <a:br>
              <a:rPr lang="nb-NO" sz="2400" dirty="0">
                <a:latin typeface="Calibri" panose="020F0502020204030204" pitchFamily="34" charset="0"/>
              </a:rPr>
            </a:br>
            <a:endParaRPr lang="nb-NO" sz="2400" dirty="0">
              <a:latin typeface="Calibri" panose="020F0502020204030204" pitchFamily="34" charset="0"/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58256"/>
              </p:ext>
            </p:extLst>
          </p:nvPr>
        </p:nvGraphicFramePr>
        <p:xfrm>
          <a:off x="1725613" y="2193925"/>
          <a:ext cx="382111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393480" progId="Equation.DSMT4">
                  <p:embed/>
                </p:oleObj>
              </mc:Choice>
              <mc:Fallback>
                <p:oleObj name="Equation" r:id="rId2" imgW="1168200" imgH="393480" progId="Equation.DSMT4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2193925"/>
                        <a:ext cx="3821112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403350" y="3573463"/>
          <a:ext cx="6911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16200" imgH="241300" progId="Equation.3">
                  <p:embed/>
                </p:oleObj>
              </mc:Choice>
              <mc:Fallback>
                <p:oleObj name="Formel" r:id="rId4" imgW="2616200" imgH="241300" progId="Equation.3">
                  <p:embed/>
                  <p:pic>
                    <p:nvPicPr>
                      <p:cNvPr id="174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73463"/>
                        <a:ext cx="69119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628612"/>
              </p:ext>
            </p:extLst>
          </p:nvPr>
        </p:nvGraphicFramePr>
        <p:xfrm>
          <a:off x="1398928" y="4419600"/>
          <a:ext cx="75866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6" imgW="7029405" imgH="981140" progId="Excel.Sheet.8">
                  <p:embed/>
                </p:oleObj>
              </mc:Choice>
              <mc:Fallback>
                <p:oleObj name="Regneark" r:id="rId6" imgW="7029405" imgH="981140" progId="Excel.Sheet.8">
                  <p:embed/>
                  <p:pic>
                    <p:nvPicPr>
                      <p:cNvPr id="174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928" y="4419600"/>
                        <a:ext cx="75866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Risiko og usikkerhet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b="1" dirty="0">
                <a:solidFill>
                  <a:srgbClr val="FF0066"/>
                </a:solidFill>
                <a:latin typeface="Calibri" panose="020F0502020204030204" pitchFamily="34" charset="0"/>
              </a:rPr>
              <a:t>Risiko</a:t>
            </a:r>
            <a:r>
              <a:rPr lang="nb-NO" dirty="0">
                <a:latin typeface="Calibri" panose="020F0502020204030204" pitchFamily="34" charset="0"/>
              </a:rPr>
              <a:t> er situasjoner hvor et utfall ikke er kjent med sikkerhet, men hvor vi kan angi sannsynligheter for hvert utfall</a:t>
            </a:r>
          </a:p>
          <a:p>
            <a:pPr eaLnBrk="1" hangingPunct="1"/>
            <a:r>
              <a:rPr lang="nb-NO" b="1" dirty="0">
                <a:solidFill>
                  <a:srgbClr val="FF0066"/>
                </a:solidFill>
                <a:latin typeface="Calibri" panose="020F0502020204030204" pitchFamily="34" charset="0"/>
              </a:rPr>
              <a:t>Usikkerhet</a:t>
            </a:r>
            <a:r>
              <a:rPr lang="nb-NO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nb-NO" dirty="0">
                <a:latin typeface="Calibri" panose="020F0502020204030204" pitchFamily="34" charset="0"/>
              </a:rPr>
              <a:t>er situasjoner hvor et utfall ikke er kjent med sikkerhet, og hvor det heller ikke er mulig å angi sannsynligheter for hvert utfall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Siden sannsynlighetsfordelingen anses kjent, kan risikoen kvantifiseres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Standardavvik for en portefølje av aksje A og B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8077200" cy="5500688"/>
          </a:xfrm>
        </p:spPr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Gitt for eksempel en likeveid portefølje (andel i A og B på 50 % hver), gir dette:</a:t>
            </a:r>
            <a:br>
              <a:rPr lang="nb-NO" dirty="0">
                <a:latin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</a:endParaRP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Alternativt kan vi beregne standardavviket via kovariansen (     )</a:t>
            </a:r>
            <a:br>
              <a:rPr lang="nb-NO" dirty="0">
                <a:latin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352524" y="2357489"/>
          <a:ext cx="7251924" cy="99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29200" imgH="685800" progId="Equation.DSMT4">
                  <p:embed/>
                </p:oleObj>
              </mc:Choice>
              <mc:Fallback>
                <p:oleObj name="Equation" r:id="rId2" imgW="5029200" imgH="685800" progId="Equation.DSMT4">
                  <p:embed/>
                  <p:pic>
                    <p:nvPicPr>
                      <p:cNvPr id="194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24" y="2357489"/>
                        <a:ext cx="7251924" cy="995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EB9954DF-1FE3-B4EA-29D4-65F04F7B0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5656" y="4492627"/>
          <a:ext cx="56403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11400" imgH="685800" progId="Equation.DSMT4">
                  <p:embed/>
                </p:oleObj>
              </mc:Choice>
              <mc:Fallback>
                <p:oleObj name="Equation" r:id="rId4" imgW="3911400" imgH="685800" progId="Equation.DSMT4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EB9954DF-1FE3-B4EA-29D4-65F04F7B06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492627"/>
                        <a:ext cx="5640387" cy="995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9E1EDBA-C3DC-09F7-E367-833A59AD4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55501"/>
              </p:ext>
            </p:extLst>
          </p:nvPr>
        </p:nvGraphicFramePr>
        <p:xfrm>
          <a:off x="3275856" y="3943670"/>
          <a:ext cx="432048" cy="33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9E1EDBA-C3DC-09F7-E367-833A59AD4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5856" y="3943670"/>
                        <a:ext cx="432048" cy="33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Porteføljevarians ved ulike andeler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96975"/>
            <a:ext cx="7608888" cy="5500688"/>
          </a:xfrm>
        </p:spPr>
        <p:txBody>
          <a:bodyPr/>
          <a:lstStyle/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Vi kan også beregne porteføljevarians og standardavvik for ulike andeler av A og B:</a:t>
            </a: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/>
            </a:br>
            <a:endParaRPr lang="nb-NO" sz="2400" dirty="0"/>
          </a:p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Porteføljen som minimerer standardavviket (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minimum- varians porteføljen</a:t>
            </a:r>
            <a:r>
              <a:rPr lang="nb-NO" sz="2400" dirty="0">
                <a:latin typeface="Calibri" panose="020F0502020204030204" pitchFamily="34" charset="0"/>
              </a:rPr>
              <a:t>) er gitt ved at optimal andel for aksje A er:</a:t>
            </a:r>
          </a:p>
        </p:txBody>
      </p:sp>
      <p:graphicFrame>
        <p:nvGraphicFramePr>
          <p:cNvPr id="2150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7664" y="2043758"/>
          <a:ext cx="67960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6715282" imgH="657104" progId="Excel.Sheet.8">
                  <p:embed/>
                </p:oleObj>
              </mc:Choice>
              <mc:Fallback>
                <p:oleObj name="Regneark" r:id="rId2" imgW="6715282" imgH="657104" progId="Excel.Sheet.8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043758"/>
                        <a:ext cx="679608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1475656" y="3909070"/>
          <a:ext cx="35369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19040" progId="Equation.DSMT4">
                  <p:embed/>
                </p:oleObj>
              </mc:Choice>
              <mc:Fallback>
                <p:oleObj name="Equation" r:id="rId4" imgW="1841400" imgH="419040" progId="Equation.DSMT4">
                  <p:embed/>
                  <p:pic>
                    <p:nvPicPr>
                      <p:cNvPr id="215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09070"/>
                        <a:ext cx="35369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1547664" y="4973596"/>
          <a:ext cx="49133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66800" imgH="393480" progId="Equation.DSMT4">
                  <p:embed/>
                </p:oleObj>
              </mc:Choice>
              <mc:Fallback>
                <p:oleObj name="Equation" r:id="rId6" imgW="3466800" imgH="393480" progId="Equation.DSMT4">
                  <p:embed/>
                  <p:pic>
                    <p:nvPicPr>
                      <p:cNvPr id="215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973596"/>
                        <a:ext cx="49133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/>
        </p:nvGraphicFramePr>
        <p:xfrm>
          <a:off x="1572009" y="5795168"/>
          <a:ext cx="62309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02120" imgH="482400" progId="Equation.DSMT4">
                  <p:embed/>
                </p:oleObj>
              </mc:Choice>
              <mc:Fallback>
                <p:oleObj name="Equation" r:id="rId8" imgW="4902120" imgH="482400" progId="Equation.DSMT4">
                  <p:embed/>
                  <p:pic>
                    <p:nvPicPr>
                      <p:cNvPr id="2150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009" y="5795168"/>
                        <a:ext cx="623093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err="1">
                <a:latin typeface="Calibri" panose="020F0502020204030204" pitchFamily="34" charset="0"/>
              </a:rPr>
              <a:t>Effisiente</a:t>
            </a:r>
            <a:r>
              <a:rPr lang="en-US" b="0" dirty="0">
                <a:latin typeface="Calibri" panose="020F0502020204030204" pitchFamily="34" charset="0"/>
              </a:rPr>
              <a:t> </a:t>
            </a:r>
            <a:r>
              <a:rPr lang="en-US" b="0" dirty="0" err="1">
                <a:latin typeface="Calibri" panose="020F0502020204030204" pitchFamily="34" charset="0"/>
              </a:rPr>
              <a:t>porteføljer</a:t>
            </a:r>
            <a:endParaRPr lang="en-US" b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10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972283"/>
              </p:ext>
            </p:extLst>
          </p:nvPr>
        </p:nvGraphicFramePr>
        <p:xfrm>
          <a:off x="1066800" y="1340768"/>
          <a:ext cx="77536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b="0" dirty="0">
                <a:latin typeface="Calibri" panose="020F0502020204030204" pitchFamily="34" charset="0"/>
              </a:rPr>
              <a:t>Korrelasjonskoeffisienten bestemmer graden av risikoreduksjon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96975"/>
            <a:ext cx="7466013" cy="5500688"/>
          </a:xfrm>
        </p:spPr>
        <p:txBody>
          <a:bodyPr/>
          <a:lstStyle/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Vi kan se hvordan standardavviket til porteføljen påvirkes av ulike anslag på korrelasjonskoeffisienten mellom aksjekursene:</a:t>
            </a: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endParaRPr lang="nb-NO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Jo lavere korrelasjonen er, jo mer kan risikoen reduseres ved å inkludere flere aksjer i porteføljen</a:t>
            </a:r>
          </a:p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Dersom korrelasjonen er + 1 blir standardavviket bare en veid sum av enkeltaksjenes standardavvik (ingen effekt) og dersom korrelasjonen er – 1 kan all risiko fjernes</a:t>
            </a:r>
            <a:br>
              <a:rPr lang="nb-NO" dirty="0">
                <a:latin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20888"/>
            <a:ext cx="6900830" cy="15881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Korrelasjon og diversifikasjon</a:t>
            </a:r>
          </a:p>
        </p:txBody>
      </p:sp>
      <p:pic>
        <p:nvPicPr>
          <p:cNvPr id="2359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0032"/>
            <a:ext cx="6336704" cy="52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Korrelasjon i aksjemarkedet 2018 - 2022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37329E2-DB87-1E5A-789F-2694A32C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60" y="1340768"/>
            <a:ext cx="683560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Aksjer på Oslo Børs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For å belyse utviklingen i gjennomsnittlig verdi på børsen, brukes såkalte aksjeindekser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Tre brede indekser er mest relevante når det gjelder utviklingen på børsen samlet:</a:t>
            </a:r>
          </a:p>
          <a:p>
            <a:pPr lvl="1" eaLnBrk="1" hangingPunct="1"/>
            <a:r>
              <a:rPr lang="nb-NO" dirty="0">
                <a:solidFill>
                  <a:srgbClr val="FF3300"/>
                </a:solidFill>
                <a:latin typeface="Calibri" panose="020F0502020204030204" pitchFamily="34" charset="0"/>
              </a:rPr>
              <a:t>Hovedindeksen</a:t>
            </a:r>
            <a:r>
              <a:rPr lang="nb-NO" dirty="0">
                <a:latin typeface="Calibri" panose="020F0502020204030204" pitchFamily="34" charset="0"/>
              </a:rPr>
              <a:t> (OSEBX - Oslo Børs </a:t>
            </a:r>
            <a:r>
              <a:rPr lang="nb-NO" dirty="0" err="1">
                <a:latin typeface="Calibri" panose="020F0502020204030204" pitchFamily="34" charset="0"/>
              </a:rPr>
              <a:t>Benchmark</a:t>
            </a:r>
            <a:r>
              <a:rPr lang="nb-NO" dirty="0">
                <a:latin typeface="Calibri" panose="020F0502020204030204" pitchFamily="34" charset="0"/>
              </a:rPr>
              <a:t> Index) ca. 60 av de mest omsatte aksjene på børsen. Kapitalveiet, det vil si at store selskaper teller mest, og hovedindeksen er totalavkastningsindeks (både kurs og utbytte er med)</a:t>
            </a:r>
          </a:p>
          <a:p>
            <a:pPr lvl="1" eaLnBrk="1" hangingPunct="1"/>
            <a:r>
              <a:rPr lang="nb-NO" dirty="0">
                <a:solidFill>
                  <a:srgbClr val="FF3300"/>
                </a:solidFill>
                <a:latin typeface="Calibri" panose="020F0502020204030204" pitchFamily="34" charset="0"/>
              </a:rPr>
              <a:t>Aksjeindeksen</a:t>
            </a:r>
            <a:r>
              <a:rPr lang="nb-NO" dirty="0">
                <a:latin typeface="Calibri" panose="020F0502020204030204" pitchFamily="34" charset="0"/>
              </a:rPr>
              <a:t> (OSEAX - Oslo Børs All </a:t>
            </a:r>
            <a:r>
              <a:rPr lang="nb-NO" dirty="0" err="1">
                <a:latin typeface="Calibri" panose="020F0502020204030204" pitchFamily="34" charset="0"/>
              </a:rPr>
              <a:t>Share</a:t>
            </a:r>
            <a:r>
              <a:rPr lang="nb-NO" dirty="0">
                <a:latin typeface="Calibri" panose="020F0502020204030204" pitchFamily="34" charset="0"/>
              </a:rPr>
              <a:t> Index) inneholder alle noterte aksjer på Oslo Børs og er også en totalavkastningsindeks</a:t>
            </a:r>
          </a:p>
          <a:p>
            <a:pPr lvl="1" eaLnBrk="1" hangingPunct="1"/>
            <a:r>
              <a:rPr lang="nb-NO" dirty="0">
                <a:solidFill>
                  <a:srgbClr val="FF3300"/>
                </a:solidFill>
                <a:latin typeface="Calibri" panose="020F0502020204030204" pitchFamily="34" charset="0"/>
              </a:rPr>
              <a:t>Fondsindeksen</a:t>
            </a:r>
            <a:r>
              <a:rPr lang="nb-NO" dirty="0">
                <a:latin typeface="Calibri" panose="020F0502020204030204" pitchFamily="34" charset="0"/>
              </a:rPr>
              <a:t> (OSEFX - Oslo Børs Mutual Fund Index), spesielt tilpasset aksjefondene </a:t>
            </a:r>
          </a:p>
        </p:txBody>
      </p:sp>
    </p:spTree>
    <p:extLst>
      <p:ext uri="{BB962C8B-B14F-4D97-AF65-F5344CB8AC3E}">
        <p14:creationId xmlns:p14="http://schemas.microsoft.com/office/powerpoint/2010/main" val="12885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Hovedindeksen Oslo Børs 1995 – 2022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102366" y="494116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i="0" dirty="0">
                <a:latin typeface="Calibri" panose="020F0502020204030204" pitchFamily="34" charset="0"/>
              </a:rPr>
              <a:t>Hovedindeksen kalles ofte markedsporteføljen og avkastningen for markedsavkastningen </a:t>
            </a:r>
            <a:r>
              <a:rPr lang="nb-NO" i="0" dirty="0" err="1">
                <a:latin typeface="Calibri" panose="020F0502020204030204" pitchFamily="34" charset="0"/>
              </a:rPr>
              <a:t>r</a:t>
            </a:r>
            <a:r>
              <a:rPr lang="nb-NO" sz="1600" i="0" dirty="0" err="1">
                <a:latin typeface="Calibri" panose="020F0502020204030204" pitchFamily="34" charset="0"/>
              </a:rPr>
              <a:t>m</a:t>
            </a:r>
            <a:endParaRPr lang="nb-NO" sz="1600" i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BAB959B-CB6F-0552-50C6-FAF36648F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45333"/>
              </p:ext>
            </p:extLst>
          </p:nvPr>
        </p:nvGraphicFramePr>
        <p:xfrm>
          <a:off x="1187623" y="1249274"/>
          <a:ext cx="7411285" cy="361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19783" imgH="3819377" progId="Excel.Sheet.12">
                  <p:embed/>
                </p:oleObj>
              </mc:Choice>
              <mc:Fallback>
                <p:oleObj name="Worksheet" r:id="rId2" imgW="7819783" imgH="3819377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8BAB959B-CB6F-0552-50C6-FAF36648F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7623" y="1249274"/>
                        <a:ext cx="7411285" cy="3619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72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b="0" dirty="0">
                <a:latin typeface="Calibri" panose="020F0502020204030204" pitchFamily="34" charset="0"/>
              </a:rPr>
              <a:t>Avkastning hovedindeksen 1996 –2022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4C647C6-BC26-4DA1-869F-46505EB5F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9014"/>
              </p:ext>
            </p:extLst>
          </p:nvPr>
        </p:nvGraphicFramePr>
        <p:xfrm>
          <a:off x="5236954" y="1124744"/>
          <a:ext cx="366362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38265" imgH="390661" progId="Excel.Sheet.12">
                  <p:embed/>
                </p:oleObj>
              </mc:Choice>
              <mc:Fallback>
                <p:oleObj name="Worksheet" r:id="rId2" imgW="2838265" imgH="390661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14C647C6-BC26-4DA1-869F-46505EB5F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6954" y="1124744"/>
                        <a:ext cx="3663627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F57A5B05-D1B3-433E-9F9C-EA201CF258DF}"/>
              </a:ext>
            </a:extLst>
          </p:cNvPr>
          <p:cNvSpPr txBox="1"/>
          <p:nvPr/>
        </p:nvSpPr>
        <p:spPr>
          <a:xfrm>
            <a:off x="5157102" y="1774056"/>
            <a:ext cx="399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b-NO" sz="1400" i="0" dirty="0">
                <a:latin typeface="Calibri" panose="020F0502020204030204" pitchFamily="34" charset="0"/>
                <a:cs typeface="Calibri" panose="020F0502020204030204" pitchFamily="34" charset="0"/>
              </a:rPr>
              <a:t>Årlig standardavvik er daglig standardavvik • rot 252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BF6B469-5745-C870-D88D-1FF93760A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20010"/>
              </p:ext>
            </p:extLst>
          </p:nvPr>
        </p:nvGraphicFramePr>
        <p:xfrm>
          <a:off x="1222807" y="1111181"/>
          <a:ext cx="3876675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876567" imgH="5191261" progId="Excel.Sheet.12">
                  <p:embed/>
                </p:oleObj>
              </mc:Choice>
              <mc:Fallback>
                <p:oleObj name="Worksheet" r:id="rId4" imgW="3876567" imgH="5191261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BF6B469-5745-C870-D88D-1FF93760A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2807" y="1111181"/>
                        <a:ext cx="3876675" cy="519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8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4000" b="0" dirty="0">
                <a:latin typeface="Calibri" panose="020F0502020204030204" pitchFamily="34" charset="0"/>
              </a:rPr>
              <a:t>Hovedindeksen 1996 –2022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258888" y="3584994"/>
            <a:ext cx="6769100" cy="52540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nb-NO" i="0" dirty="0">
                <a:latin typeface="Calibri" panose="020F0502020204030204" pitchFamily="34" charset="0"/>
              </a:rPr>
              <a:t>Årlig </a:t>
            </a:r>
            <a:r>
              <a:rPr lang="nb-NO" i="0" dirty="0" err="1">
                <a:latin typeface="Calibri" panose="020F0502020204030204" pitchFamily="34" charset="0"/>
              </a:rPr>
              <a:t>logavkastning</a:t>
            </a:r>
            <a:r>
              <a:rPr lang="nb-NO" i="0" dirty="0">
                <a:latin typeface="Calibri" panose="020F0502020204030204" pitchFamily="34" charset="0"/>
              </a:rPr>
              <a:t>, kontinuerlig beregnet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221820" y="1208812"/>
            <a:ext cx="7632700" cy="52540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nb-NO" i="0" dirty="0">
                <a:latin typeface="Calibri" panose="020F0502020204030204" pitchFamily="34" charset="0"/>
              </a:rPr>
              <a:t>Årlig geometrisk avkastning, årlig renteberegning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C5860588-9A5C-4B1D-9617-1C8252E6A94A}"/>
                  </a:ext>
                </a:extLst>
              </p:cNvPr>
              <p:cNvSpPr txBox="1"/>
              <p:nvPr/>
            </p:nvSpPr>
            <p:spPr>
              <a:xfrm>
                <a:off x="1331640" y="1926218"/>
                <a:ext cx="6088862" cy="1982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nb-NO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dirty="0"/>
                  <a:t> (1 + r)</a:t>
                </a:r>
                <a:r>
                  <a:rPr lang="nb-NO" i="0" baseline="30000" dirty="0"/>
                  <a:t>27</a:t>
                </a:r>
                <a:r>
                  <a:rPr lang="nb-NO" i="0" dirty="0"/>
                  <a:t> = 1 189,00</a:t>
                </a:r>
              </a:p>
              <a:p>
                <a:pPr>
                  <a:buNone/>
                </a:pPr>
                <a:r>
                  <a:rPr lang="nb-NO" i="0" dirty="0"/>
                  <a:t>(1 + r)</a:t>
                </a:r>
                <a:r>
                  <a:rPr lang="nb-NO" i="0" baseline="30000" dirty="0"/>
                  <a:t>27</a:t>
                </a:r>
                <a:r>
                  <a:rPr lang="nb-NO" i="0" dirty="0"/>
                  <a:t> = 1 189,00/100 =11,89</a:t>
                </a:r>
              </a:p>
              <a:p>
                <a:pPr>
                  <a:buNone/>
                </a:pPr>
                <a:r>
                  <a:rPr lang="nb-NO" i="0" dirty="0"/>
                  <a:t>r = 11,89</a:t>
                </a:r>
                <a:r>
                  <a:rPr lang="nb-NO" i="0" baseline="30000" dirty="0"/>
                  <a:t>1/27</a:t>
                </a:r>
                <a:r>
                  <a:rPr lang="nb-NO" i="0" dirty="0"/>
                  <a:t> – 1 = 0,096 eller 9,6 %</a:t>
                </a:r>
              </a:p>
              <a:p>
                <a:pPr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C5860588-9A5C-4B1D-9617-1C8252E6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26218"/>
                <a:ext cx="6088862" cy="1982081"/>
              </a:xfrm>
              <a:prstGeom prst="rect">
                <a:avLst/>
              </a:prstGeom>
              <a:blipFill>
                <a:blip r:embed="rId2"/>
                <a:stretch>
                  <a:fillRect l="-3504" t="-55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4D368D83-7D4F-4CF3-B6A2-942B6887A516}"/>
                  </a:ext>
                </a:extLst>
              </p:cNvPr>
              <p:cNvSpPr txBox="1"/>
              <p:nvPr/>
            </p:nvSpPr>
            <p:spPr>
              <a:xfrm>
                <a:off x="1258888" y="4242966"/>
                <a:ext cx="6088862" cy="2499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nb-NO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dirty="0"/>
                  <a:t> </a:t>
                </a:r>
                <a:r>
                  <a:rPr lang="nb-NO" dirty="0"/>
                  <a:t>e</a:t>
                </a:r>
                <a:r>
                  <a:rPr lang="nb-NO" i="0" baseline="30000" dirty="0"/>
                  <a:t>r </a:t>
                </a:r>
                <a14:m>
                  <m:oMath xmlns:m="http://schemas.openxmlformats.org/officeDocument/2006/math">
                    <m:r>
                      <a:rPr lang="nb-NO" i="0" baseline="1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baseline="30000" dirty="0"/>
                  <a:t> 27 </a:t>
                </a:r>
                <a:r>
                  <a:rPr lang="nb-NO" i="0" dirty="0"/>
                  <a:t>= 1 189,00</a:t>
                </a:r>
              </a:p>
              <a:p>
                <a:pPr>
                  <a:buNone/>
                </a:pPr>
                <a:r>
                  <a:rPr lang="nb-NO" dirty="0"/>
                  <a:t>e</a:t>
                </a:r>
                <a:r>
                  <a:rPr lang="nb-NO" i="0" baseline="30000" dirty="0"/>
                  <a:t>r </a:t>
                </a:r>
                <a14:m>
                  <m:oMath xmlns:m="http://schemas.openxmlformats.org/officeDocument/2006/math">
                    <m:r>
                      <a:rPr lang="nb-NO" i="0" baseline="1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baseline="30000" dirty="0"/>
                  <a:t> 27 </a:t>
                </a:r>
                <a:r>
                  <a:rPr lang="nb-NO" i="0" dirty="0"/>
                  <a:t>= 1 189,00/100 = 11,89</a:t>
                </a:r>
              </a:p>
              <a:p>
                <a:pPr>
                  <a:buNone/>
                </a:pPr>
                <a:r>
                  <a:rPr lang="nb-NO" i="0" dirty="0"/>
                  <a:t>ln </a:t>
                </a:r>
                <a:r>
                  <a:rPr lang="nb-NO" dirty="0"/>
                  <a:t>e</a:t>
                </a:r>
                <a:r>
                  <a:rPr lang="nb-NO" i="0" baseline="30000" dirty="0"/>
                  <a:t>r </a:t>
                </a:r>
                <a14:m>
                  <m:oMath xmlns:m="http://schemas.openxmlformats.org/officeDocument/2006/math">
                    <m:r>
                      <a:rPr lang="nb-NO" i="0" baseline="1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baseline="30000" dirty="0"/>
                  <a:t> 27 </a:t>
                </a:r>
                <a:r>
                  <a:rPr lang="nb-NO" i="0" dirty="0"/>
                  <a:t>= ln 11,89</a:t>
                </a:r>
              </a:p>
              <a:p>
                <a:pPr>
                  <a:buNone/>
                </a:pPr>
                <a:r>
                  <a:rPr lang="nb-NO" i="0" dirty="0"/>
                  <a:t>r 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nb-NO" i="0" dirty="0"/>
                  <a:t> 27 = 2,475698</a:t>
                </a:r>
              </a:p>
              <a:p>
                <a:pPr>
                  <a:buNone/>
                </a:pPr>
                <a:r>
                  <a:rPr lang="nb-NO" i="0" dirty="0"/>
                  <a:t>r = 2,475968/27 = 0,0917 eller 9,17 %  </a:t>
                </a:r>
                <a:endParaRPr lang="nb-NO" dirty="0"/>
              </a:p>
            </p:txBody>
          </p:sp>
        </mc:Choice>
        <mc:Fallback xmlns="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4D368D83-7D4F-4CF3-B6A2-942B6887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88" y="4242966"/>
                <a:ext cx="6088862" cy="2499146"/>
              </a:xfrm>
              <a:prstGeom prst="rect">
                <a:avLst/>
              </a:prstGeom>
              <a:blipFill>
                <a:blip r:embed="rId3"/>
                <a:stretch>
                  <a:fillRect l="-3607" t="-4390" b="-78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169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>
                <a:latin typeface="Calibri" panose="020F0502020204030204" pitchFamily="34" charset="0"/>
              </a:rPr>
              <a:t>Forventet avkastning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Du eier to aksjer, aksje A og B, som er anskaffet for henholdsvis kr 200 og kr 150</a:t>
            </a:r>
          </a:p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I neste periode kan kursene enten gå opp eller ned. Sannsynligheten for kursoppgang er 0,55, og sannsynligheten for kursfall er 1 – 0,55 = 0,45</a:t>
            </a:r>
            <a:br>
              <a:rPr lang="nb-NO" sz="2400" dirty="0">
                <a:latin typeface="Calibri" panose="020F0502020204030204" pitchFamily="34" charset="0"/>
              </a:rPr>
            </a:br>
            <a:endParaRPr lang="nb-NO" sz="24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Aksje A: Kursen kan øke til 240 eller falle til 190</a:t>
            </a: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Aksje B: Kursen kan øke til 195 eller falle til 135</a:t>
            </a: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Forventet kurs aksje A: Kr 240 • 0,55 + kr 190 • 0,45 = kr 217,50</a:t>
            </a: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Forventet kurs aksje B: Kr 195 • 0,55 + kr 135 • 0,45 = kr 168,00</a:t>
            </a: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Forventet avkastning aksje A: 17,50/200 = 0,0875 eller 8,75 %.</a:t>
            </a:r>
          </a:p>
          <a:p>
            <a:pPr lvl="1" eaLnBrk="1" hangingPunct="1"/>
            <a:r>
              <a:rPr lang="nb-NO" sz="2100" dirty="0">
                <a:latin typeface="Calibri" panose="020F0502020204030204" pitchFamily="34" charset="0"/>
              </a:rPr>
              <a:t>Forventet avkastning aksje B: 18,00/150 = 0,0120 eller 12,00 % </a:t>
            </a:r>
            <a:br>
              <a:rPr lang="nb-NO" sz="2100" dirty="0">
                <a:latin typeface="Calibri" panose="020F0502020204030204" pitchFamily="34" charset="0"/>
              </a:rPr>
            </a:br>
            <a:endParaRPr lang="nb-NO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Porteføljediversifikasjon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Det viser seg at bare med 10 aksjer i porteføljen er det en vesentlig risikoreduksjon.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Diversifikasjonsprinsippet: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Noe av usikkerheten knyttet til enkeltaksjer kan fjernes ved en portefølje. Dette kalles </a:t>
            </a: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diversifikasjon</a:t>
            </a:r>
            <a:r>
              <a:rPr lang="nb-NO" dirty="0">
                <a:latin typeface="Calibri" panose="020F0502020204030204" pitchFamily="34" charset="0"/>
              </a:rPr>
              <a:t>. </a:t>
            </a:r>
            <a:br>
              <a:rPr lang="nb-NO" dirty="0">
                <a:latin typeface="Calibri" panose="020F0502020204030204" pitchFamily="34" charset="0"/>
              </a:rPr>
            </a:b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Diversifikasjonsprinsippet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r>
              <a:rPr lang="nb-NO" dirty="0">
                <a:latin typeface="Calibri" panose="020F0502020204030204" pitchFamily="34" charset="0"/>
              </a:rPr>
              <a:t> å fordele en investering på mange aksjer reduserer risikoen.</a:t>
            </a:r>
            <a:br>
              <a:rPr lang="nb-NO" dirty="0">
                <a:latin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</a:rPr>
              <a:t>Diversifiserbar risiko er den delen av risikoen som kan elimineres ved diversifikasjon.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Noe av risikoen kan ikke fjernes. Dette minimumsnivået kalles </a:t>
            </a: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ikke-diversifiserbar risiko</a:t>
            </a:r>
            <a:r>
              <a:rPr lang="nb-NO" dirty="0">
                <a:latin typeface="Calibri" panose="020F0502020204030204" pitchFamily="34" charset="0"/>
              </a:rPr>
              <a:t>.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Diversifikasjon reduserer risiko, men bare opp til et visst nivå.</a:t>
            </a:r>
          </a:p>
        </p:txBody>
      </p:sp>
    </p:spTree>
    <p:extLst>
      <p:ext uri="{BB962C8B-B14F-4D97-AF65-F5344CB8AC3E}">
        <p14:creationId xmlns:p14="http://schemas.microsoft.com/office/powerpoint/2010/main" val="150614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292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</a:rPr>
              <a:t>Virkninger av diversifikasjon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73976"/>
            <a:ext cx="6584403" cy="566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5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Eugene Fama – nobelpris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>
                <a:latin typeface="Calibri" panose="020F0502020204030204" pitchFamily="34" charset="0"/>
              </a:rPr>
              <a:t>Fama</a:t>
            </a:r>
            <a:r>
              <a:rPr lang="en-US" sz="2400" dirty="0">
                <a:latin typeface="Calibri" panose="020F0502020204030204" pitchFamily="34" charset="0"/>
              </a:rPr>
              <a:t> is most often thought of as the father of the </a:t>
            </a:r>
            <a:r>
              <a:rPr lang="en-US" sz="2400" i="1" dirty="0">
                <a:latin typeface="Calibri" panose="020F0502020204030204" pitchFamily="34" charset="0"/>
              </a:rPr>
              <a:t>efficient-market hypothesis</a:t>
            </a:r>
          </a:p>
          <a:p>
            <a:r>
              <a:rPr lang="en-US" sz="2400" dirty="0" err="1">
                <a:latin typeface="Calibri" panose="020F0502020204030204" pitchFamily="34" charset="0"/>
              </a:rPr>
              <a:t>Fama</a:t>
            </a:r>
            <a:r>
              <a:rPr lang="en-US" sz="2400" dirty="0">
                <a:latin typeface="Calibri" panose="020F0502020204030204" pitchFamily="34" charset="0"/>
              </a:rPr>
              <a:t> proposed three types of efficiency: </a:t>
            </a:r>
            <a:r>
              <a:rPr lang="en-US" sz="2400" i="1" dirty="0">
                <a:latin typeface="Calibri" panose="020F0502020204030204" pitchFamily="34" charset="0"/>
              </a:rPr>
              <a:t>(</a:t>
            </a:r>
            <a:r>
              <a:rPr lang="en-US" sz="2400" i="1" dirty="0" err="1">
                <a:latin typeface="Calibri" panose="020F0502020204030204" pitchFamily="34" charset="0"/>
              </a:rPr>
              <a:t>i</a:t>
            </a:r>
            <a:r>
              <a:rPr lang="en-US" sz="2400" i="1" dirty="0">
                <a:latin typeface="Calibri" panose="020F0502020204030204" pitchFamily="34" charset="0"/>
              </a:rPr>
              <a:t>) strong-form; (ii) semi-strong form; and (iii) weak efficiency. </a:t>
            </a:r>
            <a:r>
              <a:rPr lang="en-US" sz="2400" dirty="0">
                <a:latin typeface="Calibri" panose="020F0502020204030204" pitchFamily="34" charset="0"/>
              </a:rPr>
              <a:t>They are explained in the context of what </a:t>
            </a:r>
            <a:r>
              <a:rPr lang="en-US" sz="2400" i="1" dirty="0">
                <a:latin typeface="Calibri" panose="020F0502020204030204" pitchFamily="34" charset="0"/>
              </a:rPr>
              <a:t>information</a:t>
            </a:r>
            <a:r>
              <a:rPr lang="en-US" sz="2400" dirty="0">
                <a:latin typeface="Calibri" panose="020F0502020204030204" pitchFamily="34" charset="0"/>
              </a:rPr>
              <a:t> sets are factored in price trend</a:t>
            </a:r>
            <a:endParaRPr lang="nb-NO" sz="2400" dirty="0">
              <a:latin typeface="Calibri" panose="020F0502020204030204" pitchFamily="34" charset="0"/>
            </a:endParaRPr>
          </a:p>
        </p:txBody>
      </p:sp>
      <p:pic>
        <p:nvPicPr>
          <p:cNvPr id="98306" name="Picture 2" descr="Eugene F. Fa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600400" cy="50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7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b="0" dirty="0" err="1">
                <a:latin typeface="Calibri" panose="020F0502020204030204" pitchFamily="34" charset="0"/>
              </a:rPr>
              <a:t>Markedseffisiens</a:t>
            </a:r>
            <a:endParaRPr lang="nb-NO" sz="3600" b="0" dirty="0">
              <a:latin typeface="Calibri" panose="020F0502020204030204" pitchFamily="34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Kan investorer konsekvent ”plukke vinnere” eller oppnå høyere avkastning enn markedet generelt?</a:t>
            </a:r>
          </a:p>
          <a:p>
            <a:pPr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Viktig begrep – </a:t>
            </a:r>
            <a:r>
              <a:rPr lang="nb-NO" dirty="0" err="1">
                <a:latin typeface="Calibri" panose="020F0502020204030204" pitchFamily="34" charset="0"/>
              </a:rPr>
              <a:t>markedseffisiens</a:t>
            </a:r>
            <a:r>
              <a:rPr lang="nb-NO" dirty="0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Markedet er </a:t>
            </a:r>
            <a:r>
              <a:rPr lang="nb-NO" i="1" dirty="0">
                <a:solidFill>
                  <a:srgbClr val="FF0000"/>
                </a:solidFill>
                <a:latin typeface="Calibri" panose="020F0502020204030204" pitchFamily="34" charset="0"/>
              </a:rPr>
              <a:t>svakt </a:t>
            </a:r>
            <a:r>
              <a:rPr lang="nb-NO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effisient</a:t>
            </a:r>
            <a:r>
              <a:rPr lang="nb-NO" dirty="0">
                <a:latin typeface="Calibri" panose="020F0502020204030204" pitchFamily="34" charset="0"/>
              </a:rPr>
              <a:t> hvis prisene (kursene) reflekterer alle historiske prisbevegelser. Investorene kan da ikke oppnå høyere avkastning enn markedet generelt ved å analysere historiske kurser (teknisk aksjeanalyse).</a:t>
            </a:r>
            <a:endParaRPr lang="nb-NO" i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i="1" dirty="0">
                <a:solidFill>
                  <a:srgbClr val="FF0000"/>
                </a:solidFill>
                <a:latin typeface="Calibri" panose="020F0502020204030204" pitchFamily="34" charset="0"/>
              </a:rPr>
              <a:t>Halvsterk </a:t>
            </a:r>
            <a:r>
              <a:rPr lang="nb-NO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effisiens</a:t>
            </a:r>
            <a:r>
              <a:rPr lang="nb-NO" dirty="0">
                <a:latin typeface="Calibri" panose="020F0502020204030204" pitchFamily="34" charset="0"/>
              </a:rPr>
              <a:t> innebærer at i tillegg til historiske data, reflekterer kursene også all tilgjengelig offentlig informasjon.</a:t>
            </a:r>
            <a:endParaRPr lang="nb-NO" i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i="1" dirty="0">
                <a:solidFill>
                  <a:srgbClr val="FF0000"/>
                </a:solidFill>
                <a:latin typeface="Calibri" panose="020F0502020204030204" pitchFamily="34" charset="0"/>
              </a:rPr>
              <a:t>Sterk </a:t>
            </a:r>
            <a:r>
              <a:rPr lang="nb-NO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effisiens</a:t>
            </a:r>
            <a:r>
              <a:rPr lang="nb-NO" dirty="0">
                <a:latin typeface="Calibri" panose="020F0502020204030204" pitchFamily="34" charset="0"/>
              </a:rPr>
              <a:t> utvider informasjonsinnholdet ut over det som kreves for halvsterk </a:t>
            </a:r>
            <a:r>
              <a:rPr lang="nb-NO" dirty="0" err="1">
                <a:latin typeface="Calibri" panose="020F0502020204030204" pitchFamily="34" charset="0"/>
              </a:rPr>
              <a:t>effisiens</a:t>
            </a:r>
            <a:r>
              <a:rPr lang="nb-NO" dirty="0">
                <a:latin typeface="Calibri" panose="020F0502020204030204" pitchFamily="34" charset="0"/>
              </a:rPr>
              <a:t> ved at prisene reflekterer all informasjon, enten den er offentlig eller privat. </a:t>
            </a:r>
          </a:p>
        </p:txBody>
      </p:sp>
    </p:spTree>
    <p:extLst>
      <p:ext uri="{BB962C8B-B14F-4D97-AF65-F5344CB8AC3E}">
        <p14:creationId xmlns:p14="http://schemas.microsoft.com/office/powerpoint/2010/main" val="39790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BW Offshore – positiv trend september 2018?</a:t>
            </a:r>
          </a:p>
        </p:txBody>
      </p:sp>
      <p:pic>
        <p:nvPicPr>
          <p:cNvPr id="5" name="Bild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1196752"/>
            <a:ext cx="64087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75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 dirty="0">
                <a:latin typeface="Calibri" panose="020F0502020204030204" pitchFamily="34" charset="0"/>
                <a:cs typeface="Calibri" panose="020F0502020204030204" pitchFamily="34" charset="0"/>
              </a:rPr>
              <a:t>Hvordan gikk det?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9116256"/>
              </p:ext>
            </p:extLst>
          </p:nvPr>
        </p:nvGraphicFramePr>
        <p:xfrm>
          <a:off x="1691640" y="1442084"/>
          <a:ext cx="6552768" cy="443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747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Aktiv eller passiv forvaltning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</a:rPr>
              <a:t>Er det mulig å «slå markedet» over tid – dvs. oppnå høyere avkastning enn børsen generelt?</a:t>
            </a:r>
          </a:p>
          <a:p>
            <a:r>
              <a:rPr lang="nb-NO" dirty="0">
                <a:latin typeface="Calibri" panose="020F0502020204030204" pitchFamily="34" charset="0"/>
              </a:rPr>
              <a:t>Hvis det er tilfellet, kan det være fornuftig å la profesjonelle forvaltere velge ut aksjer – dette er såkalt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aktiv</a:t>
            </a:r>
            <a:r>
              <a:rPr lang="nb-NO" dirty="0">
                <a:latin typeface="Calibri" panose="020F0502020204030204" pitchFamily="34" charset="0"/>
              </a:rPr>
              <a:t> forvaltning</a:t>
            </a:r>
          </a:p>
          <a:p>
            <a:r>
              <a:rPr lang="nb-NO" dirty="0">
                <a:latin typeface="Calibri" panose="020F0502020204030204" pitchFamily="34" charset="0"/>
              </a:rPr>
              <a:t>Hvis man ikke tror dette er mulig, kan man eventuelt bare sette sammen en aksjeportefølje lik børsens indeks, slik at avkastningen blir som børsen generelt. Dette kalles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passiv</a:t>
            </a:r>
            <a:r>
              <a:rPr lang="nb-NO" dirty="0">
                <a:latin typeface="Calibri" panose="020F0502020204030204" pitchFamily="34" charset="0"/>
              </a:rPr>
              <a:t> forvaltning, og fordelen er at kostnadene er mye lavere.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6102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Aktiv eller passiv forvaltning?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89D7AE-BF8F-6A05-F9CE-4735FBD8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4680520" cy="52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2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Er aksjemarkedet tryggere enn det ser ut til?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alibri" panose="020F0502020204030204" pitchFamily="34" charset="0"/>
              </a:rPr>
              <a:t>Analyser av årlige standardavvik viser at risikoen ved å plassere penger på børsen kan være stor</a:t>
            </a:r>
          </a:p>
          <a:p>
            <a:r>
              <a:rPr lang="nb-NO" sz="2400" dirty="0">
                <a:latin typeface="Calibri" panose="020F0502020204030204" pitchFamily="34" charset="0"/>
              </a:rPr>
              <a:t>Det er imidlertid et spørsmål om standardavviket gir full informasjon. Sannsynligheten for å tape penger er mer relevant for mange</a:t>
            </a:r>
          </a:p>
          <a:p>
            <a:r>
              <a:rPr lang="nb-NO" sz="2400" dirty="0">
                <a:latin typeface="Calibri" panose="020F0502020204030204" pitchFamily="34" charset="0"/>
              </a:rPr>
              <a:t>Standardavviket kan overdrive risikoen, spesielt hvis man planlegger å la plasseringen vare noen år</a:t>
            </a:r>
          </a:p>
          <a:p>
            <a:r>
              <a:rPr lang="nb-NO" sz="2400" dirty="0">
                <a:latin typeface="Calibri" panose="020F0502020204030204" pitchFamily="34" charset="0"/>
              </a:rPr>
              <a:t>Dette henger delvis sammen med at gjennomsnittlig avkastning på børsen er ganske stabil – over tid dras avkastningen mot gjennomsnitt. Dette er såkalt </a:t>
            </a:r>
            <a:r>
              <a:rPr lang="nb-NO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mean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reversion</a:t>
            </a:r>
            <a:r>
              <a:rPr lang="nb-NO" sz="2400" dirty="0">
                <a:latin typeface="Calibri" panose="020F0502020204030204" pitchFamily="34" charset="0"/>
              </a:rPr>
              <a:t>.</a:t>
            </a:r>
          </a:p>
          <a:p>
            <a:r>
              <a:rPr lang="nb-NO" sz="2400" dirty="0">
                <a:latin typeface="Calibri" panose="020F0502020204030204" pitchFamily="34" charset="0"/>
              </a:rPr>
              <a:t>Avkastningen på børs er historisk «uforklarlig høy» - </a:t>
            </a:r>
            <a:r>
              <a:rPr lang="nb-NO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equity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premium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puzzle</a:t>
            </a:r>
            <a:endParaRPr lang="nb-NO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23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Årlig realavkastning 1982 – 2022</a:t>
            </a:r>
            <a:br>
              <a:rPr lang="nb-NO" b="0" dirty="0">
                <a:latin typeface="Calibri" panose="020F0502020204030204" pitchFamily="34" charset="0"/>
              </a:rPr>
            </a:br>
            <a:r>
              <a:rPr lang="nb-NO" sz="1800" b="0" dirty="0">
                <a:latin typeface="Calibri" panose="020F0502020204030204" pitchFamily="34" charset="0"/>
              </a:rPr>
              <a:t>Årlig gjennomsnitt 7,16 %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1479A4E-1C9F-B119-FC1B-B6A8C693D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61971"/>
              </p:ext>
            </p:extLst>
          </p:nvPr>
        </p:nvGraphicFramePr>
        <p:xfrm>
          <a:off x="1259632" y="1268760"/>
          <a:ext cx="748758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19804" imgH="3848178" progId="Excel.Sheet.12">
                  <p:embed/>
                </p:oleObj>
              </mc:Choice>
              <mc:Fallback>
                <p:oleObj name="Worksheet" r:id="rId2" imgW="7019804" imgH="3848178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71479A4E-1C9F-B119-FC1B-B6A8C693D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7487584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0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b="0" dirty="0">
                <a:latin typeface="Calibri" panose="020F0502020204030204" pitchFamily="34" charset="0"/>
              </a:rPr>
              <a:t>Forventet avkastning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For aksje A, er følgende avkastningsutfall mulige: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Kurs øker til 240:  40/200 = 20 %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Kurs faller til 190: -10/200 = - 5 %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For aksje B, er følgende avkastningsutfall mulige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Kurs øker til 190: 45/150 = 30 %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Kurs faller til 135: - 15/150 = - 10 %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Forventet avkastning:</a:t>
            </a:r>
          </a:p>
          <a:p>
            <a:pPr lvl="1" eaLnBrk="1" hangingPunct="1"/>
            <a:endParaRPr lang="nb-NO" dirty="0">
              <a:latin typeface="Calibri" panose="020F0502020204030204" pitchFamily="34" charset="0"/>
            </a:endParaRPr>
          </a:p>
          <a:p>
            <a:pPr eaLnBrk="1" hangingPunct="1"/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47813" y="4652963"/>
          <a:ext cx="68929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3492360" imgH="888840" progId="Equation.3">
                  <p:embed/>
                </p:oleObj>
              </mc:Choice>
              <mc:Fallback>
                <p:oleObj name="Formel" r:id="rId2" imgW="3492360" imgH="888840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652963"/>
                        <a:ext cx="689292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>
                <a:latin typeface="Calibri" panose="020F0502020204030204" pitchFamily="34" charset="0"/>
              </a:rPr>
              <a:t>Mean</a:t>
            </a:r>
            <a:r>
              <a:rPr lang="nb-NO" b="0" dirty="0">
                <a:latin typeface="Calibri" panose="020F0502020204030204" pitchFamily="34" charset="0"/>
              </a:rPr>
              <a:t> </a:t>
            </a:r>
            <a:r>
              <a:rPr lang="nb-NO" b="0" dirty="0" err="1">
                <a:latin typeface="Calibri" panose="020F0502020204030204" pitchFamily="34" charset="0"/>
              </a:rPr>
              <a:t>reversion</a:t>
            </a:r>
            <a:r>
              <a:rPr lang="nb-NO" b="0" dirty="0">
                <a:latin typeface="Calibri" panose="020F0502020204030204" pitchFamily="34" charset="0"/>
              </a:rPr>
              <a:t>? Realavkastning 1982 </a:t>
            </a:r>
            <a:r>
              <a:rPr lang="nb-NO" b="0">
                <a:latin typeface="Calibri" panose="020F0502020204030204" pitchFamily="34" charset="0"/>
              </a:rPr>
              <a:t>- 2022</a:t>
            </a:r>
            <a:endParaRPr lang="nb-NO" b="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2AA1675-B883-83BC-5CB2-3462A7A7C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24251"/>
              </p:ext>
            </p:extLst>
          </p:nvPr>
        </p:nvGraphicFramePr>
        <p:xfrm>
          <a:off x="1259632" y="1268760"/>
          <a:ext cx="757718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325210" imgH="6573116" progId="Excel.Sheet.12">
                  <p:embed/>
                </p:oleObj>
              </mc:Choice>
              <mc:Fallback>
                <p:oleObj name="Worksheet" r:id="rId2" imgW="10325210" imgH="6573116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2AA1675-B883-83BC-5CB2-3462A7A7C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7577186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76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Varians og standardavvik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Risikoen til en plassering kan beskrives med avkastningens varians eller standardavvik:</a:t>
            </a:r>
          </a:p>
          <a:p>
            <a:pPr lvl="1" eaLnBrk="1" hangingPunct="1"/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47813" y="2205038"/>
          <a:ext cx="46799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43100" imgH="431800" progId="Equation.3">
                  <p:embed/>
                </p:oleObj>
              </mc:Choice>
              <mc:Fallback>
                <p:oleObj name="Formel" r:id="rId2" imgW="1943100" imgH="4318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5038"/>
                        <a:ext cx="467995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547813" y="3141663"/>
          <a:ext cx="46799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943100" imgH="431800" progId="Equation.3">
                  <p:embed/>
                </p:oleObj>
              </mc:Choice>
              <mc:Fallback>
                <p:oleObj name="Formel" r:id="rId4" imgW="1943100" imgH="431800" progId="Equation.3">
                  <p:embed/>
                  <p:pic>
                    <p:nvPicPr>
                      <p:cNvPr id="20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41663"/>
                        <a:ext cx="467995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1619250" y="4149725"/>
          <a:ext cx="7273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4608844" imgH="241160" progId="Equation.3">
                  <p:embed/>
                </p:oleObj>
              </mc:Choice>
              <mc:Fallback>
                <p:oleObj name="Formel" r:id="rId6" imgW="4608844" imgH="241160" progId="Equation.3">
                  <p:embed/>
                  <p:pic>
                    <p:nvPicPr>
                      <p:cNvPr id="20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49725"/>
                        <a:ext cx="7273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1619250" y="4724400"/>
          <a:ext cx="68405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4051300" imgH="228600" progId="Equation.3">
                  <p:embed/>
                </p:oleObj>
              </mc:Choice>
              <mc:Fallback>
                <p:oleObj name="Formel" r:id="rId8" imgW="4051300" imgH="228600" progId="Equation.3">
                  <p:embed/>
                  <p:pic>
                    <p:nvPicPr>
                      <p:cNvPr id="20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24400"/>
                        <a:ext cx="684053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1619250" y="5300663"/>
          <a:ext cx="51133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65360" imgH="253800" progId="Equation.3">
                  <p:embed/>
                </p:oleObj>
              </mc:Choice>
              <mc:Fallback>
                <p:oleObj name="Formel" r:id="rId10" imgW="2565360" imgH="253800" progId="Equation.3">
                  <p:embed/>
                  <p:pic>
                    <p:nvPicPr>
                      <p:cNvPr id="20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300663"/>
                        <a:ext cx="5113338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graphicFrame>
        <p:nvGraphicFramePr>
          <p:cNvPr id="2055" name="Object 14"/>
          <p:cNvGraphicFramePr>
            <a:graphicFrameLocks noChangeAspect="1"/>
          </p:cNvGraphicFramePr>
          <p:nvPr/>
        </p:nvGraphicFramePr>
        <p:xfrm>
          <a:off x="1619250" y="6021388"/>
          <a:ext cx="50403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2577960" imgH="253800" progId="Equation.3">
                  <p:embed/>
                </p:oleObj>
              </mc:Choice>
              <mc:Fallback>
                <p:oleObj name="Formel" r:id="rId12" imgW="2577960" imgH="253800" progId="Equation.3">
                  <p:embed/>
                  <p:pic>
                    <p:nvPicPr>
                      <p:cNvPr id="205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021388"/>
                        <a:ext cx="50403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Aksje A og B – oppsummert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68" y="1268760"/>
            <a:ext cx="7656384" cy="4765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Avkastning i aksjemarkedet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Olav Thon juli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9BD131-ACFD-419B-B592-724EBA1A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DBE8F87-664C-48F9-B2CA-B11DD4593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47788"/>
              </p:ext>
            </p:extLst>
          </p:nvPr>
        </p:nvGraphicFramePr>
        <p:xfrm>
          <a:off x="1235132" y="1340768"/>
          <a:ext cx="806847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391378" imgH="4581389" progId="Excel.Sheet.12">
                  <p:embed/>
                </p:oleObj>
              </mc:Choice>
              <mc:Fallback>
                <p:oleObj name="Worksheet" r:id="rId2" imgW="8391378" imgH="4581389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7DBE8F87-664C-48F9-B2CA-B11DD4593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132" y="1340768"/>
                        <a:ext cx="8068474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26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Avkastning og risiko (standardavvik)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3944" y="1196752"/>
            <a:ext cx="8077200" cy="5500688"/>
          </a:xfrm>
        </p:spPr>
        <p:txBody>
          <a:bodyPr/>
          <a:lstStyle/>
          <a:p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Kursen økte fra 165 den 1. juli til 168 den 4. juli</a:t>
            </a:r>
          </a:p>
          <a:p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Aritmetisk avkastning den 4. juli var 168/165 – 1 = 0,01818 eller ca. 1,82 %</a:t>
            </a:r>
          </a:p>
          <a:p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Ofte er det mer hensiktsmessig å beregne logaritmisk avkastning eller </a:t>
            </a:r>
            <a:r>
              <a:rPr lang="nb-NO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logavkastning</a:t>
            </a: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 pga. at </a:t>
            </a:r>
            <a:r>
              <a:rPr lang="nb-NO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logavkastningen</a:t>
            </a: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 er additiv. </a:t>
            </a:r>
          </a:p>
          <a:p>
            <a:r>
              <a:rPr lang="nb-NO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Logavkastning</a:t>
            </a: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 = LN(Kurs dag 2/Kurs dag 1)</a:t>
            </a:r>
          </a:p>
          <a:p>
            <a:r>
              <a:rPr lang="nb-NO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Logavkastning</a:t>
            </a: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 4. juli = LN(168/165) = 0,01809 eller ca. 1,80 %</a:t>
            </a:r>
          </a:p>
          <a:p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Avviket blir svært lite siden avkastningen er lav</a:t>
            </a:r>
            <a:b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304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Empirisk varians og standardavvik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3944" y="1196752"/>
            <a:ext cx="8077200" cy="5500688"/>
          </a:xfrm>
        </p:spPr>
        <p:txBody>
          <a:bodyPr/>
          <a:lstStyle/>
          <a:p>
            <a:pPr marL="0" indent="0">
              <a:buNone/>
            </a:pPr>
            <a:b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904656" cy="50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1277"/>
      </p:ext>
    </p:extLst>
  </p:cSld>
  <p:clrMapOvr>
    <a:masterClrMapping/>
  </p:clrMapOvr>
</p:sld>
</file>

<file path=ppt/theme/theme1.xml><?xml version="1.0" encoding="utf-8"?>
<a:theme xmlns:a="http://schemas.openxmlformats.org/drawingml/2006/main" name="altmal">
  <a:themeElements>
    <a:clrScheme name="alt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tmal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t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7D3AA0A7C03548B74172B2F47E51B7" ma:contentTypeVersion="13" ma:contentTypeDescription="Opprett et nytt dokument." ma:contentTypeScope="" ma:versionID="84b96461f81759c9a37b8bb7a9083150">
  <xsd:schema xmlns:xsd="http://www.w3.org/2001/XMLSchema" xmlns:xs="http://www.w3.org/2001/XMLSchema" xmlns:p="http://schemas.microsoft.com/office/2006/metadata/properties" xmlns:ns1="http://schemas.microsoft.com/sharepoint/v3" xmlns:ns3="afdaa73a-86a8-4a4a-9c8e-f8451b678c5e" xmlns:ns4="16f9b60a-30fb-4900-a367-74dd1be2bf77" targetNamespace="http://schemas.microsoft.com/office/2006/metadata/properties" ma:root="true" ma:fieldsID="8656e857ca1ab238c138d8f6d01d938e" ns1:_="" ns3:_="" ns4:_="">
    <xsd:import namespace="http://schemas.microsoft.com/sharepoint/v3"/>
    <xsd:import namespace="afdaa73a-86a8-4a4a-9c8e-f8451b678c5e"/>
    <xsd:import namespace="16f9b60a-30fb-4900-a367-74dd1be2bf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aa73a-86a8-4a4a-9c8e-f8451b67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9b60a-30fb-4900-a367-74dd1be2b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812E6-22EF-4E19-A452-B431AA3FADB6}">
  <ds:schemaRefs>
    <ds:schemaRef ds:uri="16f9b60a-30fb-4900-a367-74dd1be2bf77"/>
    <ds:schemaRef ds:uri="http://www.w3.org/XML/1998/namespace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fdaa73a-86a8-4a4a-9c8e-f8451b678c5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19D812-8B83-45FF-A2CD-69CFC71F15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84C6E-B884-4DFB-9786-F0392FFCB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daa73a-86a8-4a4a-9c8e-f8451b678c5e"/>
    <ds:schemaRef ds:uri="16f9b60a-30fb-4900-a367-74dd1be2b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- HiA</Template>
  <TotalTime>2596</TotalTime>
  <Words>1493</Words>
  <Application>Microsoft Office PowerPoint</Application>
  <PresentationFormat>Skjermfremvisning (4:3)</PresentationFormat>
  <Paragraphs>136</Paragraphs>
  <Slides>40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4</vt:i4>
      </vt:variant>
      <vt:variant>
        <vt:lpstr>Lysbildetitler</vt:lpstr>
      </vt:variant>
      <vt:variant>
        <vt:i4>40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Symbol</vt:lpstr>
      <vt:lpstr>Tahoma</vt:lpstr>
      <vt:lpstr>Times</vt:lpstr>
      <vt:lpstr>Times New Roman</vt:lpstr>
      <vt:lpstr>altmal</vt:lpstr>
      <vt:lpstr>Formel</vt:lpstr>
      <vt:lpstr>Worksheet</vt:lpstr>
      <vt:lpstr>Regneark</vt:lpstr>
      <vt:lpstr>Equation</vt:lpstr>
      <vt:lpstr>Kapittel 10: Finansiell risiko</vt:lpstr>
      <vt:lpstr>Risiko og usikkerhet</vt:lpstr>
      <vt:lpstr>Forventet avkastning</vt:lpstr>
      <vt:lpstr>Forventet avkastning</vt:lpstr>
      <vt:lpstr>Varians og standardavvik</vt:lpstr>
      <vt:lpstr>Aksje A og B – oppsummert</vt:lpstr>
      <vt:lpstr>Avkastning i aksjemarkedet Olav Thon juli 2022</vt:lpstr>
      <vt:lpstr>Avkastning og risiko (standardavvik)</vt:lpstr>
      <vt:lpstr>Empirisk varians og standardavvik</vt:lpstr>
      <vt:lpstr>Empirisk varians og standardavvik</vt:lpstr>
      <vt:lpstr>Årlig standardavvik 2018 - 2021</vt:lpstr>
      <vt:lpstr>Sammenheng mellom enkeltaksjer</vt:lpstr>
      <vt:lpstr>Avkastning aksje X og Y enkeltvis</vt:lpstr>
      <vt:lpstr>Avkastning aksje X og aksje Y sammen</vt:lpstr>
      <vt:lpstr>Sammenheng mellom enkeltaksjer</vt:lpstr>
      <vt:lpstr>Aksje A og B – nok en gang</vt:lpstr>
      <vt:lpstr>Kovarians og korrelasjonskoeffisient</vt:lpstr>
      <vt:lpstr>Kovarians og korrelasjonskoeffisient</vt:lpstr>
      <vt:lpstr>Forventet avkastning for en portefølje av aksje A og B </vt:lpstr>
      <vt:lpstr>Standardavvik for en portefølje av aksje A og B</vt:lpstr>
      <vt:lpstr>Porteføljevarians ved ulike andeler</vt:lpstr>
      <vt:lpstr>Effisiente porteføljer</vt:lpstr>
      <vt:lpstr>Korrelasjonskoeffisienten bestemmer graden av risikoreduksjon</vt:lpstr>
      <vt:lpstr>Korrelasjon og diversifikasjon</vt:lpstr>
      <vt:lpstr>Korrelasjon i aksjemarkedet 2018 - 2022</vt:lpstr>
      <vt:lpstr>Aksjer på Oslo Børs</vt:lpstr>
      <vt:lpstr>Hovedindeksen Oslo Børs 1995 – 2022</vt:lpstr>
      <vt:lpstr>Avkastning hovedindeksen 1996 –2022</vt:lpstr>
      <vt:lpstr>Hovedindeksen 1996 –2022</vt:lpstr>
      <vt:lpstr>Porteføljediversifikasjon</vt:lpstr>
      <vt:lpstr>Virkninger av diversifikasjon</vt:lpstr>
      <vt:lpstr>Eugene Fama – nobelpris 2013</vt:lpstr>
      <vt:lpstr>Markedseffisiens</vt:lpstr>
      <vt:lpstr>BW Offshore – positiv trend september 2018?</vt:lpstr>
      <vt:lpstr>Hvordan gikk det?</vt:lpstr>
      <vt:lpstr>Aktiv eller passiv forvaltning</vt:lpstr>
      <vt:lpstr>Aktiv eller passiv forvaltning?</vt:lpstr>
      <vt:lpstr>Er aksjemarkedet tryggere enn det ser ut til?</vt:lpstr>
      <vt:lpstr>Årlig realavkastning 1982 – 2022 Årlig gjennomsnitt 7,16 %</vt:lpstr>
      <vt:lpstr>Mean reversion? Realavkastning 1982 - 2022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Lønnsomhetskalkyler - nåverdi og internrente</dc:title>
  <dc:creator>Ivar Bredesen</dc:creator>
  <cp:lastModifiedBy>Ivar Bredesen</cp:lastModifiedBy>
  <cp:revision>412</cp:revision>
  <cp:lastPrinted>2020-10-31T11:46:57Z</cp:lastPrinted>
  <dcterms:created xsi:type="dcterms:W3CDTF">1999-11-01T20:06:31Z</dcterms:created>
  <dcterms:modified xsi:type="dcterms:W3CDTF">2023-06-21T11:32:26Z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0x010100B47D3AA0A7C03548B74172B2F47E51B7</vt:lpwstr>
  </property>
</Properties>
</file>