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669088" cy="9928225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pos="6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0068"/>
    <a:srgbClr val="006666"/>
    <a:srgbClr val="CC3300"/>
    <a:srgbClr val="33CC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1071"/>
        <p:guide pos="6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808133-A3D2-4E03-AA78-E1AC020C9843}" type="slidenum">
              <a:rPr lang="en-GB" altLang="nb-NO"/>
              <a:pPr>
                <a:defRPr/>
              </a:pPr>
              <a:t>‹#›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3604398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BD8A163-C2C4-469F-B7EC-921DEBD6B2F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5479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BC3B3F3-1D84-47FA-A2E2-C0B4FB0866D1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337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1EC0A99-BD7B-4A9B-AAE8-1906831AB298}" type="slidenum">
              <a:rPr lang="nb-NO" altLang="nb-NO"/>
              <a:pPr eaLnBrk="1" hangingPunct="1"/>
              <a:t>2</a:t>
            </a:fld>
            <a:endParaRPr lang="nb-NO" altLang="nb-NO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7881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175BCF3-8535-4DF9-A71F-227210A49159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430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230A193-108F-4832-8037-D465775D1959}" type="slidenum">
              <a:rPr lang="nb-NO" altLang="nb-NO"/>
              <a:pPr eaLnBrk="1" hangingPunct="1"/>
              <a:t>11</a:t>
            </a:fld>
            <a:endParaRPr lang="nb-NO" altLang="nb-NO"/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361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98C210-B210-45EC-B4DD-DD42E98FA991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440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29315EE-F1AA-4BA7-9286-53DCAE9F21DA}" type="slidenum">
              <a:rPr lang="nb-NO" altLang="nb-NO"/>
              <a:pPr eaLnBrk="1" hangingPunct="1"/>
              <a:t>12</a:t>
            </a:fld>
            <a:endParaRPr lang="nb-NO" altLang="nb-NO"/>
          </a:p>
        </p:txBody>
      </p:sp>
      <p:sp>
        <p:nvSpPr>
          <p:cNvPr id="440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2803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C05EAC8-EFC0-4F98-BD69-24F3763BFB24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450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61C624-0356-4967-ADB2-C2D67D22505D}" type="slidenum">
              <a:rPr lang="nb-NO" altLang="nb-NO"/>
              <a:pPr eaLnBrk="1" hangingPunct="1"/>
              <a:t>13</a:t>
            </a:fld>
            <a:endParaRPr lang="nb-NO" altLang="nb-NO"/>
          </a:p>
        </p:txBody>
      </p:sp>
      <p:sp>
        <p:nvSpPr>
          <p:cNvPr id="450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7726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E480AAE-65F6-495C-9D71-4644BDE53040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460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83BC53-E4D0-473B-B8B5-0434E364BD51}" type="slidenum">
              <a:rPr lang="nb-NO" altLang="nb-NO"/>
              <a:pPr eaLnBrk="1" hangingPunct="1"/>
              <a:t>14</a:t>
            </a:fld>
            <a:endParaRPr lang="nb-NO" altLang="nb-NO"/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326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9FC177F-A098-4E66-BD3B-9F495B896103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471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5DA3392-0748-44A3-B56D-7C4FD6FAA40F}" type="slidenum">
              <a:rPr lang="nb-NO" altLang="nb-NO"/>
              <a:pPr eaLnBrk="1" hangingPunct="1"/>
              <a:t>15</a:t>
            </a:fld>
            <a:endParaRPr lang="nb-NO" altLang="nb-NO"/>
          </a:p>
        </p:txBody>
      </p:sp>
      <p:sp>
        <p:nvSpPr>
          <p:cNvPr id="471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6183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2464E0B-FF88-40EB-96A4-F0D15BE43375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481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0CCE917-6A4B-4203-953E-FF5AC1725385}" type="slidenum">
              <a:rPr lang="nb-NO" altLang="nb-NO"/>
              <a:pPr eaLnBrk="1" hangingPunct="1">
                <a:spcBef>
                  <a:spcPct val="0"/>
                </a:spcBef>
              </a:pPr>
              <a:t>16</a:t>
            </a:fld>
            <a:endParaRPr lang="nb-NO" altLang="nb-NO"/>
          </a:p>
        </p:txBody>
      </p:sp>
      <p:sp>
        <p:nvSpPr>
          <p:cNvPr id="48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544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A2BD9EB-0230-486B-9213-D47CBF6E9E54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491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B422159-BD08-4E94-AD1B-C65412D737B3}" type="slidenum">
              <a:rPr lang="nb-NO" altLang="nb-NO"/>
              <a:pPr eaLnBrk="1" hangingPunct="1">
                <a:spcBef>
                  <a:spcPct val="0"/>
                </a:spcBef>
              </a:pPr>
              <a:t>17</a:t>
            </a:fld>
            <a:endParaRPr lang="nb-NO" altLang="nb-NO"/>
          </a:p>
        </p:txBody>
      </p:sp>
      <p:sp>
        <p:nvSpPr>
          <p:cNvPr id="491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675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D74296D-31BA-4722-A0FD-C8DF6A2E4309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501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6E614E-3AD8-4FAD-A757-B5F7EAD3F729}" type="slidenum">
              <a:rPr lang="nb-NO" altLang="nb-NO"/>
              <a:pPr eaLnBrk="1" hangingPunct="1">
                <a:spcBef>
                  <a:spcPct val="0"/>
                </a:spcBef>
              </a:pPr>
              <a:t>18</a:t>
            </a:fld>
            <a:endParaRPr lang="nb-NO" altLang="nb-NO"/>
          </a:p>
        </p:txBody>
      </p:sp>
      <p:sp>
        <p:nvSpPr>
          <p:cNvPr id="501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7097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D74296D-31BA-4722-A0FD-C8DF6A2E4309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501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6E614E-3AD8-4FAD-A757-B5F7EAD3F729}" type="slidenum">
              <a:rPr lang="nb-NO" altLang="nb-NO"/>
              <a:pPr eaLnBrk="1" hangingPunct="1">
                <a:spcBef>
                  <a:spcPct val="0"/>
                </a:spcBef>
              </a:pPr>
              <a:t>19</a:t>
            </a:fld>
            <a:endParaRPr lang="nb-NO" altLang="nb-NO"/>
          </a:p>
        </p:txBody>
      </p:sp>
      <p:sp>
        <p:nvSpPr>
          <p:cNvPr id="501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5521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EFE4E98-0BED-4B2A-A47D-1CE7FDDE2787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512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E63BE7E-0FBE-477E-889C-C612F6E58BDB}" type="slidenum">
              <a:rPr lang="nb-NO" altLang="nb-NO"/>
              <a:pPr eaLnBrk="1" hangingPunct="1">
                <a:spcBef>
                  <a:spcPct val="0"/>
                </a:spcBef>
              </a:pPr>
              <a:t>20</a:t>
            </a:fld>
            <a:endParaRPr lang="nb-NO" altLang="nb-NO"/>
          </a:p>
        </p:txBody>
      </p:sp>
      <p:sp>
        <p:nvSpPr>
          <p:cNvPr id="512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204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E4B8A47-CBF9-437B-9F07-4A3B198219B1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A66A619-6AED-4AE7-8E76-0FD2F15090F8}" type="slidenum">
              <a:rPr lang="nb-NO" altLang="nb-NO"/>
              <a:pPr eaLnBrk="1" hangingPunct="1"/>
              <a:t>3</a:t>
            </a:fld>
            <a:endParaRPr lang="nb-NO" altLang="nb-NO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9717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E41857-B6E3-421C-B7A9-C173A121DF26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506AC94-F053-48CA-A8AA-FE98D4B86D04}" type="slidenum">
              <a:rPr lang="nb-NO" altLang="nb-NO"/>
              <a:pPr eaLnBrk="1" hangingPunct="1">
                <a:spcBef>
                  <a:spcPct val="0"/>
                </a:spcBef>
              </a:pPr>
              <a:t>21</a:t>
            </a:fld>
            <a:endParaRPr lang="nb-NO" altLang="nb-NO"/>
          </a:p>
        </p:txBody>
      </p:sp>
      <p:sp>
        <p:nvSpPr>
          <p:cNvPr id="522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nb-NO" altLang="nb-NO" sz="1000" dirty="0" smtClean="0">
                <a:latin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104747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4FF5592-069F-4A55-9D97-AEBFE2C7985E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506AC94-F053-48CA-A8AA-FE98D4B86D04}" type="slidenum">
              <a:rPr lang="nb-NO" altLang="nb-NO"/>
              <a:pPr eaLnBrk="1" hangingPunct="1">
                <a:spcBef>
                  <a:spcPct val="0"/>
                </a:spcBef>
              </a:pPr>
              <a:t>22</a:t>
            </a:fld>
            <a:endParaRPr lang="nb-NO" altLang="nb-NO"/>
          </a:p>
        </p:txBody>
      </p:sp>
      <p:sp>
        <p:nvSpPr>
          <p:cNvPr id="522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nb-NO" altLang="nb-NO" sz="1000" dirty="0" smtClean="0">
                <a:latin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342373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DC20F9F-51EF-4A2C-9B55-847A2BC72A46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532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1FC8626-8E32-45CA-A353-DCA4362D2F75}" type="slidenum">
              <a:rPr lang="nb-NO" altLang="nb-NO"/>
              <a:pPr eaLnBrk="1" hangingPunct="1">
                <a:spcBef>
                  <a:spcPct val="0"/>
                </a:spcBef>
              </a:pPr>
              <a:t>23</a:t>
            </a:fld>
            <a:endParaRPr lang="nb-NO" altLang="nb-NO"/>
          </a:p>
        </p:txBody>
      </p:sp>
      <p:sp>
        <p:nvSpPr>
          <p:cNvPr id="532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659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D76630-238B-4B5E-92DE-D13F04F0F50E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97EBCE6-3C4A-4072-8CAC-8F95DFD77174}" type="slidenum">
              <a:rPr lang="nb-NO" altLang="nb-NO"/>
              <a:pPr eaLnBrk="1" hangingPunct="1">
                <a:spcBef>
                  <a:spcPct val="0"/>
                </a:spcBef>
              </a:pPr>
              <a:t>24</a:t>
            </a:fld>
            <a:endParaRPr lang="nb-NO" altLang="nb-NO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4456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B621E3-6B90-475F-80D0-C7759D1C3B1F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553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11D58A-821A-4338-9FC3-879B2128043D}" type="slidenum">
              <a:rPr lang="nb-NO" altLang="nb-NO"/>
              <a:pPr eaLnBrk="1" hangingPunct="1">
                <a:spcBef>
                  <a:spcPct val="0"/>
                </a:spcBef>
              </a:pPr>
              <a:t>25</a:t>
            </a:fld>
            <a:endParaRPr lang="nb-NO" altLang="nb-NO"/>
          </a:p>
        </p:txBody>
      </p:sp>
      <p:sp>
        <p:nvSpPr>
          <p:cNvPr id="553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0296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A892F9-5B0B-43FD-8534-E94DC25229D7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553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11D58A-821A-4338-9FC3-879B2128043D}" type="slidenum">
              <a:rPr lang="nb-NO" altLang="nb-NO"/>
              <a:pPr eaLnBrk="1" hangingPunct="1">
                <a:spcBef>
                  <a:spcPct val="0"/>
                </a:spcBef>
              </a:pPr>
              <a:t>26</a:t>
            </a:fld>
            <a:endParaRPr lang="nb-NO" altLang="nb-NO"/>
          </a:p>
        </p:txBody>
      </p:sp>
      <p:sp>
        <p:nvSpPr>
          <p:cNvPr id="553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5061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CE5F549-AF1A-442F-BABA-5B9547D2EB3D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563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86DDAD-D9CB-472F-9E42-0448635A6EF0}" type="slidenum">
              <a:rPr lang="nb-NO" altLang="nb-NO"/>
              <a:pPr eaLnBrk="1" hangingPunct="1">
                <a:spcBef>
                  <a:spcPct val="0"/>
                </a:spcBef>
              </a:pPr>
              <a:t>27</a:t>
            </a:fld>
            <a:endParaRPr lang="nb-NO" altLang="nb-NO"/>
          </a:p>
        </p:txBody>
      </p:sp>
      <p:sp>
        <p:nvSpPr>
          <p:cNvPr id="563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nb-NO" altLang="nb-NO" dirty="0" smtClean="0">
                <a:latin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505312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4596A43-94A3-4ECB-A0BE-FD6B4E386098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563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86DDAD-D9CB-472F-9E42-0448635A6EF0}" type="slidenum">
              <a:rPr lang="nb-NO" altLang="nb-NO"/>
              <a:pPr eaLnBrk="1" hangingPunct="1">
                <a:spcBef>
                  <a:spcPct val="0"/>
                </a:spcBef>
              </a:pPr>
              <a:t>28</a:t>
            </a:fld>
            <a:endParaRPr lang="nb-NO" altLang="nb-NO"/>
          </a:p>
        </p:txBody>
      </p:sp>
      <p:sp>
        <p:nvSpPr>
          <p:cNvPr id="563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nb-NO" altLang="nb-NO" dirty="0" smtClean="0">
                <a:latin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548421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CAF659C-03C5-4319-ADAB-E0CEC4297B25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573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6E7956-4A84-4D31-9936-ED5BA18E5B7C}" type="slidenum">
              <a:rPr lang="nb-NO" altLang="nb-NO"/>
              <a:pPr eaLnBrk="1" hangingPunct="1">
                <a:spcBef>
                  <a:spcPct val="0"/>
                </a:spcBef>
              </a:pPr>
              <a:t>29</a:t>
            </a:fld>
            <a:endParaRPr lang="nb-NO" altLang="nb-NO"/>
          </a:p>
        </p:txBody>
      </p:sp>
      <p:sp>
        <p:nvSpPr>
          <p:cNvPr id="573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90411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07BAE85-E224-4268-BD55-94A1A29BB6C8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583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25A95E-4FF3-4E19-87E1-8F0DF70F9D35}" type="slidenum">
              <a:rPr lang="nb-NO" altLang="nb-NO"/>
              <a:pPr eaLnBrk="1" hangingPunct="1">
                <a:spcBef>
                  <a:spcPct val="0"/>
                </a:spcBef>
              </a:pPr>
              <a:t>30</a:t>
            </a:fld>
            <a:endParaRPr lang="nb-NO" altLang="nb-NO"/>
          </a:p>
        </p:txBody>
      </p:sp>
      <p:sp>
        <p:nvSpPr>
          <p:cNvPr id="583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295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13163C6-3903-4563-9AA9-E2F3202981B3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358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E687A7-5990-477D-917F-441EDDF2EBB8}" type="slidenum">
              <a:rPr lang="nb-NO" altLang="nb-NO"/>
              <a:pPr eaLnBrk="1" hangingPunct="1"/>
              <a:t>4</a:t>
            </a:fld>
            <a:endParaRPr lang="nb-NO" altLang="nb-NO"/>
          </a:p>
        </p:txBody>
      </p:sp>
      <p:sp>
        <p:nvSpPr>
          <p:cNvPr id="358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3266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251434A-192A-4DDE-B201-BFD0E6C81FB1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593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669CD70-BB3D-427D-A81B-0BAC8397B6CC}" type="slidenum">
              <a:rPr lang="nb-NO" altLang="nb-NO"/>
              <a:pPr eaLnBrk="1" hangingPunct="1">
                <a:spcBef>
                  <a:spcPct val="0"/>
                </a:spcBef>
              </a:pPr>
              <a:t>31</a:t>
            </a:fld>
            <a:endParaRPr lang="nb-NO" altLang="nb-NO"/>
          </a:p>
        </p:txBody>
      </p:sp>
      <p:sp>
        <p:nvSpPr>
          <p:cNvPr id="593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1579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FBADFEE-6B6C-4D04-AC5C-4F27AE46C820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604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C9D072-D090-44D1-894A-9E3E9CFFBBC0}" type="slidenum">
              <a:rPr lang="nb-NO" altLang="nb-NO"/>
              <a:pPr eaLnBrk="1" hangingPunct="1">
                <a:spcBef>
                  <a:spcPct val="0"/>
                </a:spcBef>
              </a:pPr>
              <a:t>32</a:t>
            </a:fld>
            <a:endParaRPr lang="nb-NO" altLang="nb-NO"/>
          </a:p>
        </p:txBody>
      </p:sp>
      <p:sp>
        <p:nvSpPr>
          <p:cNvPr id="604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93005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830E68-BB33-4B9D-96E9-B49DD4C182AA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604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1C9D072-D090-44D1-894A-9E3E9CFFBBC0}" type="slidenum">
              <a:rPr lang="nb-NO" altLang="nb-NO"/>
              <a:pPr eaLnBrk="1" hangingPunct="1">
                <a:spcBef>
                  <a:spcPct val="0"/>
                </a:spcBef>
              </a:pPr>
              <a:t>33</a:t>
            </a:fld>
            <a:endParaRPr lang="nb-NO" altLang="nb-NO"/>
          </a:p>
        </p:txBody>
      </p:sp>
      <p:sp>
        <p:nvSpPr>
          <p:cNvPr id="604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07558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F9676C2-D758-467E-B68B-C51190292456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624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EE613D0-A38C-4923-AB26-466CD087D651}" type="slidenum">
              <a:rPr lang="nb-NO" altLang="nb-NO"/>
              <a:pPr eaLnBrk="1" hangingPunct="1">
                <a:spcBef>
                  <a:spcPct val="0"/>
                </a:spcBef>
              </a:pPr>
              <a:t>34</a:t>
            </a:fld>
            <a:endParaRPr lang="nb-NO" altLang="nb-NO"/>
          </a:p>
        </p:txBody>
      </p:sp>
      <p:sp>
        <p:nvSpPr>
          <p:cNvPr id="624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45352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CB8EDE-3639-4A67-8942-FBC3A30C1556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614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90DBB03-7884-4787-A61C-B8BBF7F8EFE9}" type="slidenum">
              <a:rPr lang="nb-NO" altLang="nb-NO"/>
              <a:pPr eaLnBrk="1" hangingPunct="1">
                <a:spcBef>
                  <a:spcPct val="0"/>
                </a:spcBef>
              </a:pPr>
              <a:t>35</a:t>
            </a:fld>
            <a:endParaRPr lang="nb-NO" altLang="nb-NO"/>
          </a:p>
        </p:txBody>
      </p:sp>
      <p:sp>
        <p:nvSpPr>
          <p:cNvPr id="614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12219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282DB94-6F48-47BD-87F4-C213563ED613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634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A1D3A41-8EEF-42F8-A9FC-8D2BD43EF334}" type="slidenum">
              <a:rPr lang="nb-NO" altLang="nb-NO"/>
              <a:pPr eaLnBrk="1" hangingPunct="1">
                <a:spcBef>
                  <a:spcPct val="0"/>
                </a:spcBef>
              </a:pPr>
              <a:t>36</a:t>
            </a:fld>
            <a:endParaRPr lang="nb-NO" altLang="nb-NO"/>
          </a:p>
        </p:txBody>
      </p:sp>
      <p:sp>
        <p:nvSpPr>
          <p:cNvPr id="634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6349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663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3406EAD-992A-43A5-9590-F9EE9B2B97FD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DBCDE2-3B81-4790-A5CA-8F2C41A581D0}" type="slidenum">
              <a:rPr lang="nb-NO" altLang="nb-NO"/>
              <a:pPr eaLnBrk="1" hangingPunct="1"/>
              <a:t>5</a:t>
            </a:fld>
            <a:endParaRPr lang="nb-NO" altLang="nb-NO"/>
          </a:p>
        </p:txBody>
      </p:sp>
      <p:sp>
        <p:nvSpPr>
          <p:cNvPr id="368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94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6477267-F839-43BC-A21C-CC986AA71455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BDFE2F-289F-4E76-9C23-DAC70B8884E1}" type="slidenum">
              <a:rPr lang="nb-NO" altLang="nb-NO"/>
              <a:pPr eaLnBrk="1" hangingPunct="1"/>
              <a:t>6</a:t>
            </a:fld>
            <a:endParaRPr lang="nb-NO" altLang="nb-NO"/>
          </a:p>
        </p:txBody>
      </p:sp>
      <p:sp>
        <p:nvSpPr>
          <p:cNvPr id="378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970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15CE465-3E05-4F9C-8958-3FDE3A089913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389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EBCF969-4730-4151-BC8B-0303FD9186A9}" type="slidenum">
              <a:rPr lang="nb-NO" altLang="nb-NO"/>
              <a:pPr eaLnBrk="1" hangingPunct="1"/>
              <a:t>7</a:t>
            </a:fld>
            <a:endParaRPr lang="nb-NO" altLang="nb-NO"/>
          </a:p>
        </p:txBody>
      </p:sp>
      <p:sp>
        <p:nvSpPr>
          <p:cNvPr id="389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401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32E2B5F-6343-4325-B49C-D1444F80FA8A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08276C1-D291-406A-8AFE-692A493EFF56}" type="slidenum">
              <a:rPr lang="nb-NO" altLang="nb-NO"/>
              <a:pPr eaLnBrk="1" hangingPunct="1"/>
              <a:t>8</a:t>
            </a:fld>
            <a:endParaRPr lang="nb-NO" altLang="nb-NO"/>
          </a:p>
        </p:txBody>
      </p:sp>
      <p:sp>
        <p:nvSpPr>
          <p:cNvPr id="399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5717CAF-37DE-46A9-BAAA-7A4814EBCD24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409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149C89-C9E8-4D40-AA62-ED00495D5FD2}" type="slidenum">
              <a:rPr lang="nb-NO" altLang="nb-NO"/>
              <a:pPr eaLnBrk="1" hangingPunct="1"/>
              <a:t>9</a:t>
            </a:fld>
            <a:endParaRPr lang="nb-NO" altLang="nb-NO"/>
          </a:p>
        </p:txBody>
      </p:sp>
      <p:sp>
        <p:nvSpPr>
          <p:cNvPr id="409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757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F50D10-FB58-40A5-9F67-922306DE7FF9}" type="datetime1">
              <a:rPr lang="nb-NO" altLang="nb-NO" smtClean="0"/>
              <a:t>17.12.2015</a:t>
            </a:fld>
            <a:endParaRPr lang="nb-NO" altLang="nb-NO" smtClean="0"/>
          </a:p>
        </p:txBody>
      </p:sp>
      <p:sp>
        <p:nvSpPr>
          <p:cNvPr id="419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FFE05F0-098D-49E6-9E41-87D5E31450BC}" type="slidenum">
              <a:rPr lang="nb-NO" altLang="nb-NO"/>
              <a:pPr eaLnBrk="1" hangingPunct="1"/>
              <a:t>10</a:t>
            </a:fld>
            <a:endParaRPr lang="nb-NO" altLang="nb-NO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b-NO" altLang="nb-NO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559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70075"/>
            <a:ext cx="1506538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46"/>
          <p:cNvSpPr>
            <a:spLocks noChangeArrowheads="1" noChangeShapeType="1" noTextEdit="1"/>
          </p:cNvSpPr>
          <p:nvPr userDrawn="1"/>
        </p:nvSpPr>
        <p:spPr bwMode="auto">
          <a:xfrm>
            <a:off x="1042988" y="4508500"/>
            <a:ext cx="677862" cy="992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sz="4800" kern="10" dirty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00B050"/>
                  </a:outerShdw>
                </a:effectLst>
                <a:latin typeface="Comic Sans MS" panose="030F0702030302020204" pitchFamily="66" charset="0"/>
              </a:rPr>
              <a:t>10</a:t>
            </a:r>
            <a:endParaRPr lang="nb-NO" sz="4800" kern="10" dirty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00B05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1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49C889-2157-4D59-BDE8-B74D099ADE3D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algn="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ct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</p:spTree>
    <p:extLst>
      <p:ext uri="{BB962C8B-B14F-4D97-AF65-F5344CB8AC3E}">
        <p14:creationId xmlns:p14="http://schemas.microsoft.com/office/powerpoint/2010/main" val="278956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D3684-9AEE-4C3B-B818-39FD1122FB7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1111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A8105-1ADE-4403-A4A2-A6A312B019C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205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w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 Klikk for å redigere tekststiler i malen</a:t>
            </a:r>
          </a:p>
          <a:p>
            <a:pPr lvl="1"/>
            <a:r>
              <a:rPr lang="nb-NO" altLang="nb-NO" smtClean="0"/>
              <a:t> Andre nivå</a:t>
            </a:r>
          </a:p>
          <a:p>
            <a:pPr lvl="2"/>
            <a:r>
              <a:rPr lang="nb-NO" altLang="nb-NO" smtClean="0"/>
              <a:t> 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8F7D47-5909-45CA-B9A1-4FB017FDA40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pic>
        <p:nvPicPr>
          <p:cNvPr id="1031" name="Picture 24"/>
          <p:cNvPicPr preferRelativeResize="0"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8"/>
          <a:stretch>
            <a:fillRect/>
          </a:stretch>
        </p:blipFill>
        <p:spPr bwMode="auto">
          <a:xfrm>
            <a:off x="250825" y="0"/>
            <a:ext cx="754063" cy="11128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2" r:id="rId2"/>
    <p:sldLayoutId id="214748377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anose="05000000000000000000" pitchFamily="2" charset="2"/>
        <a:buChar char="ü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3" panose="05040102010807070707" pitchFamily="18" charset="2"/>
        <a:buChar char="Ê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Excel_97-2003_Worksheet1.xls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Excel_97-2003_Worksheet2.xls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Excel_97-2003_Worksheet3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Excel_Worksheet1.xlsx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png"/><Relationship Id="rId5" Type="http://schemas.openxmlformats.org/officeDocument/2006/relationships/image" Target="../media/image11.emf"/><Relationship Id="rId4" Type="http://schemas.openxmlformats.org/officeDocument/2006/relationships/package" Target="../embeddings/Microsoft_Excel_Worksheet2.xlsx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2.emf"/><Relationship Id="rId5" Type="http://schemas.openxmlformats.org/officeDocument/2006/relationships/package" Target="../embeddings/Microsoft_Excel_Worksheet3.xlsx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Excel_97-2003_Worksheet4.xls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4.emf"/><Relationship Id="rId4" Type="http://schemas.openxmlformats.org/officeDocument/2006/relationships/oleObject" Target="../embeddings/Microsoft_Excel_97-2003_Worksheet5.xls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5.emf"/><Relationship Id="rId4" Type="http://schemas.openxmlformats.org/officeDocument/2006/relationships/oleObject" Target="../embeddings/Microsoft_Excel_97-2003_Worksheet6.xls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6.emf"/><Relationship Id="rId4" Type="http://schemas.openxmlformats.org/officeDocument/2006/relationships/package" Target="../embeddings/Microsoft_Excel_Worksheet4.xlsx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9.png"/><Relationship Id="rId5" Type="http://schemas.openxmlformats.org/officeDocument/2006/relationships/image" Target="../media/image17.emf"/><Relationship Id="rId4" Type="http://schemas.openxmlformats.org/officeDocument/2006/relationships/oleObject" Target="../embeddings/Microsoft_Excel_97-2003_Worksheet7.xls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1.png"/><Relationship Id="rId5" Type="http://schemas.openxmlformats.org/officeDocument/2006/relationships/image" Target="../media/image20.emf"/><Relationship Id="rId4" Type="http://schemas.openxmlformats.org/officeDocument/2006/relationships/oleObject" Target="../embeddings/Microsoft_Excel_97-2003_Worksheet8.xls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3.emf"/><Relationship Id="rId4" Type="http://schemas.openxmlformats.org/officeDocument/2006/relationships/package" Target="../embeddings/Microsoft_Excel_Worksheet5.xlsx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4.emf"/><Relationship Id="rId4" Type="http://schemas.openxmlformats.org/officeDocument/2006/relationships/package" Target="../embeddings/Microsoft_Excel_Worksheet6.xlsx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5.emf"/><Relationship Id="rId4" Type="http://schemas.openxmlformats.org/officeDocument/2006/relationships/oleObject" Target="../embeddings/Microsoft_Excel_97-2003_Worksheet9.xls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6.emf"/><Relationship Id="rId4" Type="http://schemas.openxmlformats.org/officeDocument/2006/relationships/package" Target="../embeddings/Microsoft_Excel_Worksheet7.xlsx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7.emf"/><Relationship Id="rId4" Type="http://schemas.openxmlformats.org/officeDocument/2006/relationships/package" Target="../embeddings/Microsoft_Excel_Worksheet8.xlsx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8.emf"/><Relationship Id="rId4" Type="http://schemas.openxmlformats.org/officeDocument/2006/relationships/oleObject" Target="../embeddings/Microsoft_Excel_97-2003_Worksheet10.xls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1371600"/>
            <a:ext cx="7127875" cy="1752600"/>
          </a:xfrm>
        </p:spPr>
        <p:txBody>
          <a:bodyPr/>
          <a:lstStyle/>
          <a:p>
            <a:pPr eaLnBrk="1" hangingPunct="1"/>
            <a:r>
              <a:rPr lang="nb-NO" altLang="nb-NO" sz="4800" dirty="0" smtClean="0">
                <a:latin typeface="Arial" panose="020B0604020202020204" pitchFamily="34" charset="0"/>
              </a:rPr>
              <a:t>Økonomistyring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140075"/>
            <a:ext cx="7056438" cy="2736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nb-NO" sz="2400" dirty="0" smtClean="0"/>
              <a:t>Kjell Magne Baksaas, Øystein Hansen og Trond Winther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2400" dirty="0" smtClean="0"/>
              <a:t>(2015) Gyldendal Akademisk </a:t>
            </a:r>
          </a:p>
          <a:p>
            <a:pPr eaLnBrk="1" hangingPunct="1">
              <a:lnSpc>
                <a:spcPct val="90000"/>
              </a:lnSpc>
            </a:pPr>
            <a:endParaRPr lang="nb-NO" altLang="nb-NO" sz="2400" dirty="0" smtClean="0"/>
          </a:p>
          <a:p>
            <a:pPr eaLnBrk="1" hangingPunct="1">
              <a:lnSpc>
                <a:spcPct val="90000"/>
              </a:lnSpc>
            </a:pPr>
            <a:endParaRPr lang="nb-NO" altLang="nb-NO" sz="2400" dirty="0" smtClean="0"/>
          </a:p>
          <a:p>
            <a:pPr eaLnBrk="1" hangingPunct="1">
              <a:lnSpc>
                <a:spcPct val="90000"/>
              </a:lnSpc>
            </a:pPr>
            <a:r>
              <a:rPr lang="nb-NO" altLang="nb-NO" sz="3600" i="1" dirty="0" smtClean="0">
                <a:solidFill>
                  <a:srgbClr val="00B050"/>
                </a:solidFill>
              </a:rPr>
              <a:t>Kalkulasjon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908175" y="5661025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nb-NO" sz="1800" i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5125" name="Picture 7" descr="Økonomisty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022725"/>
            <a:ext cx="16954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Undertittel 2"/>
          <p:cNvSpPr txBox="1">
            <a:spLocks/>
          </p:cNvSpPr>
          <p:nvPr/>
        </p:nvSpPr>
        <p:spPr bwMode="auto">
          <a:xfrm>
            <a:off x="5364163" y="6291263"/>
            <a:ext cx="381476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5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None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 3" pitchFamily="18" charset="2"/>
              <a:buChar char="Ê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nb-NO" b="1" kern="0" dirty="0" smtClean="0"/>
              <a:t>© Gyldendal Akademisk</a:t>
            </a:r>
          </a:p>
          <a:p>
            <a:pPr>
              <a:defRPr/>
            </a:pPr>
            <a:r>
              <a:rPr lang="nb-NO" sz="1300" kern="0" dirty="0" smtClean="0"/>
              <a:t>Innholdet i dette dokumentet er kun til bruk i undervisning knyttet til læreboka. </a:t>
            </a:r>
          </a:p>
          <a:p>
            <a:pPr>
              <a:defRPr/>
            </a:pPr>
            <a:r>
              <a:rPr lang="nb-NO" sz="1300" kern="0" dirty="0" smtClean="0"/>
              <a:t>All annen bruk må avtales med forlaget.</a:t>
            </a:r>
            <a:endParaRPr lang="nb-NO" sz="1300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3C1D00-C777-434E-BE09-6448B587BFED}" type="slidenum">
              <a:rPr lang="nb-NO" altLang="nb-NO"/>
              <a:pPr eaLnBrk="1" hangingPunct="1"/>
              <a:t>10</a:t>
            </a:fld>
            <a:endParaRPr lang="nb-NO" altLang="nb-NO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dirty="0"/>
              <a:t>Kalkulasjon i industribedrifter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25538"/>
            <a:ext cx="7978775" cy="5472112"/>
          </a:xfrm>
        </p:spPr>
        <p:txBody>
          <a:bodyPr/>
          <a:lstStyle/>
          <a:p>
            <a:pPr marL="768350" indent="-711200" eaLnBrk="1" hangingPunct="1"/>
            <a:r>
              <a:rPr lang="nb-NO" altLang="nb-NO" sz="2800" dirty="0" smtClean="0">
                <a:cs typeface="Times New Roman" panose="02020603050405020304" pitchFamily="18" charset="0"/>
              </a:rPr>
              <a:t>Industribedriften bearbeider råvarer og halvfabrikata frem til ferdig produkt men den er mer kompleks enn håndverkerbedriften.</a:t>
            </a:r>
          </a:p>
          <a:p>
            <a:pPr marL="768350" indent="-711200" eaLnBrk="1" hangingPunct="1"/>
            <a:r>
              <a:rPr lang="nb-NO" altLang="nb-NO" sz="2800" dirty="0" smtClean="0">
                <a:cs typeface="Times New Roman" panose="02020603050405020304" pitchFamily="18" charset="0"/>
              </a:rPr>
              <a:t>Industribedrifter kan ha svært forskjellig produksjon:</a:t>
            </a:r>
          </a:p>
        </p:txBody>
      </p:sp>
      <p:grpSp>
        <p:nvGrpSpPr>
          <p:cNvPr id="538632" name="Group 8"/>
          <p:cNvGrpSpPr>
            <a:grpSpLocks/>
          </p:cNvGrpSpPr>
          <p:nvPr/>
        </p:nvGrpSpPr>
        <p:grpSpPr bwMode="auto">
          <a:xfrm>
            <a:off x="914400" y="4244183"/>
            <a:ext cx="7777162" cy="2381251"/>
            <a:chOff x="657" y="3067"/>
            <a:chExt cx="4899" cy="1500"/>
          </a:xfrm>
        </p:grpSpPr>
        <p:sp>
          <p:nvSpPr>
            <p:cNvPr id="10246" name="Text Box 5"/>
            <p:cNvSpPr txBox="1">
              <a:spLocks noChangeArrowheads="1"/>
            </p:cNvSpPr>
            <p:nvPr/>
          </p:nvSpPr>
          <p:spPr bwMode="auto">
            <a:xfrm>
              <a:off x="657" y="3067"/>
              <a:ext cx="1951" cy="1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 sz="2400" dirty="0"/>
                <a:t>Enkel masseproduksjon av standardiserte produkter (fiskekroker)</a:t>
              </a:r>
            </a:p>
          </p:txBody>
        </p:sp>
        <p:sp>
          <p:nvSpPr>
            <p:cNvPr id="10247" name="Text Box 6"/>
            <p:cNvSpPr txBox="1">
              <a:spLocks noChangeArrowheads="1"/>
            </p:cNvSpPr>
            <p:nvPr/>
          </p:nvSpPr>
          <p:spPr bwMode="auto">
            <a:xfrm>
              <a:off x="3198" y="3113"/>
              <a:ext cx="2358" cy="1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 sz="2400" dirty="0"/>
                <a:t>Komplekse ingeniørkrevende ordreproduksjon av høyteknologiske produkter (våpensystemer)</a:t>
              </a:r>
            </a:p>
          </p:txBody>
        </p:sp>
        <p:sp>
          <p:nvSpPr>
            <p:cNvPr id="10248" name="AutoShape 7"/>
            <p:cNvSpPr>
              <a:spLocks noChangeArrowheads="1"/>
            </p:cNvSpPr>
            <p:nvPr/>
          </p:nvSpPr>
          <p:spPr bwMode="auto">
            <a:xfrm>
              <a:off x="2608" y="3294"/>
              <a:ext cx="544" cy="227"/>
            </a:xfrm>
            <a:prstGeom prst="leftRightArrow">
              <a:avLst>
                <a:gd name="adj1" fmla="val 50000"/>
                <a:gd name="adj2" fmla="val 4793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b-NO" altLang="nb-NO"/>
            </a:p>
          </p:txBody>
        </p:sp>
      </p:grpSp>
    </p:spTree>
    <p:extLst>
      <p:ext uri="{BB962C8B-B14F-4D97-AF65-F5344CB8AC3E}">
        <p14:creationId xmlns:p14="http://schemas.microsoft.com/office/powerpoint/2010/main" val="346960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8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8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FC21583-072B-4255-81AB-5B8C7FF40DF2}" type="slidenum">
              <a:rPr lang="nb-NO" altLang="nb-NO"/>
              <a:pPr eaLnBrk="1" hangingPunct="1"/>
              <a:t>11</a:t>
            </a:fld>
            <a:endParaRPr lang="nb-NO" altLang="nb-NO"/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2060848"/>
            <a:ext cx="7978775" cy="4464496"/>
          </a:xfrm>
        </p:spPr>
        <p:txBody>
          <a:bodyPr/>
          <a:lstStyle/>
          <a:p>
            <a:pPr marL="768350" indent="-711200" eaLnBrk="1" hangingPunct="1"/>
            <a:r>
              <a:rPr lang="nb-NO" altLang="nb-NO" sz="2800" dirty="0" smtClean="0">
                <a:cs typeface="Times New Roman" panose="02020603050405020304" pitchFamily="18" charset="0"/>
              </a:rPr>
              <a:t>Industribedriften har ofte flere avdelinger hvor kostnadene oppstår (kostnads-steder) ved produksjon av et produkt (kalkyleobjektet).</a:t>
            </a:r>
          </a:p>
          <a:p>
            <a:pPr marL="768350" indent="-711200" eaLnBrk="1" hangingPunct="1"/>
            <a:r>
              <a:rPr lang="nb-NO" altLang="nb-NO" sz="2800" dirty="0" smtClean="0">
                <a:cs typeface="Times New Roman" panose="02020603050405020304" pitchFamily="18" charset="0"/>
              </a:rPr>
              <a:t>Inndeling i kostnadssteder kan ha til hensikt å:</a:t>
            </a:r>
          </a:p>
          <a:p>
            <a:pPr marL="1123950" lvl="1" indent="-609600" eaLnBrk="1" hangingPunct="1"/>
            <a:r>
              <a:rPr lang="nb-NO" altLang="nb-NO" sz="2400" dirty="0" smtClean="0">
                <a:cs typeface="Times New Roman" panose="02020603050405020304" pitchFamily="18" charset="0"/>
              </a:rPr>
              <a:t>øke kostnadsbevisstheten</a:t>
            </a:r>
          </a:p>
          <a:p>
            <a:pPr marL="1123950" lvl="1" indent="-609600" eaLnBrk="1" hangingPunct="1"/>
            <a:r>
              <a:rPr lang="nb-NO" altLang="nb-NO" sz="2400" dirty="0" smtClean="0">
                <a:cs typeface="Times New Roman" panose="02020603050405020304" pitchFamily="18" charset="0"/>
              </a:rPr>
              <a:t>motivere til kostnadsreduksjon</a:t>
            </a:r>
          </a:p>
          <a:p>
            <a:pPr marL="1123950" lvl="1" indent="-609600" eaLnBrk="1" hangingPunct="1"/>
            <a:r>
              <a:rPr lang="nb-NO" altLang="nb-NO" sz="2400" dirty="0" smtClean="0">
                <a:cs typeface="Times New Roman" panose="02020603050405020304" pitchFamily="18" charset="0"/>
              </a:rPr>
              <a:t>gi viktig informasjon til prisfastsettelse</a:t>
            </a:r>
            <a:r>
              <a:rPr lang="nb-NO" altLang="nb-NO" dirty="0" smtClean="0"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542736" name="Group 16"/>
          <p:cNvGrpSpPr>
            <a:grpSpLocks/>
          </p:cNvGrpSpPr>
          <p:nvPr/>
        </p:nvGrpSpPr>
        <p:grpSpPr bwMode="auto">
          <a:xfrm rot="16200000">
            <a:off x="4280380" y="-1823994"/>
            <a:ext cx="1404938" cy="5862255"/>
            <a:chOff x="4728" y="1189"/>
            <a:chExt cx="885" cy="1896"/>
          </a:xfrm>
        </p:grpSpPr>
        <p:sp>
          <p:nvSpPr>
            <p:cNvPr id="11270" name="AutoShape 10"/>
            <p:cNvSpPr>
              <a:spLocks noChangeArrowheads="1"/>
            </p:cNvSpPr>
            <p:nvPr/>
          </p:nvSpPr>
          <p:spPr bwMode="auto">
            <a:xfrm rot="5400000">
              <a:off x="4926" y="992"/>
              <a:ext cx="489" cy="884"/>
            </a:xfrm>
            <a:prstGeom prst="flowChartAlternateProcess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b-NO" altLang="nb-NO" sz="2400" dirty="0"/>
                <a:t>Material-</a:t>
              </a:r>
            </a:p>
            <a:p>
              <a:pPr algn="ctr" eaLnBrk="1" hangingPunct="1"/>
              <a:r>
                <a:rPr lang="nb-NO" altLang="nb-NO" sz="2400" dirty="0"/>
                <a:t>avdeling</a:t>
              </a:r>
            </a:p>
          </p:txBody>
        </p:sp>
        <p:sp>
          <p:nvSpPr>
            <p:cNvPr id="11271" name="AutoShape 11"/>
            <p:cNvSpPr>
              <a:spLocks noChangeArrowheads="1"/>
            </p:cNvSpPr>
            <p:nvPr/>
          </p:nvSpPr>
          <p:spPr bwMode="auto">
            <a:xfrm rot="5400000">
              <a:off x="4894" y="1722"/>
              <a:ext cx="551" cy="884"/>
            </a:xfrm>
            <a:prstGeom prst="flowChartAlternateProcess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b-NO" altLang="nb-NO" sz="2400" dirty="0"/>
                <a:t>Tilvirknings-</a:t>
              </a:r>
            </a:p>
            <a:p>
              <a:pPr algn="ctr" eaLnBrk="1" hangingPunct="1"/>
              <a:r>
                <a:rPr lang="nb-NO" altLang="nb-NO" sz="2400" dirty="0"/>
                <a:t>avdeling</a:t>
              </a:r>
            </a:p>
          </p:txBody>
        </p:sp>
        <p:sp>
          <p:nvSpPr>
            <p:cNvPr id="11272" name="AutoShape 12"/>
            <p:cNvSpPr>
              <a:spLocks noChangeArrowheads="1"/>
            </p:cNvSpPr>
            <p:nvPr/>
          </p:nvSpPr>
          <p:spPr bwMode="auto">
            <a:xfrm rot="5400000">
              <a:off x="4926" y="2399"/>
              <a:ext cx="489" cy="884"/>
            </a:xfrm>
            <a:prstGeom prst="flowChartAlternateProcess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b-NO" altLang="nb-NO" sz="2400" dirty="0"/>
                <a:t>Salgs-</a:t>
              </a:r>
            </a:p>
            <a:p>
              <a:pPr algn="ctr" eaLnBrk="1" hangingPunct="1"/>
              <a:r>
                <a:rPr lang="nb-NO" altLang="nb-NO" sz="2400" dirty="0"/>
                <a:t>avdeling</a:t>
              </a:r>
            </a:p>
          </p:txBody>
        </p:sp>
        <p:sp>
          <p:nvSpPr>
            <p:cNvPr id="11273" name="AutoShape 14"/>
            <p:cNvSpPr>
              <a:spLocks noChangeArrowheads="1"/>
            </p:cNvSpPr>
            <p:nvPr/>
          </p:nvSpPr>
          <p:spPr bwMode="auto">
            <a:xfrm>
              <a:off x="5148" y="1661"/>
              <a:ext cx="45" cy="227"/>
            </a:xfrm>
            <a:prstGeom prst="downArrow">
              <a:avLst>
                <a:gd name="adj1" fmla="val 50000"/>
                <a:gd name="adj2" fmla="val 126111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b-NO" altLang="nb-NO"/>
            </a:p>
          </p:txBody>
        </p:sp>
        <p:sp>
          <p:nvSpPr>
            <p:cNvPr id="11274" name="AutoShape 15"/>
            <p:cNvSpPr>
              <a:spLocks noChangeArrowheads="1"/>
            </p:cNvSpPr>
            <p:nvPr/>
          </p:nvSpPr>
          <p:spPr bwMode="auto">
            <a:xfrm>
              <a:off x="5148" y="2440"/>
              <a:ext cx="45" cy="157"/>
            </a:xfrm>
            <a:prstGeom prst="downArrow">
              <a:avLst>
                <a:gd name="adj1" fmla="val 50000"/>
                <a:gd name="adj2" fmla="val 100556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b-NO" altLang="nb-NO"/>
            </a:p>
          </p:txBody>
        </p:sp>
      </p:grpSp>
    </p:spTree>
    <p:extLst>
      <p:ext uri="{BB962C8B-B14F-4D97-AF65-F5344CB8AC3E}">
        <p14:creationId xmlns:p14="http://schemas.microsoft.com/office/powerpoint/2010/main" val="169534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2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ABF6479-0160-4008-8173-9F3B87D03F1D}" type="slidenum">
              <a:rPr lang="nb-NO" altLang="nb-NO"/>
              <a:pPr eaLnBrk="1" hangingPunct="1"/>
              <a:t>12</a:t>
            </a:fld>
            <a:endParaRPr lang="nb-NO" altLang="nb-NO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25538"/>
            <a:ext cx="7978775" cy="5472112"/>
          </a:xfrm>
        </p:spPr>
        <p:txBody>
          <a:bodyPr/>
          <a:lstStyle/>
          <a:p>
            <a:pPr marL="768350" indent="-711200" eaLnBrk="1" hangingPunct="1"/>
            <a:r>
              <a:rPr lang="nb-NO" altLang="nb-NO" dirty="0" smtClean="0">
                <a:cs typeface="Times New Roman" panose="02020603050405020304" pitchFamily="18" charset="0"/>
              </a:rPr>
              <a:t>Tradisjonell </a:t>
            </a:r>
            <a:r>
              <a:rPr lang="nb-NO" altLang="nb-NO" dirty="0" err="1" smtClean="0">
                <a:cs typeface="Times New Roman" panose="02020603050405020304" pitchFamily="18" charset="0"/>
              </a:rPr>
              <a:t>tilleggskalkulasjon</a:t>
            </a:r>
            <a:r>
              <a:rPr lang="nb-NO" altLang="nb-NO" dirty="0" smtClean="0">
                <a:cs typeface="Times New Roman" panose="02020603050405020304" pitchFamily="18" charset="0"/>
              </a:rPr>
              <a:t> i industribedrifter</a:t>
            </a:r>
            <a:br>
              <a:rPr lang="nb-NO" altLang="nb-NO" dirty="0" smtClean="0">
                <a:cs typeface="Times New Roman" panose="02020603050405020304" pitchFamily="18" charset="0"/>
              </a:rPr>
            </a:br>
            <a:endParaRPr lang="nb-NO" altLang="nb-NO" dirty="0" smtClean="0">
              <a:cs typeface="Times New Roman" panose="02020603050405020304" pitchFamily="18" charset="0"/>
            </a:endParaRPr>
          </a:p>
          <a:p>
            <a:pPr marL="1123950" lvl="1" indent="-609600" eaLnBrk="1" hangingPunct="1"/>
            <a:r>
              <a:rPr lang="nb-NO" altLang="nb-NO" dirty="0" smtClean="0">
                <a:cs typeface="Times New Roman" panose="02020603050405020304" pitchFamily="18" charset="0"/>
              </a:rPr>
              <a:t>Direkte kostnader + ett eller flere tillegg for indirekte kostnader:</a:t>
            </a:r>
          </a:p>
        </p:txBody>
      </p:sp>
      <p:graphicFrame>
        <p:nvGraphicFramePr>
          <p:cNvPr id="5406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527036"/>
              </p:ext>
            </p:extLst>
          </p:nvPr>
        </p:nvGraphicFramePr>
        <p:xfrm>
          <a:off x="1116013" y="3876675"/>
          <a:ext cx="6789737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Worksheet" r:id="rId4" imgW="2581390" imgH="495180" progId="Excel.Sheet.8">
                  <p:embed/>
                </p:oleObj>
              </mc:Choice>
              <mc:Fallback>
                <p:oleObj name="Worksheet" r:id="rId4" imgW="2581390" imgH="495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876675"/>
                        <a:ext cx="6789737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183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0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0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0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0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0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0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6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86E0D6D-2107-4397-AAAA-D0B5FD40D1B7}" type="slidenum">
              <a:rPr lang="nb-NO" altLang="nb-NO"/>
              <a:pPr eaLnBrk="1" hangingPunct="1"/>
              <a:t>13</a:t>
            </a:fld>
            <a:endParaRPr lang="nb-NO" altLang="nb-NO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188640"/>
            <a:ext cx="8229600" cy="719137"/>
          </a:xfrm>
        </p:spPr>
        <p:txBody>
          <a:bodyPr/>
          <a:lstStyle/>
          <a:p>
            <a:pPr marL="1168400" lvl="1" indent="-711200" eaLnBrk="1" hangingPunct="1"/>
            <a:r>
              <a:rPr lang="nb-NO" altLang="nb-NO" sz="3000" dirty="0" err="1">
                <a:cs typeface="Times New Roman" panose="02020603050405020304" pitchFamily="18" charset="0"/>
              </a:rPr>
              <a:t>Tilleggskalkulasjon</a:t>
            </a:r>
            <a:r>
              <a:rPr lang="nb-NO" altLang="nb-NO" sz="3000" dirty="0">
                <a:cs typeface="Times New Roman" panose="02020603050405020304" pitchFamily="18" charset="0"/>
              </a:rPr>
              <a:t>, aktuelle begreper: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472112"/>
          </a:xfrm>
        </p:spPr>
        <p:txBody>
          <a:bodyPr/>
          <a:lstStyle/>
          <a:p>
            <a:pPr marL="1123950" lvl="1" indent="-609600" eaLnBrk="1" hangingPunct="1"/>
            <a:r>
              <a:rPr lang="nb-NO" altLang="nb-NO" i="1" dirty="0" smtClean="0">
                <a:cs typeface="Times New Roman" panose="02020603050405020304" pitchFamily="18" charset="0"/>
              </a:rPr>
              <a:t>Direkte kostnad </a:t>
            </a:r>
            <a:r>
              <a:rPr lang="nb-NO" altLang="nb-NO" sz="2400" dirty="0" smtClean="0">
                <a:cs typeface="Times New Roman" panose="02020603050405020304" pitchFamily="18" charset="0"/>
              </a:rPr>
              <a:t>→ kostnad som kan knyttes direkte til produktet (direkte material ”DM ” og direkte lønn ” DL”).</a:t>
            </a:r>
          </a:p>
          <a:p>
            <a:pPr marL="1123950" lvl="1" indent="-609600" eaLnBrk="1" hangingPunct="1"/>
            <a:r>
              <a:rPr lang="nb-NO" altLang="nb-NO" i="1" dirty="0">
                <a:cs typeface="Times New Roman" panose="02020603050405020304" pitchFamily="18" charset="0"/>
              </a:rPr>
              <a:t>Indirekte kostnader </a:t>
            </a:r>
            <a:r>
              <a:rPr lang="nb-NO" altLang="nb-NO" sz="2400" dirty="0" smtClean="0">
                <a:cs typeface="Times New Roman" panose="02020603050405020304" pitchFamily="18" charset="0"/>
              </a:rPr>
              <a:t>→ alle andre kostnader (kostnader som ikke kan knyttes direkte til produktet).</a:t>
            </a:r>
            <a:br>
              <a:rPr lang="nb-NO" altLang="nb-NO" sz="2400" dirty="0" smtClean="0">
                <a:cs typeface="Times New Roman" panose="02020603050405020304" pitchFamily="18" charset="0"/>
              </a:rPr>
            </a:br>
            <a:endParaRPr lang="nb-NO" altLang="nb-NO" sz="2400" dirty="0" smtClean="0">
              <a:cs typeface="Times New Roman" panose="02020603050405020304" pitchFamily="18" charset="0"/>
            </a:endParaRPr>
          </a:p>
          <a:p>
            <a:pPr marL="1123950" lvl="1" indent="-609600" eaLnBrk="1" hangingPunct="1"/>
            <a:r>
              <a:rPr lang="nb-NO" altLang="nb-NO" i="1" dirty="0">
                <a:cs typeface="Times New Roman" panose="02020603050405020304" pitchFamily="18" charset="0"/>
              </a:rPr>
              <a:t>Variable kostnader</a:t>
            </a:r>
            <a:r>
              <a:rPr lang="nb-NO" altLang="nb-NO" sz="2400" dirty="0" smtClean="0">
                <a:cs typeface="Times New Roman" panose="02020603050405020304" pitchFamily="18" charset="0"/>
              </a:rPr>
              <a:t>.</a:t>
            </a:r>
          </a:p>
          <a:p>
            <a:pPr marL="1123950" lvl="1" indent="-609600" eaLnBrk="1" hangingPunct="1"/>
            <a:r>
              <a:rPr lang="nb-NO" altLang="nb-NO" i="1" dirty="0">
                <a:cs typeface="Times New Roman" panose="02020603050405020304" pitchFamily="18" charset="0"/>
              </a:rPr>
              <a:t>Faste kostnader</a:t>
            </a:r>
            <a:r>
              <a:rPr lang="nb-NO" altLang="nb-NO" sz="2400" dirty="0" smtClean="0">
                <a:cs typeface="Times New Roman" panose="02020603050405020304" pitchFamily="18" charset="0"/>
              </a:rPr>
              <a:t>.</a:t>
            </a:r>
          </a:p>
          <a:p>
            <a:pPr marL="1123950" lvl="1" indent="-609600" eaLnBrk="1" hangingPunct="1"/>
            <a:endParaRPr lang="nb-NO" altLang="nb-NO" sz="2400" dirty="0" smtClean="0">
              <a:cs typeface="Times New Roman" panose="02020603050405020304" pitchFamily="18" charset="0"/>
            </a:endParaRPr>
          </a:p>
          <a:p>
            <a:pPr marL="1123950" lvl="1" indent="-609600" eaLnBrk="1" hangingPunct="1"/>
            <a:r>
              <a:rPr lang="nb-NO" altLang="nb-NO" i="1" dirty="0">
                <a:cs typeface="Times New Roman" panose="02020603050405020304" pitchFamily="18" charset="0"/>
              </a:rPr>
              <a:t>Betalbare kostnader</a:t>
            </a:r>
            <a:r>
              <a:rPr lang="nb-NO" altLang="nb-NO" sz="2400" dirty="0" smtClean="0">
                <a:cs typeface="Times New Roman" panose="02020603050405020304" pitchFamily="18" charset="0"/>
              </a:rPr>
              <a:t>.</a:t>
            </a:r>
          </a:p>
          <a:p>
            <a:pPr marL="1123950" lvl="1" indent="-609600" eaLnBrk="1" hangingPunct="1"/>
            <a:r>
              <a:rPr lang="nb-NO" altLang="nb-NO" i="1" dirty="0">
                <a:cs typeface="Times New Roman" panose="02020603050405020304" pitchFamily="18" charset="0"/>
              </a:rPr>
              <a:t>Kalkulatoriske kostnader</a:t>
            </a:r>
            <a:r>
              <a:rPr lang="nb-NO" altLang="nb-NO" sz="2400" dirty="0" smtClean="0">
                <a:cs typeface="Times New Roman" panose="02020603050405020304" pitchFamily="18" charset="0"/>
              </a:rPr>
              <a:t>.</a:t>
            </a:r>
          </a:p>
          <a:p>
            <a:pPr marL="812800" indent="-812800" eaLnBrk="1" hangingPunct="1">
              <a:buFontTx/>
              <a:buNone/>
            </a:pPr>
            <a:endParaRPr lang="nb-NO" altLang="nb-NO" sz="28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61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4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4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0D28059-002D-439C-8CA2-9AEB58C18C2B}" type="slidenum">
              <a:rPr lang="nb-NO" altLang="nb-NO"/>
              <a:pPr eaLnBrk="1" hangingPunct="1"/>
              <a:t>14</a:t>
            </a:fld>
            <a:endParaRPr lang="nb-NO" altLang="nb-NO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632" y="292771"/>
            <a:ext cx="7200156" cy="719137"/>
          </a:xfrm>
        </p:spPr>
        <p:txBody>
          <a:bodyPr/>
          <a:lstStyle/>
          <a:p>
            <a:pPr eaLnBrk="1" hangingPunct="1"/>
            <a:r>
              <a:rPr lang="nb-NO" altLang="nb-NO" sz="3000" dirty="0" err="1">
                <a:cs typeface="Times New Roman" panose="02020603050405020304" pitchFamily="18" charset="0"/>
              </a:rPr>
              <a:t>Tilleggskalkyle</a:t>
            </a:r>
            <a:r>
              <a:rPr lang="nb-NO" altLang="nb-NO" sz="3000" dirty="0">
                <a:cs typeface="Times New Roman" panose="02020603050405020304" pitchFamily="18" charset="0"/>
              </a:rPr>
              <a:t> (selvkostmetoden – </a:t>
            </a:r>
            <a:r>
              <a:rPr lang="nb-NO" altLang="nb-NO" sz="3000" dirty="0" err="1">
                <a:cs typeface="Times New Roman" panose="02020603050405020304" pitchFamily="18" charset="0"/>
              </a:rPr>
              <a:t>avdelingsvise</a:t>
            </a:r>
            <a:r>
              <a:rPr lang="nb-NO" altLang="nb-NO" sz="3000" dirty="0">
                <a:cs typeface="Times New Roman" panose="02020603050405020304" pitchFamily="18" charset="0"/>
              </a:rPr>
              <a:t> tillegg)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25" y="1412776"/>
            <a:ext cx="8229600" cy="1115392"/>
          </a:xfrm>
        </p:spPr>
        <p:txBody>
          <a:bodyPr/>
          <a:lstStyle/>
          <a:p>
            <a:pPr marL="1168400" lvl="1" indent="-711200" eaLnBrk="1" hangingPunct="1"/>
            <a:r>
              <a:rPr lang="nb-NO" altLang="nb-NO" sz="2400" dirty="0" smtClean="0">
                <a:cs typeface="Times New Roman" panose="02020603050405020304" pitchFamily="18" charset="0"/>
              </a:rPr>
              <a:t>Selvkostkalkyle medfører tillegg for både variable- og faste indirekte kostnader:</a:t>
            </a:r>
          </a:p>
        </p:txBody>
      </p:sp>
      <p:graphicFrame>
        <p:nvGraphicFramePr>
          <p:cNvPr id="4782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832944"/>
              </p:ext>
            </p:extLst>
          </p:nvPr>
        </p:nvGraphicFramePr>
        <p:xfrm>
          <a:off x="251520" y="2912822"/>
          <a:ext cx="8280400" cy="316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Regneark" r:id="rId4" imgW="3390913" imgH="1305028" progId="Excel.Sheet.8">
                  <p:embed/>
                </p:oleObj>
              </mc:Choice>
              <mc:Fallback>
                <p:oleObj name="Regneark" r:id="rId4" imgW="3390913" imgH="130502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912822"/>
                        <a:ext cx="8280400" cy="316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827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57891C2-7B81-492D-B91F-B6B929504B08}" type="slidenum">
              <a:rPr lang="nb-NO" altLang="nb-NO"/>
              <a:pPr eaLnBrk="1" hangingPunct="1"/>
              <a:t>15</a:t>
            </a:fld>
            <a:endParaRPr lang="nb-NO" altLang="nb-NO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624" y="250826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z="3000" dirty="0" err="1">
                <a:cs typeface="Times New Roman" panose="02020603050405020304" pitchFamily="18" charset="0"/>
              </a:rPr>
              <a:t>Tilleggskalkyle</a:t>
            </a:r>
            <a:r>
              <a:rPr lang="nb-NO" altLang="nb-NO" sz="3000" dirty="0">
                <a:cs typeface="Times New Roman" panose="02020603050405020304" pitchFamily="18" charset="0"/>
              </a:rPr>
              <a:t> (bidragsmetoden – </a:t>
            </a:r>
            <a:r>
              <a:rPr lang="nb-NO" altLang="nb-NO" sz="3000" dirty="0" err="1">
                <a:cs typeface="Times New Roman" panose="02020603050405020304" pitchFamily="18" charset="0"/>
              </a:rPr>
              <a:t>avdelingsvise</a:t>
            </a:r>
            <a:r>
              <a:rPr lang="nb-NO" altLang="nb-NO" sz="3000" dirty="0">
                <a:cs typeface="Times New Roman" panose="02020603050405020304" pitchFamily="18" charset="0"/>
              </a:rPr>
              <a:t> tillegg)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36512" y="1385888"/>
            <a:ext cx="8229600" cy="1035000"/>
          </a:xfrm>
        </p:spPr>
        <p:txBody>
          <a:bodyPr/>
          <a:lstStyle/>
          <a:p>
            <a:pPr marL="1168400" lvl="1" indent="-711200" eaLnBrk="1" hangingPunct="1"/>
            <a:r>
              <a:rPr lang="nb-NO" altLang="nb-NO" sz="2400" dirty="0" smtClean="0">
                <a:cs typeface="Times New Roman" panose="02020603050405020304" pitchFamily="18" charset="0"/>
              </a:rPr>
              <a:t>Bidragskalkyle medfører tillegg kun for variable indirekte kostnader:</a:t>
            </a:r>
          </a:p>
          <a:p>
            <a:pPr marL="457200" lvl="1" indent="0" eaLnBrk="1" hangingPunct="1">
              <a:buNone/>
            </a:pPr>
            <a:endParaRPr lang="nb-NO" altLang="nb-NO" dirty="0" smtClean="0">
              <a:cs typeface="Times New Roman" panose="02020603050405020304" pitchFamily="18" charset="0"/>
            </a:endParaRPr>
          </a:p>
        </p:txBody>
      </p:sp>
      <p:graphicFrame>
        <p:nvGraphicFramePr>
          <p:cNvPr id="480260" name="Object 4"/>
          <p:cNvGraphicFramePr>
            <a:graphicFrameLocks noChangeAspect="1"/>
          </p:cNvGraphicFramePr>
          <p:nvPr>
            <p:extLst/>
          </p:nvPr>
        </p:nvGraphicFramePr>
        <p:xfrm>
          <a:off x="214313" y="2924175"/>
          <a:ext cx="8726487" cy="301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Regneark" r:id="rId4" imgW="3838591" imgH="1314489" progId="Excel.Sheet.8">
                  <p:embed/>
                </p:oleObj>
              </mc:Choice>
              <mc:Fallback>
                <p:oleObj name="Regneark" r:id="rId4" imgW="3838591" imgH="131448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2924175"/>
                        <a:ext cx="8726487" cy="30130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814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634898C-8F6E-432D-BCBC-9F82D6ADE344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nb-NO" altLang="nb-NO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1640" y="260648"/>
            <a:ext cx="7344816" cy="1296144"/>
          </a:xfrm>
        </p:spPr>
        <p:txBody>
          <a:bodyPr/>
          <a:lstStyle/>
          <a:p>
            <a:pPr eaLnBrk="1" hangingPunct="1"/>
            <a:r>
              <a:rPr lang="nb-NO" altLang="nb-NO" sz="280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Gjennomgangseksempel. AS Familiespill har følgende driftsregnskap (selvkost) i en normalperiode:</a:t>
            </a:r>
            <a:endParaRPr lang="nb-NO" altLang="nb-NO" sz="2800" dirty="0" smtClean="0"/>
          </a:p>
        </p:txBody>
      </p:sp>
      <p:graphicFrame>
        <p:nvGraphicFramePr>
          <p:cNvPr id="16389" name="Objekt 5"/>
          <p:cNvGraphicFramePr>
            <a:graphicFrameLocks noChangeAspect="1"/>
          </p:cNvGraphicFramePr>
          <p:nvPr>
            <p:extLst/>
          </p:nvPr>
        </p:nvGraphicFramePr>
        <p:xfrm>
          <a:off x="900113" y="2060575"/>
          <a:ext cx="5476875" cy="410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Regneark" r:id="rId4" imgW="3571981" imgH="2676551" progId="Excel.Sheet.12">
                  <p:embed/>
                </p:oleObj>
              </mc:Choice>
              <mc:Fallback>
                <p:oleObj name="Regneark" r:id="rId4" imgW="3571981" imgH="2676551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060575"/>
                        <a:ext cx="5476875" cy="410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151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BEE3151-1A3C-448F-8AC7-4C23365EA8D4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nb-NO" altLang="nb-NO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marL="457200" lvl="1" eaLnBrk="1" hangingPunct="1">
              <a:spcBef>
                <a:spcPct val="20000"/>
              </a:spcBef>
              <a:buClr>
                <a:srgbClr val="99CCCC"/>
              </a:buClr>
              <a:buSzPct val="90000"/>
            </a:pPr>
            <a:r>
              <a:rPr lang="nb-NO" altLang="nb-NO" sz="2800" dirty="0">
                <a:solidFill>
                  <a:srgbClr val="000000"/>
                </a:solidFill>
                <a:latin typeface="Verdana"/>
                <a:cs typeface="Times New Roman" panose="02020603050405020304" pitchFamily="18" charset="0"/>
              </a:rPr>
              <a:t>Bruk av driftsregnskapet i kalkulasjons-sammenheng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496" y="1233488"/>
            <a:ext cx="8856984" cy="5472112"/>
          </a:xfrm>
        </p:spPr>
        <p:txBody>
          <a:bodyPr/>
          <a:lstStyle/>
          <a:p>
            <a:pPr marL="1123950" lvl="1" indent="-609600" eaLnBrk="1" hangingPunct="1"/>
            <a:r>
              <a:rPr lang="nb-NO" altLang="nb-NO" sz="2400" dirty="0" smtClean="0">
                <a:cs typeface="Times New Roman" panose="02020603050405020304" pitchFamily="18" charset="0"/>
              </a:rPr>
              <a:t>Vi forutsetter at det er en sammenheng mellom de </a:t>
            </a:r>
            <a:r>
              <a:rPr lang="nb-NO" altLang="nb-NO" sz="2400" i="1" dirty="0" smtClean="0">
                <a:cs typeface="Times New Roman" panose="02020603050405020304" pitchFamily="18" charset="0"/>
              </a:rPr>
              <a:t>direkte kostnadene</a:t>
            </a:r>
            <a:r>
              <a:rPr lang="nb-NO" altLang="nb-NO" sz="2400" dirty="0" smtClean="0">
                <a:cs typeface="Times New Roman" panose="02020603050405020304" pitchFamily="18" charset="0"/>
              </a:rPr>
              <a:t> og de </a:t>
            </a:r>
            <a:r>
              <a:rPr lang="nb-NO" altLang="nb-NO" sz="2400" i="1" dirty="0" smtClean="0">
                <a:cs typeface="Times New Roman" panose="02020603050405020304" pitchFamily="18" charset="0"/>
              </a:rPr>
              <a:t>indirekte kostnadene </a:t>
            </a:r>
            <a:r>
              <a:rPr lang="nb-NO" altLang="nb-NO" sz="2400" dirty="0" smtClean="0">
                <a:cs typeface="Times New Roman" panose="02020603050405020304" pitchFamily="18" charset="0"/>
              </a:rPr>
              <a:t>og regner derfor ut </a:t>
            </a:r>
            <a:r>
              <a:rPr lang="nb-NO" altLang="nb-NO" sz="2400" dirty="0" err="1" smtClean="0">
                <a:cs typeface="Times New Roman" panose="02020603050405020304" pitchFamily="18" charset="0"/>
              </a:rPr>
              <a:t>tilleggssatser</a:t>
            </a:r>
            <a:r>
              <a:rPr lang="nb-NO" altLang="nb-NO" sz="2400" dirty="0" smtClean="0">
                <a:cs typeface="Times New Roman" panose="02020603050405020304" pitchFamily="18" charset="0"/>
              </a:rPr>
              <a:t> for de enkelte indirekte kostnadene.</a:t>
            </a:r>
          </a:p>
          <a:p>
            <a:pPr marL="1022350" lvl="1" indent="-508000" eaLnBrk="1" hangingPunct="1"/>
            <a:r>
              <a:rPr lang="nb-NO" altLang="nb-NO" sz="2400" i="1" dirty="0" err="1" smtClean="0">
                <a:cs typeface="Times New Roman" panose="02020603050405020304" pitchFamily="18" charset="0"/>
              </a:rPr>
              <a:t>Tilleggssatsene</a:t>
            </a:r>
            <a:r>
              <a:rPr lang="nb-NO" altLang="nb-NO" sz="2400" dirty="0" smtClean="0">
                <a:cs typeface="Times New Roman" panose="02020603050405020304" pitchFamily="18" charset="0"/>
              </a:rPr>
              <a:t> regnes med bakgrunn i aktiviteten (direkte kostnader, maskintimer el.) i den enkelte avdelingen. I dette eksempelet med fire kostnadssteder:</a:t>
            </a:r>
          </a:p>
          <a:p>
            <a:pPr marL="1422400" lvl="2" indent="-508000" eaLnBrk="1" hangingPunct="1"/>
            <a:r>
              <a:rPr lang="nb-NO" altLang="nb-NO" sz="2000" dirty="0" smtClean="0">
                <a:cs typeface="Times New Roman" panose="02020603050405020304" pitchFamily="18" charset="0"/>
              </a:rPr>
              <a:t>material avdelingen, i % av DM</a:t>
            </a:r>
          </a:p>
          <a:p>
            <a:pPr marL="1422400" lvl="2" indent="-508000" eaLnBrk="1" hangingPunct="1"/>
            <a:r>
              <a:rPr lang="nb-NO" altLang="nb-NO" sz="2000" dirty="0" smtClean="0">
                <a:cs typeface="Times New Roman" panose="02020603050405020304" pitchFamily="18" charset="0"/>
              </a:rPr>
              <a:t>tilvirkningsavdeling 1, i % av DL avd. 1</a:t>
            </a:r>
          </a:p>
          <a:p>
            <a:pPr marL="1422400" lvl="2" indent="-508000" eaLnBrk="1" hangingPunct="1"/>
            <a:r>
              <a:rPr lang="nb-NO" altLang="nb-NO" sz="2000" dirty="0" smtClean="0">
                <a:cs typeface="Times New Roman" panose="02020603050405020304" pitchFamily="18" charset="0"/>
              </a:rPr>
              <a:t>tilvirkningsavdeling 2, et kronetillegg per maskintime (forbruk maskintimer i normalperioden = 5 000 t) </a:t>
            </a:r>
          </a:p>
          <a:p>
            <a:pPr marL="1422400" lvl="2" indent="-508000" eaLnBrk="1" hangingPunct="1"/>
            <a:r>
              <a:rPr lang="nb-NO" altLang="nb-NO" sz="2000" dirty="0" smtClean="0">
                <a:cs typeface="Times New Roman" panose="02020603050405020304" pitchFamily="18" charset="0"/>
              </a:rPr>
              <a:t>salgs/adm. avdeling, i % av periodens tilvirknings-kostnad</a:t>
            </a:r>
            <a:r>
              <a:rPr lang="nb-NO" altLang="nb-NO" sz="2800" dirty="0" smtClean="0">
                <a:cs typeface="Times New Roman" panose="02020603050405020304" pitchFamily="18" charset="0"/>
              </a:rPr>
              <a:t>.</a:t>
            </a:r>
            <a:endParaRPr lang="en-US" altLang="nb-NO" sz="28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47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8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8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8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8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8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3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E287542-60D5-442C-8496-7F993297E398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nb-NO" altLang="nb-NO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z="3200" dirty="0" smtClean="0"/>
              <a:t>Beregning av </a:t>
            </a:r>
            <a:r>
              <a:rPr lang="nb-NO" altLang="nb-NO" sz="3200" dirty="0" err="1" smtClean="0"/>
              <a:t>tilleggssatser</a:t>
            </a:r>
            <a:r>
              <a:rPr lang="nb-NO" altLang="nb-NO" sz="3200" dirty="0" smtClean="0"/>
              <a:t>: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95043"/>
            <a:ext cx="8229600" cy="5472112"/>
          </a:xfrm>
        </p:spPr>
        <p:txBody>
          <a:bodyPr/>
          <a:lstStyle/>
          <a:p>
            <a:pPr marL="457200" lvl="1" indent="0" eaLnBrk="1" hangingPunct="1">
              <a:buNone/>
            </a:pPr>
            <a:endParaRPr lang="nb-NO" altLang="nb-NO" dirty="0" smtClean="0">
              <a:cs typeface="Times New Roman" panose="02020603050405020304" pitchFamily="18" charset="0"/>
            </a:endParaRPr>
          </a:p>
          <a:p>
            <a:pPr marL="768350" indent="-711200" eaLnBrk="1" hangingPunct="1"/>
            <a:r>
              <a:rPr lang="nb-NO" altLang="nb-NO" sz="2800" dirty="0" err="1" smtClean="0">
                <a:cs typeface="Times New Roman" panose="02020603050405020304" pitchFamily="18" charset="0"/>
              </a:rPr>
              <a:t>Tilleggssatsene</a:t>
            </a:r>
            <a:r>
              <a:rPr lang="nb-NO" altLang="nb-NO" sz="2800" dirty="0" smtClean="0">
                <a:cs typeface="Times New Roman" panose="02020603050405020304" pitchFamily="18" charset="0"/>
              </a:rPr>
              <a:t> (selvkost) basert på</a:t>
            </a:r>
          </a:p>
          <a:p>
            <a:pPr marL="1168400" lvl="1" indent="-711200" eaLnBrk="1" hangingPunct="1"/>
            <a:r>
              <a:rPr lang="nb-NO" altLang="nb-NO" sz="2400" dirty="0" smtClean="0">
                <a:cs typeface="Times New Roman" panose="02020603050405020304" pitchFamily="18" charset="0"/>
              </a:rPr>
              <a:t>bedriftens aktivitetsmål (i dette tilfellet direkte kostnader og maskintimer) og </a:t>
            </a:r>
          </a:p>
          <a:p>
            <a:pPr marL="1168400" lvl="1" indent="-711200" eaLnBrk="1" hangingPunct="1"/>
            <a:r>
              <a:rPr lang="nb-NO" altLang="nb-NO" sz="2400" dirty="0" smtClean="0">
                <a:cs typeface="Times New Roman" panose="02020603050405020304" pitchFamily="18" charset="0"/>
              </a:rPr>
              <a:t>de indirekte kostnadene i normalperiodes driftsregnskap:</a:t>
            </a:r>
            <a:endParaRPr lang="en-US" altLang="nb-NO" sz="2400" dirty="0" smtClean="0">
              <a:cs typeface="Times New Roman" panose="02020603050405020304" pitchFamily="18" charset="0"/>
            </a:endParaRPr>
          </a:p>
        </p:txBody>
      </p:sp>
      <p:graphicFrame>
        <p:nvGraphicFramePr>
          <p:cNvPr id="18437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818072"/>
              </p:ext>
            </p:extLst>
          </p:nvPr>
        </p:nvGraphicFramePr>
        <p:xfrm>
          <a:off x="1187624" y="3636689"/>
          <a:ext cx="4897437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Regneark" r:id="rId4" imgW="2181183" imgH="962012" progId="Excel.Sheet.12">
                  <p:embed/>
                </p:oleObj>
              </mc:Choice>
              <mc:Fallback>
                <p:oleObj name="Regneark" r:id="rId4" imgW="2181183" imgH="962012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636689"/>
                        <a:ext cx="4897437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Bildeforklaring formet som et rektangel 1"/>
              <p:cNvSpPr/>
              <p:nvPr/>
            </p:nvSpPr>
            <p:spPr bwMode="auto">
              <a:xfrm>
                <a:off x="6516216" y="3240645"/>
                <a:ext cx="2402882" cy="792088"/>
              </a:xfrm>
              <a:prstGeom prst="wedgeRectCallout">
                <a:avLst>
                  <a:gd name="adj1" fmla="val -69637"/>
                  <a:gd name="adj2" fmla="val 65318"/>
                </a:avLst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nb-NO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nb-NO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100 000∗100 %</m:t>
                          </m:r>
                        </m:num>
                        <m:den>
                          <m:r>
                            <a:rPr kumimoji="0" lang="nb-NO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1 000 000</m:t>
                          </m:r>
                        </m:den>
                      </m:f>
                    </m:oMath>
                  </m:oMathPara>
                </a14:m>
                <a:endParaRPr kumimoji="0" lang="nb-NO" sz="3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itchFamily="34" charset="0"/>
                </a:endParaRPr>
              </a:p>
            </p:txBody>
          </p:sp>
        </mc:Choice>
        <mc:Fallback xmlns="">
          <p:sp>
            <p:nvSpPr>
              <p:cNvPr id="2" name="Bildeforklaring formet som et rektangel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16216" y="3240645"/>
                <a:ext cx="2402882" cy="792088"/>
              </a:xfrm>
              <a:prstGeom prst="wedgeRectCallout">
                <a:avLst>
                  <a:gd name="adj1" fmla="val -69637"/>
                  <a:gd name="adj2" fmla="val 65318"/>
                </a:avLst>
              </a:prstGeom>
              <a:blipFill rotWithShape="0">
                <a:blip r:embed="rId6"/>
                <a:stretch>
                  <a:fillRect/>
                </a:stretch>
              </a:blip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125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E287542-60D5-442C-8496-7F993297E398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nb-NO" altLang="nb-NO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z="3200" dirty="0" smtClean="0"/>
              <a:t>Beregning av </a:t>
            </a:r>
            <a:r>
              <a:rPr lang="nb-NO" altLang="nb-NO" sz="3200" dirty="0" err="1" smtClean="0"/>
              <a:t>tilleggssatser</a:t>
            </a:r>
            <a:r>
              <a:rPr lang="nb-NO" altLang="nb-NO" sz="3200" dirty="0" smtClean="0"/>
              <a:t>: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95043"/>
            <a:ext cx="8229600" cy="5472112"/>
          </a:xfrm>
        </p:spPr>
        <p:txBody>
          <a:bodyPr/>
          <a:lstStyle/>
          <a:p>
            <a:pPr marL="457200" lvl="1" indent="0" eaLnBrk="1" hangingPunct="1">
              <a:buNone/>
            </a:pPr>
            <a:endParaRPr lang="nb-NO" altLang="nb-NO" dirty="0" smtClean="0">
              <a:cs typeface="Times New Roman" panose="02020603050405020304" pitchFamily="18" charset="0"/>
            </a:endParaRPr>
          </a:p>
          <a:p>
            <a:pPr marL="768350" indent="-711200" eaLnBrk="1" hangingPunct="1"/>
            <a:r>
              <a:rPr lang="nb-NO" altLang="nb-NO" sz="2800" dirty="0" err="1" smtClean="0">
                <a:cs typeface="Times New Roman" panose="02020603050405020304" pitchFamily="18" charset="0"/>
              </a:rPr>
              <a:t>Tilleggssatsene</a:t>
            </a:r>
            <a:r>
              <a:rPr lang="nb-NO" altLang="nb-NO" sz="2800" dirty="0" smtClean="0">
                <a:cs typeface="Times New Roman" panose="02020603050405020304" pitchFamily="18" charset="0"/>
              </a:rPr>
              <a:t> (selvkost) basert på</a:t>
            </a:r>
          </a:p>
          <a:p>
            <a:pPr marL="1168400" lvl="1" indent="-711200" eaLnBrk="1" hangingPunct="1"/>
            <a:r>
              <a:rPr lang="nb-NO" altLang="nb-NO" sz="2400" dirty="0" smtClean="0">
                <a:cs typeface="Times New Roman" panose="02020603050405020304" pitchFamily="18" charset="0"/>
              </a:rPr>
              <a:t>bedriftens aktivitetsmål (i dette tilfellet direkte kostnader og maskintimer) og </a:t>
            </a:r>
          </a:p>
          <a:p>
            <a:pPr marL="1168400" lvl="1" indent="-711200" eaLnBrk="1" hangingPunct="1"/>
            <a:r>
              <a:rPr lang="nb-NO" altLang="nb-NO" sz="2400" dirty="0" smtClean="0">
                <a:cs typeface="Times New Roman" panose="02020603050405020304" pitchFamily="18" charset="0"/>
              </a:rPr>
              <a:t>de indirekte kostnadene i normalperiodes driftsregnskap:</a:t>
            </a:r>
            <a:endParaRPr lang="en-US" altLang="nb-NO" sz="2400" dirty="0" smtClean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Bildeforklaring formet som et rektangel 1"/>
              <p:cNvSpPr/>
              <p:nvPr/>
            </p:nvSpPr>
            <p:spPr bwMode="auto">
              <a:xfrm>
                <a:off x="6478130" y="3206579"/>
                <a:ext cx="2402882" cy="792088"/>
              </a:xfrm>
              <a:prstGeom prst="wedgeRectCallout">
                <a:avLst>
                  <a:gd name="adj1" fmla="val -70724"/>
                  <a:gd name="adj2" fmla="val 121390"/>
                </a:avLst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nb-NO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nb-NO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120 000∗100 %</m:t>
                          </m:r>
                        </m:num>
                        <m:den>
                          <m:r>
                            <a:rPr kumimoji="0" lang="nb-NO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500 000</m:t>
                          </m:r>
                        </m:den>
                      </m:f>
                    </m:oMath>
                  </m:oMathPara>
                </a14:m>
                <a:endParaRPr kumimoji="0" lang="nb-NO" sz="3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itchFamily="34" charset="0"/>
                </a:endParaRPr>
              </a:p>
            </p:txBody>
          </p:sp>
        </mc:Choice>
        <mc:Fallback xmlns="">
          <p:sp>
            <p:nvSpPr>
              <p:cNvPr id="2" name="Bildeforklaring formet som et rektangel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8130" y="3206579"/>
                <a:ext cx="2402882" cy="792088"/>
              </a:xfrm>
              <a:prstGeom prst="wedgeRectCallout">
                <a:avLst>
                  <a:gd name="adj1" fmla="val -70724"/>
                  <a:gd name="adj2" fmla="val 121390"/>
                </a:avLst>
              </a:prstGeom>
              <a:blipFill rotWithShape="0">
                <a:blip r:embed="rId4"/>
                <a:stretch>
                  <a:fillRect/>
                </a:stretch>
              </a:blip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029621"/>
              </p:ext>
            </p:extLst>
          </p:nvPr>
        </p:nvGraphicFramePr>
        <p:xfrm>
          <a:off x="1115616" y="3529571"/>
          <a:ext cx="4897437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Worksheet" r:id="rId5" imgW="2181323" imgH="962010" progId="Excel.Sheet.12">
                  <p:embed/>
                </p:oleObj>
              </mc:Choice>
              <mc:Fallback>
                <p:oleObj name="Worksheet" r:id="rId5" imgW="2181323" imgH="962010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529571"/>
                        <a:ext cx="4897437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Bildeforklaring formet som et rektangel 7"/>
              <p:cNvSpPr/>
              <p:nvPr/>
            </p:nvSpPr>
            <p:spPr bwMode="auto">
              <a:xfrm>
                <a:off x="6516216" y="4437112"/>
                <a:ext cx="2402882" cy="792088"/>
              </a:xfrm>
              <a:prstGeom prst="wedgeRectCallout">
                <a:avLst>
                  <a:gd name="adj1" fmla="val -69637"/>
                  <a:gd name="adj2" fmla="val 23539"/>
                </a:avLst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nb-NO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nb-NO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200 000</m:t>
                          </m:r>
                        </m:num>
                        <m:den>
                          <m:r>
                            <a:rPr kumimoji="0" lang="nb-NO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5 000 </m:t>
                          </m:r>
                          <m:r>
                            <m:rPr>
                              <m:sty m:val="p"/>
                            </m:rPr>
                            <a:rPr kumimoji="0" lang="nb-NO" sz="24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timer</m:t>
                          </m:r>
                        </m:den>
                      </m:f>
                    </m:oMath>
                  </m:oMathPara>
                </a14:m>
                <a:endParaRPr kumimoji="0" lang="nb-NO" sz="3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itchFamily="34" charset="0"/>
                </a:endParaRPr>
              </a:p>
            </p:txBody>
          </p:sp>
        </mc:Choice>
        <mc:Fallback xmlns="">
          <p:sp>
            <p:nvSpPr>
              <p:cNvPr id="8" name="Bildeforklaring formet som et rektangel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16216" y="4437112"/>
                <a:ext cx="2402882" cy="792088"/>
              </a:xfrm>
              <a:prstGeom prst="wedgeRectCallout">
                <a:avLst>
                  <a:gd name="adj1" fmla="val -69637"/>
                  <a:gd name="adj2" fmla="val 23539"/>
                </a:avLst>
              </a:prstGeom>
              <a:blipFill rotWithShape="0">
                <a:blip r:embed="rId7"/>
                <a:stretch>
                  <a:fillRect/>
                </a:stretch>
              </a:blip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Bildeforklaring formet som et rektangel 8"/>
              <p:cNvSpPr/>
              <p:nvPr/>
            </p:nvSpPr>
            <p:spPr bwMode="auto">
              <a:xfrm>
                <a:off x="6516216" y="5432408"/>
                <a:ext cx="2402882" cy="792088"/>
              </a:xfrm>
              <a:prstGeom prst="wedgeRectCallout">
                <a:avLst>
                  <a:gd name="adj1" fmla="val -70362"/>
                  <a:gd name="adj2" fmla="val -38029"/>
                </a:avLst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nb-NO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nb-NO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524 000∗100 %</m:t>
                          </m:r>
                        </m:num>
                        <m:den>
                          <m:r>
                            <a:rPr kumimoji="0" lang="nb-NO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2 620 000</m:t>
                          </m:r>
                        </m:den>
                      </m:f>
                    </m:oMath>
                  </m:oMathPara>
                </a14:m>
                <a:endParaRPr kumimoji="0" lang="nb-NO" sz="3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itchFamily="34" charset="0"/>
                </a:endParaRPr>
              </a:p>
            </p:txBody>
          </p:sp>
        </mc:Choice>
        <mc:Fallback xmlns="">
          <p:sp>
            <p:nvSpPr>
              <p:cNvPr id="9" name="Bildeforklaring formet som et rektange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16216" y="5432408"/>
                <a:ext cx="2402882" cy="792088"/>
              </a:xfrm>
              <a:prstGeom prst="wedgeRectCallout">
                <a:avLst>
                  <a:gd name="adj1" fmla="val -70362"/>
                  <a:gd name="adj2" fmla="val -38029"/>
                </a:avLst>
              </a:prstGeom>
              <a:blipFill rotWithShape="0">
                <a:blip r:embed="rId8"/>
                <a:stretch>
                  <a:fillRect/>
                </a:stretch>
              </a:blip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071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7" grpId="0" build="p"/>
      <p:bldP spid="2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6C1270F-4095-4244-909F-D4A02C7C660B}" type="slidenum">
              <a:rPr lang="nb-NO" altLang="nb-NO"/>
              <a:pPr eaLnBrk="1" hangingPunct="1"/>
              <a:t>2</a:t>
            </a:fld>
            <a:endParaRPr lang="nb-NO" altLang="nb-NO"/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25538"/>
            <a:ext cx="7978775" cy="5472112"/>
          </a:xfrm>
        </p:spPr>
        <p:txBody>
          <a:bodyPr/>
          <a:lstStyle/>
          <a:p>
            <a:pPr marL="812800" indent="-812800" eaLnBrk="1" hangingPunct="1">
              <a:defRPr/>
            </a:pPr>
            <a:r>
              <a:rPr lang="nb-NO" sz="2800" dirty="0">
                <a:cs typeface="Times New Roman" pitchFamily="18" charset="0"/>
              </a:rPr>
              <a:t>Produktkalkyler benyttes for å beregne </a:t>
            </a:r>
            <a:r>
              <a:rPr lang="nb-NO" sz="2800" dirty="0" smtClean="0">
                <a:cs typeface="Times New Roman" pitchFamily="18" charset="0"/>
              </a:rPr>
              <a:t>kostanden til et </a:t>
            </a:r>
            <a:r>
              <a:rPr lang="nb-NO" sz="2800" dirty="0">
                <a:cs typeface="Times New Roman" pitchFamily="18" charset="0"/>
              </a:rPr>
              <a:t>produkt eller </a:t>
            </a:r>
            <a:r>
              <a:rPr lang="nb-NO" sz="2800" dirty="0" smtClean="0">
                <a:cs typeface="Times New Roman" pitchFamily="18" charset="0"/>
              </a:rPr>
              <a:t>til en ordre. </a:t>
            </a:r>
            <a:r>
              <a:rPr lang="nb-NO" sz="2800" dirty="0">
                <a:cs typeface="Times New Roman" pitchFamily="18" charset="0"/>
              </a:rPr>
              <a:t>Kalkylen benyttes i mange </a:t>
            </a:r>
            <a:r>
              <a:rPr lang="nb-NO" sz="2800" dirty="0" smtClean="0">
                <a:cs typeface="Times New Roman" pitchFamily="18" charset="0"/>
              </a:rPr>
              <a:t>sammenhenger, blant </a:t>
            </a:r>
            <a:r>
              <a:rPr lang="nb-NO" sz="2800" dirty="0">
                <a:cs typeface="Times New Roman" pitchFamily="18" charset="0"/>
              </a:rPr>
              <a:t>annet ved:</a:t>
            </a:r>
          </a:p>
          <a:p>
            <a:pPr marL="1168400" lvl="1" indent="-711200" eaLnBrk="1" hangingPunct="1">
              <a:defRPr/>
            </a:pPr>
            <a:r>
              <a:rPr lang="nb-NO" dirty="0" smtClean="0">
                <a:cs typeface="Times New Roman" pitchFamily="18" charset="0"/>
              </a:rPr>
              <a:t>prissetting</a:t>
            </a:r>
          </a:p>
          <a:p>
            <a:pPr marL="1168400" lvl="1" indent="-711200" eaLnBrk="1" hangingPunct="1">
              <a:defRPr/>
            </a:pPr>
            <a:r>
              <a:rPr lang="nb-NO" dirty="0" smtClean="0">
                <a:cs typeface="Times New Roman" pitchFamily="18" charset="0"/>
              </a:rPr>
              <a:t>produktvalg</a:t>
            </a:r>
          </a:p>
          <a:p>
            <a:pPr marL="1168400" lvl="1" indent="-711200" eaLnBrk="1" hangingPunct="1">
              <a:defRPr/>
            </a:pPr>
            <a:r>
              <a:rPr lang="nb-NO" dirty="0" smtClean="0">
                <a:cs typeface="Times New Roman" pitchFamily="18" charset="0"/>
              </a:rPr>
              <a:t>budsjettgrunnlag</a:t>
            </a:r>
          </a:p>
          <a:p>
            <a:pPr marL="1168400" lvl="1" indent="-711200" eaLnBrk="1" hangingPunct="1">
              <a:defRPr/>
            </a:pPr>
            <a:r>
              <a:rPr lang="nb-NO" dirty="0" smtClean="0">
                <a:cs typeface="Times New Roman" pitchFamily="18" charset="0"/>
              </a:rPr>
              <a:t>investeringsanalyser</a:t>
            </a:r>
          </a:p>
          <a:p>
            <a:pPr marL="1168400" lvl="1" indent="-711200" eaLnBrk="1" hangingPunct="1">
              <a:defRPr/>
            </a:pPr>
            <a:r>
              <a:rPr lang="nb-NO" dirty="0" smtClean="0">
                <a:cs typeface="Times New Roman" pitchFamily="18" charset="0"/>
              </a:rPr>
              <a:t>varelagervurdering.</a:t>
            </a:r>
          </a:p>
          <a:p>
            <a:pPr marL="457200" lvl="1" indent="0" eaLnBrk="1" hangingPunct="1">
              <a:buFontTx/>
              <a:buNone/>
              <a:defRPr/>
            </a:pPr>
            <a:endParaRPr lang="nb-NO" dirty="0" smtClean="0">
              <a:cs typeface="Times New Roman" pitchFamily="18" charset="0"/>
            </a:endParaRPr>
          </a:p>
          <a:p>
            <a:pPr marL="812800" indent="-812800" eaLnBrk="1" hangingPunct="1">
              <a:buFontTx/>
              <a:buNone/>
              <a:defRPr/>
            </a:pPr>
            <a:endParaRPr lang="nb-NO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62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1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1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1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1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B9E4E7E-3D57-433D-A9A8-A41E1C3D3398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nb-NO" altLang="nb-NO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marL="457200" lvl="1" eaLnBrk="1" hangingPunct="1">
              <a:spcBef>
                <a:spcPct val="20000"/>
              </a:spcBef>
              <a:buClr>
                <a:srgbClr val="99CCCC"/>
              </a:buClr>
              <a:buSzPct val="90000"/>
            </a:pPr>
            <a:r>
              <a:rPr lang="nb-NO" altLang="nb-NO" sz="2800" dirty="0" err="1">
                <a:solidFill>
                  <a:srgbClr val="000000"/>
                </a:solidFill>
                <a:latin typeface="Verdana"/>
                <a:cs typeface="Times New Roman" panose="02020603050405020304" pitchFamily="18" charset="0"/>
              </a:rPr>
              <a:t>Forkalkyle</a:t>
            </a:r>
            <a:r>
              <a:rPr lang="nb-NO" altLang="nb-NO" sz="2800" dirty="0">
                <a:solidFill>
                  <a:srgbClr val="000000"/>
                </a:solidFill>
                <a:latin typeface="Verdana"/>
                <a:cs typeface="Times New Roman" panose="02020603050405020304" pitchFamily="18" charset="0"/>
              </a:rPr>
              <a:t> eksempel (selvkost)</a:t>
            </a:r>
            <a:r>
              <a:rPr lang="en-US" altLang="nb-NO" sz="2800" dirty="0">
                <a:solidFill>
                  <a:srgbClr val="000000"/>
                </a:solidFill>
                <a:latin typeface="Verdana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472112"/>
          </a:xfrm>
        </p:spPr>
        <p:txBody>
          <a:bodyPr/>
          <a:lstStyle/>
          <a:p>
            <a:pPr marL="1123950" lvl="1" indent="-609600" eaLnBrk="1" hangingPunct="1"/>
            <a:r>
              <a:rPr lang="nb-NO" altLang="nb-NO" sz="2400" dirty="0" smtClean="0">
                <a:cs typeface="Times New Roman" panose="02020603050405020304" pitchFamily="18" charset="0"/>
              </a:rPr>
              <a:t>Bedriften har mottatt en forespørsel om levering av 1 000 enheter av spillet Max. Kunden er villig til å betale 200 000,- for hele partiet.</a:t>
            </a:r>
          </a:p>
          <a:p>
            <a:pPr marL="1123950" lvl="1" indent="-609600" eaLnBrk="1" hangingPunct="1"/>
            <a:r>
              <a:rPr lang="nb-NO" altLang="nb-NO" sz="2400" dirty="0" smtClean="0">
                <a:cs typeface="Times New Roman" panose="02020603050405020304" pitchFamily="18" charset="0"/>
              </a:rPr>
              <a:t>Vi </a:t>
            </a:r>
            <a:r>
              <a:rPr lang="nb-NO" altLang="nb-NO" sz="2400" dirty="0" err="1" smtClean="0">
                <a:cs typeface="Times New Roman" panose="02020603050405020304" pitchFamily="18" charset="0"/>
              </a:rPr>
              <a:t>forkalkulerer</a:t>
            </a:r>
            <a:r>
              <a:rPr lang="nb-NO" altLang="nb-NO" sz="2400" dirty="0" smtClean="0">
                <a:cs typeface="Times New Roman" panose="02020603050405020304" pitchFamily="18" charset="0"/>
              </a:rPr>
              <a:t> basert på </a:t>
            </a:r>
            <a:r>
              <a:rPr lang="nb-NO" altLang="nb-NO" sz="2400" dirty="0" err="1" smtClean="0">
                <a:cs typeface="Times New Roman" panose="02020603050405020304" pitchFamily="18" charset="0"/>
              </a:rPr>
              <a:t>tilleggssatser</a:t>
            </a:r>
            <a:r>
              <a:rPr lang="nb-NO" altLang="nb-NO" sz="2400" dirty="0" smtClean="0">
                <a:cs typeface="Times New Roman" panose="02020603050405020304" pitchFamily="18" charset="0"/>
              </a:rPr>
              <a:t> for å vurdere lønnsomheten:</a:t>
            </a:r>
          </a:p>
        </p:txBody>
      </p:sp>
      <p:graphicFrame>
        <p:nvGraphicFramePr>
          <p:cNvPr id="4741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504355"/>
              </p:ext>
            </p:extLst>
          </p:nvPr>
        </p:nvGraphicFramePr>
        <p:xfrm>
          <a:off x="1187624" y="3779044"/>
          <a:ext cx="5543550" cy="236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Worksheet" r:id="rId4" imgW="2266956" imgH="981180" progId="Excel.Sheet.8">
                  <p:embed/>
                </p:oleObj>
              </mc:Choice>
              <mc:Fallback>
                <p:oleObj name="Worksheet" r:id="rId4" imgW="2266956" imgH="981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779044"/>
                        <a:ext cx="5543550" cy="2360612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635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7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1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2675B8E-23C2-4C09-A3FE-15DE9D992C9D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nb-NO" altLang="nb-NO" sz="1400"/>
          </a:p>
        </p:txBody>
      </p:sp>
      <p:graphicFrame>
        <p:nvGraphicFramePr>
          <p:cNvPr id="2048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4336024"/>
              </p:ext>
            </p:extLst>
          </p:nvPr>
        </p:nvGraphicFramePr>
        <p:xfrm>
          <a:off x="1115616" y="620688"/>
          <a:ext cx="6654800" cy="534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Regneark" r:id="rId4" imgW="3371754" imgH="2762237" progId="Excel.Sheet.8">
                  <p:embed/>
                </p:oleObj>
              </mc:Choice>
              <mc:Fallback>
                <p:oleObj name="Regneark" r:id="rId4" imgW="3371754" imgH="276223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620688"/>
                        <a:ext cx="6654800" cy="534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606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2675B8E-23C2-4C09-A3FE-15DE9D992C9D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nb-NO" altLang="nb-NO" sz="1400"/>
          </a:p>
        </p:txBody>
      </p:sp>
      <p:graphicFrame>
        <p:nvGraphicFramePr>
          <p:cNvPr id="2048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222092"/>
              </p:ext>
            </p:extLst>
          </p:nvPr>
        </p:nvGraphicFramePr>
        <p:xfrm>
          <a:off x="1244600" y="188640"/>
          <a:ext cx="6654800" cy="534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Regneark" r:id="rId4" imgW="3371754" imgH="2762237" progId="Excel.Sheet.8">
                  <p:embed/>
                </p:oleObj>
              </mc:Choice>
              <mc:Fallback>
                <p:oleObj name="Regneark" r:id="rId4" imgW="3371754" imgH="276223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188640"/>
                        <a:ext cx="6654800" cy="534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ktangel 1"/>
          <p:cNvSpPr/>
          <p:nvPr/>
        </p:nvSpPr>
        <p:spPr>
          <a:xfrm>
            <a:off x="-396552" y="5661248"/>
            <a:ext cx="90067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0" lvl="2" indent="-609600" eaLnBrk="1" hangingPunct="1">
              <a:spcBef>
                <a:spcPct val="20000"/>
              </a:spcBef>
              <a:buClr>
                <a:srgbClr val="CCCCCC"/>
              </a:buClr>
              <a:buFontTx/>
              <a:buChar char="•"/>
            </a:pPr>
            <a:r>
              <a:rPr lang="nb-NO" altLang="nb-NO" sz="1800" kern="0" dirty="0">
                <a:solidFill>
                  <a:srgbClr val="000000"/>
                </a:solidFill>
                <a:latin typeface="Verdana"/>
                <a:cs typeface="Times New Roman" panose="02020603050405020304" pitchFamily="18" charset="0"/>
              </a:rPr>
              <a:t>Selvkostkalkylen viser at det vil være mulig å tjene penger på denne ordren.</a:t>
            </a:r>
          </a:p>
        </p:txBody>
      </p:sp>
    </p:spTree>
    <p:extLst>
      <p:ext uri="{BB962C8B-B14F-4D97-AF65-F5344CB8AC3E}">
        <p14:creationId xmlns:p14="http://schemas.microsoft.com/office/powerpoint/2010/main" val="290430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4BD29C0-CDCD-430D-B284-01FEA232DFBF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nb-NO" altLang="nb-NO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marL="457200" lvl="1" eaLnBrk="1" hangingPunct="1">
              <a:spcBef>
                <a:spcPct val="20000"/>
              </a:spcBef>
              <a:buClr>
                <a:srgbClr val="99CCCC"/>
              </a:buClr>
              <a:buSzPct val="90000"/>
            </a:pPr>
            <a:r>
              <a:rPr lang="nb-NO" altLang="nb-NO" sz="3000" dirty="0">
                <a:solidFill>
                  <a:srgbClr val="000000"/>
                </a:solidFill>
                <a:latin typeface="Verdana"/>
                <a:cs typeface="Times New Roman" panose="02020603050405020304" pitchFamily="18" charset="0"/>
              </a:rPr>
              <a:t>Bidrags (minimums) kalkyle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472112"/>
          </a:xfrm>
        </p:spPr>
        <p:txBody>
          <a:bodyPr/>
          <a:lstStyle/>
          <a:p>
            <a:pPr marL="723900" indent="-609600" eaLnBrk="1" hangingPunct="1"/>
            <a:r>
              <a:rPr lang="nb-NO" altLang="nb-NO" sz="2600" dirty="0" smtClean="0">
                <a:cs typeface="Times New Roman" panose="02020603050405020304" pitchFamily="18" charset="0"/>
              </a:rPr>
              <a:t>Vi innkalkulerer bare de variable kostnadene (merkostnadene som oppstår ved å produsere ordren).</a:t>
            </a:r>
          </a:p>
          <a:p>
            <a:pPr marL="1123950" lvl="1" indent="-609600" eaLnBrk="1" hangingPunct="1"/>
            <a:r>
              <a:rPr lang="nb-NO" altLang="nb-NO" sz="2400" dirty="0" smtClean="0">
                <a:cs typeface="Times New Roman" panose="02020603050405020304" pitchFamily="18" charset="0"/>
              </a:rPr>
              <a:t>Direkte kostnader er alltid variable</a:t>
            </a:r>
          </a:p>
          <a:p>
            <a:pPr marL="1123950" lvl="1" indent="-609600" eaLnBrk="1" hangingPunct="1"/>
            <a:r>
              <a:rPr lang="nb-NO" altLang="nb-NO" sz="2400" dirty="0" smtClean="0">
                <a:cs typeface="Times New Roman" panose="02020603050405020304" pitchFamily="18" charset="0"/>
              </a:rPr>
              <a:t>De indirekte kostnadene må derimot splittes i en variabel og en fast del for å finne de variable </a:t>
            </a:r>
            <a:r>
              <a:rPr lang="nb-NO" altLang="nb-NO" sz="2400" dirty="0" err="1" smtClean="0">
                <a:cs typeface="Times New Roman" panose="02020603050405020304" pitchFamily="18" charset="0"/>
              </a:rPr>
              <a:t>tilleggssatsene</a:t>
            </a:r>
            <a:r>
              <a:rPr lang="nb-NO" altLang="nb-NO" sz="2400" dirty="0" smtClean="0">
                <a:cs typeface="Times New Roman" panose="02020603050405020304" pitchFamily="18" charset="0"/>
              </a:rPr>
              <a:t>.</a:t>
            </a:r>
          </a:p>
          <a:p>
            <a:pPr marL="723900" indent="-609600" eaLnBrk="1" hangingPunct="1"/>
            <a:r>
              <a:rPr lang="nb-NO" altLang="nb-NO" sz="2600" dirty="0" smtClean="0">
                <a:cs typeface="Times New Roman" panose="02020603050405020304" pitchFamily="18" charset="0"/>
              </a:rPr>
              <a:t>Vi tar, også i dette tilfellet, utgangspunkt i driftsregnskapet til AS familiespill fra normalperioden (selvkostregnskapet):</a:t>
            </a:r>
          </a:p>
        </p:txBody>
      </p:sp>
    </p:spTree>
    <p:extLst>
      <p:ext uri="{BB962C8B-B14F-4D97-AF65-F5344CB8AC3E}">
        <p14:creationId xmlns:p14="http://schemas.microsoft.com/office/powerpoint/2010/main" val="187985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2C9C277-06CD-4662-B248-2FFFCD994915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nb-NO" altLang="nb-NO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188913"/>
            <a:ext cx="8532440" cy="719137"/>
          </a:xfrm>
        </p:spPr>
        <p:txBody>
          <a:bodyPr/>
          <a:lstStyle/>
          <a:p>
            <a:pPr marL="514350" lvl="1" eaLnBrk="1" hangingPunct="1">
              <a:spcBef>
                <a:spcPct val="20000"/>
              </a:spcBef>
              <a:buClr>
                <a:srgbClr val="99CCCC"/>
              </a:buClr>
              <a:buSzPct val="90000"/>
              <a:defRPr/>
            </a:pPr>
            <a:r>
              <a:rPr lang="nb-NO" altLang="nb-NO" sz="2400" dirty="0">
                <a:solidFill>
                  <a:srgbClr val="000000"/>
                </a:solidFill>
                <a:latin typeface="Verdana"/>
                <a:cs typeface="Times New Roman" pitchFamily="18" charset="0"/>
              </a:rPr>
              <a:t>Driftsregnskapet satt opp etter </a:t>
            </a:r>
            <a:r>
              <a:rPr lang="nb-NO" altLang="nb-NO" sz="2400" b="1" dirty="0">
                <a:solidFill>
                  <a:srgbClr val="000000"/>
                </a:solidFill>
                <a:latin typeface="Verdana"/>
                <a:cs typeface="Times New Roman" pitchFamily="18" charset="0"/>
              </a:rPr>
              <a:t>bidragsmetoden</a:t>
            </a:r>
            <a:r>
              <a:rPr lang="nb-NO" altLang="nb-NO" sz="2400" dirty="0">
                <a:solidFill>
                  <a:srgbClr val="000000"/>
                </a:solidFill>
                <a:latin typeface="Verdana"/>
                <a:cs typeface="Times New Roman" pitchFamily="18" charset="0"/>
              </a:rPr>
              <a:t>: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472112"/>
          </a:xfrm>
        </p:spPr>
        <p:txBody>
          <a:bodyPr/>
          <a:lstStyle/>
          <a:p>
            <a:pPr marL="812800" indent="-812800" eaLnBrk="1" hangingPunct="1">
              <a:buFontTx/>
              <a:buNone/>
              <a:defRPr/>
            </a:pPr>
            <a:endParaRPr lang="nb-NO" altLang="nb-NO" dirty="0" smtClean="0">
              <a:cs typeface="Times New Roman" pitchFamily="18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nb-NO" altLang="nb-NO" sz="2200" dirty="0" smtClean="0">
              <a:cs typeface="Times New Roman" pitchFamily="18" charset="0"/>
            </a:endParaRPr>
          </a:p>
        </p:txBody>
      </p:sp>
      <p:graphicFrame>
        <p:nvGraphicFramePr>
          <p:cNvPr id="22533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876373"/>
              </p:ext>
            </p:extLst>
          </p:nvPr>
        </p:nvGraphicFramePr>
        <p:xfrm>
          <a:off x="1199356" y="1066800"/>
          <a:ext cx="5881687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Regneark" r:id="rId4" imgW="3438406" imgH="2105128" progId="Excel.Sheet.12">
                  <p:embed/>
                </p:oleObj>
              </mc:Choice>
              <mc:Fallback>
                <p:oleObj name="Regneark" r:id="rId4" imgW="3438406" imgH="2105128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9356" y="1066800"/>
                        <a:ext cx="5881687" cy="360045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TekstSylinder 2"/>
          <p:cNvSpPr txBox="1">
            <a:spLocks noChangeArrowheads="1"/>
          </p:cNvSpPr>
          <p:nvPr/>
        </p:nvSpPr>
        <p:spPr bwMode="auto">
          <a:xfrm>
            <a:off x="1043608" y="4855142"/>
            <a:ext cx="777686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24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Vi benytter bidragsregnskapet for å regne ut </a:t>
            </a:r>
            <a:r>
              <a:rPr lang="nb-NO" altLang="nb-NO" sz="2400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tilleggssatsene</a:t>
            </a:r>
            <a:r>
              <a:rPr lang="nb-NO" altLang="nb-NO" sz="24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 etter bidragsmetoden (samme aktivitetsmål som for selvkostregnskapet).</a:t>
            </a:r>
          </a:p>
        </p:txBody>
      </p:sp>
    </p:spTree>
    <p:extLst>
      <p:ext uri="{BB962C8B-B14F-4D97-AF65-F5344CB8AC3E}">
        <p14:creationId xmlns:p14="http://schemas.microsoft.com/office/powerpoint/2010/main" val="390421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081DEFE-081D-4A88-804E-FA000E108ED1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nb-NO" altLang="nb-NO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z="3200" dirty="0" smtClean="0"/>
              <a:t>Variable </a:t>
            </a:r>
            <a:r>
              <a:rPr lang="nb-NO" altLang="nb-NO" sz="3200" dirty="0" err="1" smtClean="0"/>
              <a:t>tilleggssatser</a:t>
            </a:r>
            <a:r>
              <a:rPr lang="nb-NO" altLang="nb-NO" sz="3200" dirty="0" smtClean="0"/>
              <a:t>:</a:t>
            </a:r>
          </a:p>
        </p:txBody>
      </p:sp>
      <p:graphicFrame>
        <p:nvGraphicFramePr>
          <p:cNvPr id="488451" name="Object 3"/>
          <p:cNvGraphicFramePr>
            <a:graphicFrameLocks noChangeAspect="1"/>
          </p:cNvGraphicFramePr>
          <p:nvPr>
            <p:extLst/>
          </p:nvPr>
        </p:nvGraphicFramePr>
        <p:xfrm>
          <a:off x="250825" y="1412875"/>
          <a:ext cx="6697663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Regneark" r:id="rId4" imgW="2857423" imgH="657109" progId="Excel.Sheet.8">
                  <p:embed/>
                </p:oleObj>
              </mc:Choice>
              <mc:Fallback>
                <p:oleObj name="Regneark" r:id="rId4" imgW="2857423" imgH="65710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412875"/>
                        <a:ext cx="6697663" cy="146050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Bildeforklaring formet som et rektangel 4"/>
              <p:cNvSpPr/>
              <p:nvPr/>
            </p:nvSpPr>
            <p:spPr bwMode="auto">
              <a:xfrm>
                <a:off x="6156176" y="3429000"/>
                <a:ext cx="2402882" cy="792088"/>
              </a:xfrm>
              <a:prstGeom prst="wedgeRectCallout">
                <a:avLst>
                  <a:gd name="adj1" fmla="val -42817"/>
                  <a:gd name="adj2" fmla="val -209543"/>
                </a:avLst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nb-NO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nb-NO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kumimoji="0" lang="nb-NO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0 000∗100 %</m:t>
                          </m:r>
                        </m:num>
                        <m:den>
                          <m:r>
                            <a:rPr kumimoji="0" lang="nb-NO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1 000</m:t>
                          </m:r>
                          <m:r>
                            <a:rPr kumimoji="0" lang="nb-NO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 000</m:t>
                          </m:r>
                        </m:den>
                      </m:f>
                    </m:oMath>
                  </m:oMathPara>
                </a14:m>
                <a:endParaRPr kumimoji="0" lang="nb-NO" sz="3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itchFamily="34" charset="0"/>
                </a:endParaRPr>
              </a:p>
            </p:txBody>
          </p:sp>
        </mc:Choice>
        <mc:Fallback>
          <p:sp>
            <p:nvSpPr>
              <p:cNvPr id="5" name="Bildeforklaring formet som et rektangel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6176" y="3429000"/>
                <a:ext cx="2402882" cy="792088"/>
              </a:xfrm>
              <a:prstGeom prst="wedgeRectCallout">
                <a:avLst>
                  <a:gd name="adj1" fmla="val -42817"/>
                  <a:gd name="adj2" fmla="val -209543"/>
                </a:avLst>
              </a:prstGeom>
              <a:blipFill rotWithShape="0">
                <a:blip r:embed="rId6"/>
                <a:stretch>
                  <a:fillRect/>
                </a:stretch>
              </a:blip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84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081DEFE-081D-4A88-804E-FA000E108ED1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nb-NO" altLang="nb-NO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z="3200" dirty="0">
                <a:solidFill>
                  <a:srgbClr val="000000"/>
                </a:solidFill>
              </a:rPr>
              <a:t>Variable </a:t>
            </a:r>
            <a:r>
              <a:rPr lang="nb-NO" altLang="nb-NO" sz="3200" dirty="0" err="1">
                <a:solidFill>
                  <a:srgbClr val="000000"/>
                </a:solidFill>
              </a:rPr>
              <a:t>tilleggssatser</a:t>
            </a:r>
            <a:r>
              <a:rPr lang="nb-NO" altLang="nb-NO" sz="3200" dirty="0">
                <a:solidFill>
                  <a:srgbClr val="000000"/>
                </a:solidFill>
              </a:rPr>
              <a:t>:</a:t>
            </a:r>
            <a:endParaRPr lang="nb-NO" altLang="nb-NO" dirty="0" smtClean="0"/>
          </a:p>
        </p:txBody>
      </p:sp>
      <p:graphicFrame>
        <p:nvGraphicFramePr>
          <p:cNvPr id="488451" name="Object 3"/>
          <p:cNvGraphicFramePr>
            <a:graphicFrameLocks noChangeAspect="1"/>
          </p:cNvGraphicFramePr>
          <p:nvPr>
            <p:extLst/>
          </p:nvPr>
        </p:nvGraphicFramePr>
        <p:xfrm>
          <a:off x="250825" y="1412875"/>
          <a:ext cx="6697663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Regneark" r:id="rId4" imgW="2857423" imgH="657109" progId="Excel.Sheet.8">
                  <p:embed/>
                </p:oleObj>
              </mc:Choice>
              <mc:Fallback>
                <p:oleObj name="Regneark" r:id="rId4" imgW="2857423" imgH="65710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412875"/>
                        <a:ext cx="6697663" cy="146050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8452" name="Text Box 4"/>
          <p:cNvSpPr txBox="1">
            <a:spLocks noChangeArrowheads="1"/>
          </p:cNvSpPr>
          <p:nvPr/>
        </p:nvSpPr>
        <p:spPr bwMode="auto">
          <a:xfrm>
            <a:off x="246063" y="3284538"/>
            <a:ext cx="8353425" cy="259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2500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Nå er vi i stand til å lage en kalkyle etter bidragsmetoden for den samme ordren. Vi husker at kalkulerte direkte kostnader (aktivitet) var: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2500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DM = 50 000, DL 1 = 30 000 og DL 2 = 40 000. Det forventes å bruke 315 timer i avdeling 2. Partiet forventes solgt for </a:t>
            </a:r>
            <a:br>
              <a:rPr lang="nb-NO" altLang="nb-NO" sz="2500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</a:br>
            <a:r>
              <a:rPr lang="nb-NO" altLang="nb-NO" sz="2500" dirty="0">
                <a:solidFill>
                  <a:schemeClr val="tx2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200 000,-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Bildeforklaring formet som et rektangel 5"/>
              <p:cNvSpPr/>
              <p:nvPr/>
            </p:nvSpPr>
            <p:spPr bwMode="auto">
              <a:xfrm>
                <a:off x="6588224" y="233058"/>
                <a:ext cx="2402882" cy="792088"/>
              </a:xfrm>
              <a:prstGeom prst="wedgeRectCallout">
                <a:avLst>
                  <a:gd name="adj1" fmla="val -52239"/>
                  <a:gd name="adj2" fmla="val 195052"/>
                </a:avLst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nb-NO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nb-NO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kumimoji="0" lang="nb-NO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0 000∗100 %</m:t>
                          </m:r>
                        </m:num>
                        <m:den>
                          <m:r>
                            <a:rPr kumimoji="0" lang="nb-NO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500 000</m:t>
                          </m:r>
                        </m:den>
                      </m:f>
                    </m:oMath>
                  </m:oMathPara>
                </a14:m>
                <a:endParaRPr kumimoji="0" lang="nb-NO" sz="3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itchFamily="34" charset="0"/>
                </a:endParaRPr>
              </a:p>
            </p:txBody>
          </p:sp>
        </mc:Choice>
        <mc:Fallback>
          <p:sp>
            <p:nvSpPr>
              <p:cNvPr id="6" name="Bildeforklaring formet som et rektangel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88224" y="233058"/>
                <a:ext cx="2402882" cy="792088"/>
              </a:xfrm>
              <a:prstGeom prst="wedgeRectCallout">
                <a:avLst>
                  <a:gd name="adj1" fmla="val -52239"/>
                  <a:gd name="adj2" fmla="val 195052"/>
                </a:avLst>
              </a:prstGeom>
              <a:blipFill rotWithShape="0">
                <a:blip r:embed="rId6"/>
                <a:stretch>
                  <a:fillRect/>
                </a:stretch>
              </a:blip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Bildeforklaring formet som et rektangel 6"/>
              <p:cNvSpPr/>
              <p:nvPr/>
            </p:nvSpPr>
            <p:spPr bwMode="auto">
              <a:xfrm>
                <a:off x="7194508" y="2242883"/>
                <a:ext cx="1927494" cy="653897"/>
              </a:xfrm>
              <a:prstGeom prst="wedgeRectCallout">
                <a:avLst>
                  <a:gd name="adj1" fmla="val -73473"/>
                  <a:gd name="adj2" fmla="val 11264"/>
                </a:avLst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nb-NO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nb-NO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kumimoji="0" lang="nb-NO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0 000∗100 %</m:t>
                          </m:r>
                        </m:num>
                        <m:den>
                          <m:r>
                            <a:rPr kumimoji="0" lang="nb-NO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5 000 </m:t>
                          </m:r>
                          <m:r>
                            <m:rPr>
                              <m:sty m:val="p"/>
                            </m:rPr>
                            <a:rPr kumimoji="0" lang="nb-NO" sz="20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timer</m:t>
                          </m:r>
                        </m:den>
                      </m:f>
                    </m:oMath>
                  </m:oMathPara>
                </a14:m>
                <a:endParaRPr kumimoji="0" lang="nb-NO" sz="3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itchFamily="34" charset="0"/>
                </a:endParaRPr>
              </a:p>
            </p:txBody>
          </p:sp>
        </mc:Choice>
        <mc:Fallback>
          <p:sp>
            <p:nvSpPr>
              <p:cNvPr id="7" name="Bildeforklaring formet som et rektangel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94508" y="2242883"/>
                <a:ext cx="1927494" cy="653897"/>
              </a:xfrm>
              <a:prstGeom prst="wedgeRectCallout">
                <a:avLst>
                  <a:gd name="adj1" fmla="val -73473"/>
                  <a:gd name="adj2" fmla="val 11264"/>
                </a:avLst>
              </a:prstGeom>
              <a:blipFill rotWithShape="0">
                <a:blip r:embed="rId7"/>
                <a:stretch>
                  <a:fillRect/>
                </a:stretch>
              </a:blip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223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8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2" grpId="0"/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849030C-1C06-4FAC-BD00-178B07A4994F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nb-NO" altLang="nb-NO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5616" y="188640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z="3200" dirty="0"/>
              <a:t>Minimums (bidrags) kalkyle</a:t>
            </a:r>
            <a:endParaRPr lang="nb-NO" altLang="nb-NO" sz="3200" dirty="0" smtClean="0"/>
          </a:p>
        </p:txBody>
      </p:sp>
      <p:graphicFrame>
        <p:nvGraphicFramePr>
          <p:cNvPr id="24580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880617"/>
              </p:ext>
            </p:extLst>
          </p:nvPr>
        </p:nvGraphicFramePr>
        <p:xfrm>
          <a:off x="611560" y="1079027"/>
          <a:ext cx="6492875" cy="504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Worksheet" r:id="rId4" imgW="3972035" imgH="3476520" progId="Excel.Sheet.12">
                  <p:embed/>
                </p:oleObj>
              </mc:Choice>
              <mc:Fallback>
                <p:oleObj name="Worksheet" r:id="rId4" imgW="3972035" imgH="3476520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079027"/>
                        <a:ext cx="6492875" cy="504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684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849030C-1C06-4FAC-BD00-178B07A4994F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nb-NO" altLang="nb-NO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z="3200" dirty="0">
                <a:solidFill>
                  <a:srgbClr val="000000"/>
                </a:solidFill>
              </a:rPr>
              <a:t>Minimums (bidrags) kalkyle</a:t>
            </a:r>
            <a:endParaRPr lang="nb-NO" altLang="nb-NO" dirty="0" smtClean="0"/>
          </a:p>
        </p:txBody>
      </p:sp>
      <p:graphicFrame>
        <p:nvGraphicFramePr>
          <p:cNvPr id="24580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793706"/>
              </p:ext>
            </p:extLst>
          </p:nvPr>
        </p:nvGraphicFramePr>
        <p:xfrm>
          <a:off x="539552" y="908050"/>
          <a:ext cx="6492875" cy="504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Worksheet" r:id="rId4" imgW="3972035" imgH="3476520" progId="Excel.Sheet.12">
                  <p:embed/>
                </p:oleObj>
              </mc:Choice>
              <mc:Fallback>
                <p:oleObj name="Worksheet" r:id="rId4" imgW="3972035" imgH="3476520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908050"/>
                        <a:ext cx="6492875" cy="504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272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115CFFD-21BE-4224-A773-9E72129EE37A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nb-NO" altLang="nb-NO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marL="457200" lvl="1" eaLnBrk="1" hangingPunct="1">
              <a:spcBef>
                <a:spcPct val="20000"/>
              </a:spcBef>
              <a:buClr>
                <a:srgbClr val="99CCCC"/>
              </a:buClr>
              <a:buSzPct val="90000"/>
            </a:pPr>
            <a:r>
              <a:rPr lang="nb-NO" altLang="nb-NO" sz="3200" dirty="0">
                <a:solidFill>
                  <a:srgbClr val="000000"/>
                </a:solidFill>
                <a:latin typeface="Verdana"/>
                <a:cs typeface="Times New Roman" panose="02020603050405020304" pitchFamily="18" charset="0"/>
              </a:rPr>
              <a:t>Selvkost- eller bidragsmetoden?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472112"/>
          </a:xfrm>
        </p:spPr>
        <p:txBody>
          <a:bodyPr/>
          <a:lstStyle/>
          <a:p>
            <a:pPr marL="1123950" lvl="1" indent="-609600" eaLnBrk="1" hangingPunct="1"/>
            <a:r>
              <a:rPr lang="nb-NO" altLang="nb-NO" dirty="0" smtClean="0">
                <a:cs typeface="Times New Roman" panose="02020603050405020304" pitchFamily="18" charset="0"/>
              </a:rPr>
              <a:t>I det lange løp må prisen dekke alle kostnadene (selvkost) + fortjeneste.</a:t>
            </a:r>
          </a:p>
          <a:p>
            <a:pPr marL="1123950" lvl="1" indent="-609600" eaLnBrk="1" hangingPunct="1"/>
            <a:r>
              <a:rPr lang="nb-NO" altLang="nb-NO" dirty="0" smtClean="0">
                <a:cs typeface="Times New Roman" panose="02020603050405020304" pitchFamily="18" charset="0"/>
              </a:rPr>
              <a:t>Selvkostmetoden kan gi feil beslutningsgrunnlag dersom kalkylen:</a:t>
            </a:r>
          </a:p>
          <a:p>
            <a:pPr marL="1422400" lvl="2" indent="-508000" eaLnBrk="1" hangingPunct="1"/>
            <a:r>
              <a:rPr lang="nb-NO" altLang="nb-NO" dirty="0" smtClean="0">
                <a:cs typeface="Times New Roman" panose="02020603050405020304" pitchFamily="18" charset="0"/>
              </a:rPr>
              <a:t>er for en </a:t>
            </a:r>
            <a:r>
              <a:rPr lang="nb-NO" altLang="nb-NO" dirty="0" err="1" smtClean="0">
                <a:cs typeface="Times New Roman" panose="02020603050405020304" pitchFamily="18" charset="0"/>
              </a:rPr>
              <a:t>tilleggsordre</a:t>
            </a:r>
            <a:endParaRPr lang="nb-NO" altLang="nb-NO" dirty="0" smtClean="0">
              <a:cs typeface="Times New Roman" panose="02020603050405020304" pitchFamily="18" charset="0"/>
            </a:endParaRPr>
          </a:p>
          <a:p>
            <a:pPr marL="1422400" lvl="2" indent="-508000" eaLnBrk="1" hangingPunct="1"/>
            <a:r>
              <a:rPr lang="nb-NO" altLang="nb-NO" dirty="0" smtClean="0">
                <a:cs typeface="Times New Roman" panose="02020603050405020304" pitchFamily="18" charset="0"/>
              </a:rPr>
              <a:t>skal finne lavest pris på kort sikt.</a:t>
            </a:r>
          </a:p>
          <a:p>
            <a:pPr marL="1123950" lvl="1" indent="-609600" eaLnBrk="1" hangingPunct="1"/>
            <a:r>
              <a:rPr lang="nb-NO" altLang="nb-NO" dirty="0" smtClean="0">
                <a:cs typeface="Times New Roman" panose="02020603050405020304" pitchFamily="18" charset="0"/>
              </a:rPr>
              <a:t>Bidragsmetoden er enklere å forholde seg til siden man slipper å fordele FTK på produktene (noe som også er vanskelig å få til i praksis).</a:t>
            </a:r>
          </a:p>
          <a:p>
            <a:pPr marL="1168400" lvl="1" indent="-711200" eaLnBrk="1" hangingPunct="1"/>
            <a:endParaRPr lang="nb-NO" altLang="nb-NO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89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4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4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4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4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4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4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4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4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99D873D-26E5-45CF-B386-C7AF2FD41B44}" type="slidenum">
              <a:rPr lang="nb-NO" altLang="nb-NO"/>
              <a:pPr eaLnBrk="1" hangingPunct="1"/>
              <a:t>3</a:t>
            </a:fld>
            <a:endParaRPr lang="nb-NO" altLang="nb-NO"/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260648"/>
            <a:ext cx="7978775" cy="5472112"/>
          </a:xfrm>
        </p:spPr>
        <p:txBody>
          <a:bodyPr/>
          <a:lstStyle/>
          <a:p>
            <a:pPr marL="812800" indent="-812800" eaLnBrk="1" hangingPunct="1"/>
            <a:r>
              <a:rPr lang="nb-NO" altLang="nb-NO" b="1" dirty="0" smtClean="0">
                <a:cs typeface="Times New Roman" panose="02020603050405020304" pitchFamily="18" charset="0"/>
              </a:rPr>
              <a:t>Kalkyler i handelsbedrifter, prissetting</a:t>
            </a:r>
            <a:r>
              <a:rPr lang="nb-NO" altLang="nb-NO" dirty="0" smtClean="0">
                <a:cs typeface="Times New Roman" panose="02020603050405020304" pitchFamily="18" charset="0"/>
              </a:rPr>
              <a:t/>
            </a:r>
            <a:br>
              <a:rPr lang="nb-NO" altLang="nb-NO" dirty="0" smtClean="0">
                <a:cs typeface="Times New Roman" panose="02020603050405020304" pitchFamily="18" charset="0"/>
              </a:rPr>
            </a:br>
            <a:endParaRPr lang="nb-NO" altLang="nb-NO" dirty="0" smtClean="0">
              <a:cs typeface="Times New Roman" panose="02020603050405020304" pitchFamily="18" charset="0"/>
            </a:endParaRPr>
          </a:p>
          <a:p>
            <a:pPr marL="1168400" lvl="1" indent="-711200" eaLnBrk="1" hangingPunct="1"/>
            <a:r>
              <a:rPr lang="nb-NO" altLang="nb-NO" dirty="0" smtClean="0">
                <a:cs typeface="Times New Roman" panose="02020603050405020304" pitchFamily="18" charset="0"/>
              </a:rPr>
              <a:t>Eneste direkte kostnad i en handelsbedrift er varens inntakskost (varekostnaden).</a:t>
            </a:r>
          </a:p>
          <a:p>
            <a:pPr marL="1524000" lvl="2" indent="-609600" eaLnBrk="1" hangingPunct="1"/>
            <a:r>
              <a:rPr lang="nb-NO" altLang="nb-NO" dirty="0" smtClean="0">
                <a:cs typeface="Times New Roman" panose="02020603050405020304" pitchFamily="18" charset="0"/>
              </a:rPr>
              <a:t>Eks: Balder Hi-Fi importerer 100 </a:t>
            </a:r>
            <a:r>
              <a:rPr lang="nb-NO" altLang="nb-NO" dirty="0" err="1" smtClean="0">
                <a:cs typeface="Times New Roman" panose="02020603050405020304" pitchFamily="18" charset="0"/>
              </a:rPr>
              <a:t>Blu</a:t>
            </a:r>
            <a:r>
              <a:rPr lang="nb-NO" altLang="nb-NO" dirty="0" smtClean="0">
                <a:cs typeface="Times New Roman" panose="02020603050405020304" pitchFamily="18" charset="0"/>
              </a:rPr>
              <a:t>-Ray videospillere fra Kina:</a:t>
            </a:r>
          </a:p>
        </p:txBody>
      </p:sp>
      <p:graphicFrame>
        <p:nvGraphicFramePr>
          <p:cNvPr id="523311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360645"/>
              </p:ext>
            </p:extLst>
          </p:nvPr>
        </p:nvGraphicFramePr>
        <p:xfrm>
          <a:off x="1259632" y="4077072"/>
          <a:ext cx="7634287" cy="180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Regneark" r:id="rId4" imgW="4029335" imgH="953926" progId="Excel.Sheet.8">
                  <p:embed/>
                </p:oleObj>
              </mc:Choice>
              <mc:Fallback>
                <p:oleObj name="Regneark" r:id="rId4" imgW="4029335" imgH="95392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077072"/>
                        <a:ext cx="7634287" cy="180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194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3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23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3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6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E714EDC-B2CD-43C2-9C43-9EA9C24F855D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nb-NO" altLang="nb-NO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marL="1168400" lvl="1" indent="-711200" eaLnBrk="1" hangingPunct="1"/>
            <a:r>
              <a:rPr lang="nb-NO" altLang="nb-NO" sz="3200" dirty="0" err="1">
                <a:cs typeface="Times New Roman" panose="02020603050405020304" pitchFamily="18" charset="0"/>
              </a:rPr>
              <a:t>Etterkalkyler</a:t>
            </a:r>
            <a:r>
              <a:rPr lang="nb-NO" altLang="nb-NO" sz="3200" dirty="0"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252536" y="1124744"/>
            <a:ext cx="8229600" cy="5472112"/>
          </a:xfrm>
        </p:spPr>
        <p:txBody>
          <a:bodyPr/>
          <a:lstStyle/>
          <a:p>
            <a:pPr marL="1524000" lvl="2" indent="-609600" eaLnBrk="1" hangingPunct="1"/>
            <a:r>
              <a:rPr lang="nb-NO" altLang="nb-NO" dirty="0" smtClean="0">
                <a:cs typeface="Times New Roman" panose="02020603050405020304" pitchFamily="18" charset="0"/>
              </a:rPr>
              <a:t>Utarbeides etter at produksjonen er satt i gang.</a:t>
            </a:r>
          </a:p>
          <a:p>
            <a:pPr marL="1524000" lvl="2" indent="-609600" eaLnBrk="1" hangingPunct="1"/>
            <a:r>
              <a:rPr lang="nb-NO" altLang="nb-NO" dirty="0" smtClean="0">
                <a:cs typeface="Times New Roman" panose="02020603050405020304" pitchFamily="18" charset="0"/>
              </a:rPr>
              <a:t>Hensikten er å observere avvik i kostnadene.</a:t>
            </a:r>
          </a:p>
          <a:p>
            <a:pPr marL="1879600" lvl="3" indent="-508000" eaLnBrk="1" hangingPunct="1"/>
            <a:r>
              <a:rPr lang="nb-NO" altLang="nb-NO" dirty="0" smtClean="0">
                <a:cs typeface="Times New Roman" panose="02020603050405020304" pitchFamily="18" charset="0"/>
              </a:rPr>
              <a:t>Forutsett at ordren ble akseptert og satt i produksjon.</a:t>
            </a:r>
          </a:p>
          <a:p>
            <a:pPr marL="1879600" lvl="3" indent="-508000" eaLnBrk="1" hangingPunct="1"/>
            <a:r>
              <a:rPr lang="nb-NO" altLang="nb-NO" dirty="0" smtClean="0">
                <a:cs typeface="Times New Roman" panose="02020603050405020304" pitchFamily="18" charset="0"/>
              </a:rPr>
              <a:t>Material- og timelister viser avvik i aktiviteten. Det er registrert følgende direkte kostnader på ordren (innkalkulerte i </a:t>
            </a:r>
            <a:r>
              <a:rPr lang="nb-NO" altLang="nb-NO" dirty="0" err="1" smtClean="0">
                <a:cs typeface="Times New Roman" panose="02020603050405020304" pitchFamily="18" charset="0"/>
              </a:rPr>
              <a:t>forkalkylen</a:t>
            </a:r>
            <a:r>
              <a:rPr lang="nb-NO" altLang="nb-NO" dirty="0" smtClean="0">
                <a:cs typeface="Times New Roman" panose="02020603050405020304" pitchFamily="18" charset="0"/>
              </a:rPr>
              <a:t> i parentes):</a:t>
            </a:r>
          </a:p>
        </p:txBody>
      </p:sp>
      <p:graphicFrame>
        <p:nvGraphicFramePr>
          <p:cNvPr id="4925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073117"/>
              </p:ext>
            </p:extLst>
          </p:nvPr>
        </p:nvGraphicFramePr>
        <p:xfrm>
          <a:off x="1187624" y="4466828"/>
          <a:ext cx="6311900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Worksheet" r:id="rId4" imgW="2800468" imgH="981180" progId="Excel.Sheet.8">
                  <p:embed/>
                </p:oleObj>
              </mc:Choice>
              <mc:Fallback>
                <p:oleObj name="Worksheet" r:id="rId4" imgW="2800468" imgH="9811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466828"/>
                        <a:ext cx="6311900" cy="2184400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803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5094EE2-C369-4F20-98B8-0CCFDA6F8BE5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nb-NO" altLang="nb-NO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z="3200" dirty="0" smtClean="0"/>
              <a:t>Oppsummeringsoppgave: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472112"/>
          </a:xfrm>
        </p:spPr>
        <p:txBody>
          <a:bodyPr/>
          <a:lstStyle/>
          <a:p>
            <a:pPr marL="1422400" lvl="2" indent="-508000" eaLnBrk="1" hangingPunct="1"/>
            <a:r>
              <a:rPr lang="nb-NO" altLang="nb-NO" sz="2800" dirty="0" smtClean="0">
                <a:cs typeface="Times New Roman" panose="02020603050405020304" pitchFamily="18" charset="0"/>
              </a:rPr>
              <a:t>Sett opp en </a:t>
            </a:r>
            <a:r>
              <a:rPr lang="nb-NO" altLang="nb-NO" sz="2800" dirty="0" err="1" smtClean="0">
                <a:cs typeface="Times New Roman" panose="02020603050405020304" pitchFamily="18" charset="0"/>
              </a:rPr>
              <a:t>etterkalkyle</a:t>
            </a:r>
            <a:r>
              <a:rPr lang="nb-NO" altLang="nb-NO" sz="2800" dirty="0" smtClean="0">
                <a:cs typeface="Times New Roman" panose="02020603050405020304" pitchFamily="18" charset="0"/>
              </a:rPr>
              <a:t> etter selvkostmetoden for denne ordren. Benytt de samme </a:t>
            </a:r>
            <a:r>
              <a:rPr lang="nb-NO" altLang="nb-NO" sz="2800" dirty="0" err="1" smtClean="0">
                <a:cs typeface="Times New Roman" panose="02020603050405020304" pitchFamily="18" charset="0"/>
              </a:rPr>
              <a:t>tilleggssatsene</a:t>
            </a:r>
            <a:r>
              <a:rPr lang="nb-NO" altLang="nb-NO" sz="2800" dirty="0" smtClean="0">
                <a:cs typeface="Times New Roman" panose="02020603050405020304" pitchFamily="18" charset="0"/>
              </a:rPr>
              <a:t>.</a:t>
            </a:r>
          </a:p>
          <a:p>
            <a:pPr marL="1422400" lvl="2" indent="-508000" eaLnBrk="1" hangingPunct="1"/>
            <a:r>
              <a:rPr lang="nb-NO" altLang="nb-NO" sz="2800" dirty="0" smtClean="0">
                <a:cs typeface="Times New Roman" panose="02020603050405020304" pitchFamily="18" charset="0"/>
              </a:rPr>
              <a:t>Foreta en avviksanalyse mellom </a:t>
            </a:r>
            <a:r>
              <a:rPr lang="nb-NO" altLang="nb-NO" sz="2800" dirty="0" err="1" smtClean="0">
                <a:cs typeface="Times New Roman" panose="02020603050405020304" pitchFamily="18" charset="0"/>
              </a:rPr>
              <a:t>forkalkyle</a:t>
            </a:r>
            <a:r>
              <a:rPr lang="nb-NO" altLang="nb-NO" sz="2800" dirty="0" smtClean="0">
                <a:cs typeface="Times New Roman" panose="02020603050405020304" pitchFamily="18" charset="0"/>
              </a:rPr>
              <a:t> og </a:t>
            </a:r>
            <a:r>
              <a:rPr lang="nb-NO" altLang="nb-NO" sz="2800" dirty="0" err="1" smtClean="0">
                <a:cs typeface="Times New Roman" panose="02020603050405020304" pitchFamily="18" charset="0"/>
              </a:rPr>
              <a:t>etterkalkyle</a:t>
            </a:r>
            <a:r>
              <a:rPr lang="nb-NO" altLang="nb-NO" sz="2800" dirty="0" smtClean="0">
                <a:cs typeface="Times New Roman" panose="02020603050405020304" pitchFamily="18" charset="0"/>
              </a:rPr>
              <a:t>.</a:t>
            </a:r>
          </a:p>
          <a:p>
            <a:pPr marL="1879600" lvl="3" indent="-508000" eaLnBrk="1" hangingPunct="1"/>
            <a:r>
              <a:rPr lang="nb-NO" altLang="nb-NO" sz="2400" dirty="0" smtClean="0">
                <a:cs typeface="Times New Roman" panose="02020603050405020304" pitchFamily="18" charset="0"/>
              </a:rPr>
              <a:t>Ser ordren fremdeles ut til å være lønnsom for bedriften?</a:t>
            </a:r>
          </a:p>
          <a:p>
            <a:pPr marL="1879600" lvl="3" indent="-508000" eaLnBrk="1" hangingPunct="1"/>
            <a:r>
              <a:rPr lang="nb-NO" altLang="nb-NO" sz="2400" dirty="0" smtClean="0">
                <a:cs typeface="Times New Roman" panose="02020603050405020304" pitchFamily="18" charset="0"/>
              </a:rPr>
              <a:t>Ser du noen svakheter med å </a:t>
            </a:r>
            <a:r>
              <a:rPr lang="nb-NO" altLang="nb-NO" sz="2400" dirty="0" err="1" smtClean="0">
                <a:cs typeface="Times New Roman" panose="02020603050405020304" pitchFamily="18" charset="0"/>
              </a:rPr>
              <a:t>etterkalkulere</a:t>
            </a:r>
            <a:r>
              <a:rPr lang="nb-NO" altLang="nb-NO" sz="2400" dirty="0" smtClean="0">
                <a:cs typeface="Times New Roman" panose="02020603050405020304" pitchFamily="18" charset="0"/>
              </a:rPr>
              <a:t> etter selvkostmetoden fremfor bidragsmetoden?</a:t>
            </a:r>
          </a:p>
        </p:txBody>
      </p:sp>
    </p:spTree>
    <p:extLst>
      <p:ext uri="{BB962C8B-B14F-4D97-AF65-F5344CB8AC3E}">
        <p14:creationId xmlns:p14="http://schemas.microsoft.com/office/powerpoint/2010/main" val="27410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4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D4D3E14-1058-410F-90A7-9884B532B4AE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32</a:t>
            </a:fld>
            <a:endParaRPr lang="nb-NO" altLang="nb-NO" sz="1400"/>
          </a:p>
        </p:txBody>
      </p:sp>
      <p:graphicFrame>
        <p:nvGraphicFramePr>
          <p:cNvPr id="28676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689386"/>
              </p:ext>
            </p:extLst>
          </p:nvPr>
        </p:nvGraphicFramePr>
        <p:xfrm>
          <a:off x="1259632" y="620688"/>
          <a:ext cx="5584825" cy="547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Regneark" r:id="rId4" imgW="3314816" imgH="3247974" progId="Excel.Sheet.12">
                  <p:embed/>
                </p:oleObj>
              </mc:Choice>
              <mc:Fallback>
                <p:oleObj name="Regneark" r:id="rId4" imgW="3314816" imgH="3247974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620688"/>
                        <a:ext cx="5584825" cy="547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036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D4D3E14-1058-410F-90A7-9884B532B4AE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33</a:t>
            </a:fld>
            <a:endParaRPr lang="nb-NO" altLang="nb-NO" sz="1400"/>
          </a:p>
        </p:txBody>
      </p:sp>
      <p:graphicFrame>
        <p:nvGraphicFramePr>
          <p:cNvPr id="28676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0561238"/>
              </p:ext>
            </p:extLst>
          </p:nvPr>
        </p:nvGraphicFramePr>
        <p:xfrm>
          <a:off x="1259632" y="620688"/>
          <a:ext cx="5584825" cy="547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Regneark" r:id="rId4" imgW="3314816" imgH="3247974" progId="Excel.Sheet.12">
                  <p:embed/>
                </p:oleObj>
              </mc:Choice>
              <mc:Fallback>
                <p:oleObj name="Regneark" r:id="rId4" imgW="3314816" imgH="3247974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620688"/>
                        <a:ext cx="5584825" cy="547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900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87341A3-F8C5-4E3A-8065-308D89BE68F5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34</a:t>
            </a:fld>
            <a:endParaRPr lang="nb-NO" altLang="nb-NO" sz="14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4122" y="188640"/>
            <a:ext cx="7185992" cy="719137"/>
          </a:xfrm>
        </p:spPr>
        <p:txBody>
          <a:bodyPr/>
          <a:lstStyle/>
          <a:p>
            <a:pPr eaLnBrk="1" hangingPunct="1"/>
            <a:r>
              <a:rPr lang="nb-NO" altLang="nb-NO" sz="3200" dirty="0" smtClean="0"/>
              <a:t>Avviksanalyse: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25538"/>
            <a:ext cx="8229600" cy="5472112"/>
          </a:xfrm>
        </p:spPr>
        <p:txBody>
          <a:bodyPr/>
          <a:lstStyle/>
          <a:p>
            <a:pPr marL="1524000" lvl="2" indent="-609600" eaLnBrk="1" hangingPunct="1"/>
            <a:r>
              <a:rPr lang="nb-NO" altLang="nb-NO" sz="2800" dirty="0" smtClean="0">
                <a:cs typeface="Times New Roman" panose="02020603050405020304" pitchFamily="18" charset="0"/>
              </a:rPr>
              <a:t>Vi ser at høyere aktivitet registrert i etterkalkylen medfører høyere indirekte kostnader.</a:t>
            </a:r>
          </a:p>
          <a:p>
            <a:pPr marL="1879600" lvl="3" indent="-508000" eaLnBrk="1" hangingPunct="1"/>
            <a:r>
              <a:rPr lang="nb-NO" altLang="nb-NO" sz="2400" dirty="0" smtClean="0">
                <a:cs typeface="Times New Roman" panose="02020603050405020304" pitchFamily="18" charset="0"/>
              </a:rPr>
              <a:t>Økt aktivitet =&gt; økte </a:t>
            </a:r>
            <a:r>
              <a:rPr lang="nb-NO" altLang="nb-NO" sz="2400" i="1" dirty="0" smtClean="0">
                <a:cs typeface="Times New Roman" panose="02020603050405020304" pitchFamily="18" charset="0"/>
              </a:rPr>
              <a:t>variable</a:t>
            </a:r>
            <a:r>
              <a:rPr lang="nb-NO" altLang="nb-NO" sz="2400" dirty="0" smtClean="0">
                <a:cs typeface="Times New Roman" panose="02020603050405020304" pitchFamily="18" charset="0"/>
              </a:rPr>
              <a:t> indirekte kostnader, OK.</a:t>
            </a:r>
          </a:p>
          <a:p>
            <a:pPr marL="1879600" lvl="3" indent="-508000" eaLnBrk="1" hangingPunct="1"/>
            <a:r>
              <a:rPr lang="nb-NO" altLang="nb-NO" sz="2400" dirty="0" smtClean="0">
                <a:cs typeface="Times New Roman" panose="02020603050405020304" pitchFamily="18" charset="0"/>
              </a:rPr>
              <a:t>Økt aktivitet =&gt; økte </a:t>
            </a:r>
            <a:r>
              <a:rPr lang="nb-NO" altLang="nb-NO" sz="2400" i="1" dirty="0" smtClean="0">
                <a:cs typeface="Times New Roman" panose="02020603050405020304" pitchFamily="18" charset="0"/>
              </a:rPr>
              <a:t>faste</a:t>
            </a:r>
            <a:r>
              <a:rPr lang="nb-NO" altLang="nb-NO" sz="2400" dirty="0" smtClean="0">
                <a:cs typeface="Times New Roman" panose="02020603050405020304" pitchFamily="18" charset="0"/>
              </a:rPr>
              <a:t> indirekte kostnader er ikke OK. Faste kostnader skal jo ikke variere med aktiviteten.</a:t>
            </a:r>
          </a:p>
          <a:p>
            <a:pPr marL="2336800" lvl="4" indent="-508000" eaLnBrk="1" hangingPunct="1"/>
            <a:r>
              <a:rPr lang="nb-NO" altLang="nb-NO" sz="2400" dirty="0" err="1" smtClean="0">
                <a:cs typeface="Times New Roman" panose="02020603050405020304" pitchFamily="18" charset="0"/>
              </a:rPr>
              <a:t>Etterkalkyler</a:t>
            </a:r>
            <a:r>
              <a:rPr lang="nb-NO" altLang="nb-NO" sz="2400" dirty="0" smtClean="0">
                <a:cs typeface="Times New Roman" panose="02020603050405020304" pitchFamily="18" charset="0"/>
              </a:rPr>
              <a:t> etter bidragsmetoden ville eliminert dette problemet og gitt et mer korrekt bilde av endringene.</a:t>
            </a:r>
          </a:p>
        </p:txBody>
      </p:sp>
    </p:spTree>
    <p:extLst>
      <p:ext uri="{BB962C8B-B14F-4D97-AF65-F5344CB8AC3E}">
        <p14:creationId xmlns:p14="http://schemas.microsoft.com/office/powerpoint/2010/main" val="121954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2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2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2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2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2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2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2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2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78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74DE5A6-BFDF-403A-AE4A-A1FEF10E16FD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35</a:t>
            </a:fld>
            <a:endParaRPr lang="nb-NO" altLang="nb-NO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eaLnBrk="1" hangingPunct="1"/>
            <a:r>
              <a:rPr lang="nb-NO" altLang="nb-NO" sz="3200" dirty="0">
                <a:solidFill>
                  <a:srgbClr val="000000"/>
                </a:solidFill>
              </a:rPr>
              <a:t>Avviksanalyse</a:t>
            </a:r>
            <a:endParaRPr lang="nb-NO" altLang="nb-NO" dirty="0" smtClean="0"/>
          </a:p>
        </p:txBody>
      </p:sp>
      <p:graphicFrame>
        <p:nvGraphicFramePr>
          <p:cNvPr id="29700" name="Object 3"/>
          <p:cNvGraphicFramePr>
            <a:graphicFrameLocks noChangeAspect="1"/>
          </p:cNvGraphicFramePr>
          <p:nvPr>
            <p:extLst/>
          </p:nvPr>
        </p:nvGraphicFramePr>
        <p:xfrm>
          <a:off x="322263" y="1049338"/>
          <a:ext cx="8054975" cy="547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Regneark" r:id="rId4" imgW="3829146" imgH="2600325" progId="Excel.Sheet.8">
                  <p:embed/>
                </p:oleObj>
              </mc:Choice>
              <mc:Fallback>
                <p:oleObj name="Regneark" r:id="rId4" imgW="3829146" imgH="260032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1049338"/>
                        <a:ext cx="8054975" cy="547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109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D7F7019-E7E4-46D5-B5A0-528C8B65C778}" type="slidenum">
              <a:rPr lang="nb-NO" altLang="nb-NO" sz="1400"/>
              <a:pPr eaLnBrk="1" hangingPunct="1">
                <a:spcBef>
                  <a:spcPct val="0"/>
                </a:spcBef>
                <a:buFontTx/>
                <a:buNone/>
              </a:pPr>
              <a:t>36</a:t>
            </a:fld>
            <a:endParaRPr lang="nb-NO" altLang="nb-NO" sz="140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88913"/>
            <a:ext cx="8229600" cy="719137"/>
          </a:xfrm>
        </p:spPr>
        <p:txBody>
          <a:bodyPr/>
          <a:lstStyle/>
          <a:p>
            <a:pPr marL="457200" lvl="1" eaLnBrk="1" hangingPunct="1">
              <a:spcBef>
                <a:spcPct val="20000"/>
              </a:spcBef>
              <a:buClr>
                <a:srgbClr val="99CCCC"/>
              </a:buClr>
              <a:buSzPct val="90000"/>
            </a:pPr>
            <a:r>
              <a:rPr lang="nb-NO" altLang="nb-NO" sz="3200" dirty="0">
                <a:solidFill>
                  <a:srgbClr val="000000"/>
                </a:solidFill>
                <a:latin typeface="Verdana"/>
                <a:cs typeface="Times New Roman" panose="02020603050405020304" pitchFamily="18" charset="0"/>
              </a:rPr>
              <a:t>”Nye” kalkylemetoder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08050"/>
            <a:ext cx="8229600" cy="5472113"/>
          </a:xfrm>
        </p:spPr>
        <p:txBody>
          <a:bodyPr/>
          <a:lstStyle/>
          <a:p>
            <a:pPr marL="1123950" lvl="1" indent="-609600" eaLnBrk="1" hangingPunct="1"/>
            <a:r>
              <a:rPr lang="nb-NO" altLang="nb-NO" sz="2400" dirty="0" smtClean="0">
                <a:cs typeface="Times New Roman" panose="02020603050405020304" pitchFamily="18" charset="0"/>
              </a:rPr>
              <a:t>Tradisjonell </a:t>
            </a:r>
            <a:r>
              <a:rPr lang="nb-NO" altLang="nb-NO" sz="2400" dirty="0" err="1" smtClean="0">
                <a:cs typeface="Times New Roman" panose="02020603050405020304" pitchFamily="18" charset="0"/>
              </a:rPr>
              <a:t>tilleggskalkulasjon</a:t>
            </a:r>
            <a:r>
              <a:rPr lang="nb-NO" altLang="nb-NO" sz="2400" dirty="0" smtClean="0">
                <a:cs typeface="Times New Roman" panose="02020603050405020304" pitchFamily="18" charset="0"/>
              </a:rPr>
              <a:t> forutsetter sammenheng mellom aktivitet målt i for eksempel DM/DL og de indirekte kostnadene.</a:t>
            </a:r>
          </a:p>
          <a:p>
            <a:pPr marL="1123950" lvl="1" indent="-609600" eaLnBrk="1" hangingPunct="1"/>
            <a:r>
              <a:rPr lang="nb-NO" altLang="nb-NO" sz="2400" dirty="0" smtClean="0">
                <a:cs typeface="Times New Roman" panose="02020603050405020304" pitchFamily="18" charset="0"/>
              </a:rPr>
              <a:t>Aktivitetsbasert kalkulasjon (ABC) tar høyde for at det er de enkelte </a:t>
            </a:r>
            <a:r>
              <a:rPr lang="nb-NO" altLang="nb-NO" sz="2400" b="1" dirty="0" smtClean="0">
                <a:cs typeface="Times New Roman" panose="02020603050405020304" pitchFamily="18" charset="0"/>
              </a:rPr>
              <a:t>aktivitetene</a:t>
            </a:r>
            <a:r>
              <a:rPr lang="nb-NO" altLang="nb-NO" sz="2400" dirty="0" smtClean="0">
                <a:cs typeface="Times New Roman" panose="02020603050405020304" pitchFamily="18" charset="0"/>
              </a:rPr>
              <a:t> som utføres som driver kostnadene:</a:t>
            </a:r>
          </a:p>
          <a:p>
            <a:pPr marL="1422400" lvl="2" indent="-508000" eaLnBrk="1" hangingPunct="1"/>
            <a:r>
              <a:rPr lang="nb-NO" altLang="nb-NO" sz="2000" dirty="0" smtClean="0">
                <a:cs typeface="Times New Roman" panose="02020603050405020304" pitchFamily="18" charset="0"/>
              </a:rPr>
              <a:t>antall omstillinger av maskiner</a:t>
            </a:r>
          </a:p>
          <a:p>
            <a:pPr marL="1422400" lvl="2" indent="-508000" eaLnBrk="1" hangingPunct="1"/>
            <a:r>
              <a:rPr lang="nb-NO" altLang="nb-NO" sz="2000" dirty="0" smtClean="0">
                <a:cs typeface="Times New Roman" panose="02020603050405020304" pitchFamily="18" charset="0"/>
              </a:rPr>
              <a:t>antall råvarekjøp</a:t>
            </a:r>
          </a:p>
          <a:p>
            <a:pPr marL="1422400" lvl="2" indent="-508000" eaLnBrk="1" hangingPunct="1"/>
            <a:r>
              <a:rPr lang="nb-NO" altLang="nb-NO" sz="2000" dirty="0" smtClean="0">
                <a:cs typeface="Times New Roman" panose="02020603050405020304" pitchFamily="18" charset="0"/>
              </a:rPr>
              <a:t>antall forsendelser.</a:t>
            </a:r>
          </a:p>
          <a:p>
            <a:pPr marL="1123950" lvl="1" indent="-609600" eaLnBrk="1" hangingPunct="1"/>
            <a:r>
              <a:rPr lang="nb-NO" altLang="nb-NO" sz="2400" dirty="0" smtClean="0">
                <a:cs typeface="Times New Roman" panose="02020603050405020304" pitchFamily="18" charset="0"/>
              </a:rPr>
              <a:t>Forskjellene i totalkostnader er størst mellom tradisjonelle metoder og ABC der det er store volumforskjeller mellom produktene og der produktkompleksiteten varierer mye.</a:t>
            </a:r>
          </a:p>
          <a:p>
            <a:pPr marL="1879600" lvl="3" indent="-508000" eaLnBrk="1" hangingPunct="1">
              <a:buFontTx/>
              <a:buNone/>
            </a:pPr>
            <a:endParaRPr lang="nb-NO" altLang="nb-NO" sz="24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36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4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4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4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4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8676456" y="6500586"/>
            <a:ext cx="1295400" cy="45720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381E9ED-819A-4D49-946C-E42365B0B7C8}" type="slidenum">
              <a:rPr lang="nb-NO" altLang="nb-NO" smtClean="0"/>
              <a:pPr eaLnBrk="1" hangingPunct="1"/>
              <a:t>4</a:t>
            </a:fld>
            <a:endParaRPr lang="nb-NO" altLang="nb-NO" dirty="0"/>
          </a:p>
        </p:txBody>
      </p:sp>
      <p:sp>
        <p:nvSpPr>
          <p:cNvPr id="525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422928"/>
            <a:ext cx="7978775" cy="2574024"/>
          </a:xfrm>
        </p:spPr>
        <p:txBody>
          <a:bodyPr/>
          <a:lstStyle/>
          <a:p>
            <a:pPr marL="1524000" lvl="2" indent="-609600" eaLnBrk="1" hangingPunct="1"/>
            <a:r>
              <a:rPr lang="nb-NO" altLang="nb-NO" dirty="0" smtClean="0">
                <a:cs typeface="Times New Roman" panose="02020603050405020304" pitchFamily="18" charset="0"/>
              </a:rPr>
              <a:t>Salgsprisen må i tillegg dekke de indirekte kostnadene og en fortjeneste. </a:t>
            </a:r>
          </a:p>
          <a:p>
            <a:pPr marL="1524000" lvl="2" indent="-609600" eaLnBrk="1" hangingPunct="1"/>
            <a:r>
              <a:rPr lang="nb-NO" altLang="nb-NO" dirty="0" smtClean="0">
                <a:cs typeface="Times New Roman" panose="02020603050405020304" pitchFamily="18" charset="0"/>
              </a:rPr>
              <a:t>Regnskapet til Balder Hi-Fi viser at: </a:t>
            </a:r>
          </a:p>
          <a:p>
            <a:pPr marL="1981200" lvl="3" indent="-609600" eaLnBrk="1" hangingPunct="1"/>
            <a:r>
              <a:rPr lang="nb-NO" altLang="nb-NO" dirty="0" smtClean="0">
                <a:cs typeface="Times New Roman" panose="02020603050405020304" pitchFamily="18" charset="0"/>
              </a:rPr>
              <a:t>de indirekte kostnadene utgjør i 60 % av inntakskostnaden (varekostnaden)</a:t>
            </a:r>
          </a:p>
          <a:p>
            <a:pPr marL="1981200" lvl="3" indent="-609600" eaLnBrk="1" hangingPunct="1"/>
            <a:r>
              <a:rPr lang="nb-NO" altLang="nb-NO" dirty="0" smtClean="0">
                <a:cs typeface="Times New Roman" panose="02020603050405020304" pitchFamily="18" charset="0"/>
              </a:rPr>
              <a:t>Fortjenesten (resultatet) utgjør 20 % av selvkost (som kostnader).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677833"/>
              </p:ext>
            </p:extLst>
          </p:nvPr>
        </p:nvGraphicFramePr>
        <p:xfrm>
          <a:off x="1187624" y="3356992"/>
          <a:ext cx="6864293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610"/>
                <a:gridCol w="1544955"/>
                <a:gridCol w="1448118"/>
                <a:gridCol w="1935610"/>
              </a:tblGrid>
              <a:tr h="324930">
                <a:tc gridSpan="4">
                  <a:txBody>
                    <a:bodyPr/>
                    <a:lstStyle/>
                    <a:p>
                      <a:pPr algn="ctr"/>
                      <a:r>
                        <a:rPr lang="nb-NO" dirty="0" smtClean="0">
                          <a:solidFill>
                            <a:schemeClr val="tx1"/>
                          </a:solidFill>
                        </a:rPr>
                        <a:t>Resultatregnskap forrige periode</a:t>
                      </a:r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</a:tr>
              <a:tr h="324930">
                <a:tc>
                  <a:txBody>
                    <a:bodyPr/>
                    <a:lstStyle/>
                    <a:p>
                      <a:r>
                        <a:rPr lang="nb-NO" dirty="0" smtClean="0"/>
                        <a:t>Varekostnad</a:t>
                      </a:r>
                      <a:endParaRPr lang="nb-N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1 000 000</a:t>
                      </a:r>
                      <a:endParaRPr lang="nb-NO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1 920 000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Salgsinntekter</a:t>
                      </a:r>
                      <a:endParaRPr lang="nb-N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60838">
                <a:tc>
                  <a:txBody>
                    <a:bodyPr/>
                    <a:lstStyle/>
                    <a:p>
                      <a:r>
                        <a:rPr lang="nb-NO" dirty="0" smtClean="0"/>
                        <a:t>Indirekte kostnader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   </a:t>
                      </a:r>
                    </a:p>
                    <a:p>
                      <a:pPr algn="r"/>
                      <a:r>
                        <a:rPr lang="nb-NO" dirty="0" smtClean="0"/>
                        <a:t>    600 000</a:t>
                      </a:r>
                      <a:endParaRPr lang="nb-NO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  <a:tr h="324930">
                <a:tc>
                  <a:txBody>
                    <a:bodyPr/>
                    <a:lstStyle/>
                    <a:p>
                      <a:r>
                        <a:rPr lang="nb-NO" dirty="0" smtClean="0"/>
                        <a:t>Resultat</a:t>
                      </a:r>
                      <a:endParaRPr lang="nb-NO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    320 000</a:t>
                      </a:r>
                      <a:endParaRPr lang="nb-NO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3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dirty="0" smtClean="0"/>
                        <a:t>1</a:t>
                      </a:r>
                      <a:r>
                        <a:rPr lang="nb-NO" baseline="0" dirty="0" smtClean="0"/>
                        <a:t> 920 000</a:t>
                      </a:r>
                      <a:endParaRPr lang="nb-NO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1</a:t>
                      </a:r>
                      <a:r>
                        <a:rPr lang="nb-NO" baseline="0" dirty="0" smtClean="0"/>
                        <a:t> 920 000</a:t>
                      </a:r>
                      <a:endParaRPr lang="nb-NO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Bildeforklaring formet som et rektangel 3"/>
              <p:cNvSpPr/>
              <p:nvPr/>
            </p:nvSpPr>
            <p:spPr bwMode="auto">
              <a:xfrm>
                <a:off x="477821" y="5917941"/>
                <a:ext cx="2232248" cy="582645"/>
              </a:xfrm>
              <a:prstGeom prst="wedgeRectCallout">
                <a:avLst>
                  <a:gd name="adj1" fmla="val 80857"/>
                  <a:gd name="adj2" fmla="val -282906"/>
                </a:avLst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kumimoji="0" lang="nb-NO" sz="1200" b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</a:rPr>
                  <a:t>60</a:t>
                </a:r>
                <a:r>
                  <a:rPr kumimoji="0" lang="nb-NO" sz="1200" b="0" u="none" strike="noStrike" cap="none" normalizeH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</a:rPr>
                  <a:t> %</a:t>
                </a:r>
                <a:r>
                  <a:rPr kumimoji="0" lang="nb-NO" sz="1600" b="0" u="none" strike="noStrike" cap="none" normalizeH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</a:rPr>
                  <a:t> </a:t>
                </a:r>
                <a14:m>
                  <m:oMath xmlns:m="http://schemas.openxmlformats.org/officeDocument/2006/math">
                    <m:r>
                      <a:rPr kumimoji="0" lang="nb-NO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nb-NO" sz="16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nb-NO" sz="16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latin typeface="Cambria Math" panose="02040503050406030204" pitchFamily="18" charset="0"/>
                          </a:rPr>
                          <m:t>600 000 ∗100%</m:t>
                        </m:r>
                      </m:num>
                      <m:den>
                        <m:r>
                          <a:rPr kumimoji="0" lang="nb-NO" sz="16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latin typeface="Cambria Math" panose="02040503050406030204" pitchFamily="18" charset="0"/>
                          </a:rPr>
                          <m:t>1 000 000</m:t>
                        </m:r>
                      </m:den>
                    </m:f>
                  </m:oMath>
                </a14:m>
                <a:endParaRPr kumimoji="0" lang="nb-NO" sz="3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itchFamily="34" charset="0"/>
                </a:endParaRPr>
              </a:p>
            </p:txBody>
          </p:sp>
        </mc:Choice>
        <mc:Fallback xmlns="">
          <p:sp>
            <p:nvSpPr>
              <p:cNvPr id="4" name="Bildeforklaring formet som et rektange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7821" y="5917941"/>
                <a:ext cx="2232248" cy="582645"/>
              </a:xfrm>
              <a:prstGeom prst="wedgeRectCallout">
                <a:avLst>
                  <a:gd name="adj1" fmla="val 80857"/>
                  <a:gd name="adj2" fmla="val -282906"/>
                </a:avLst>
              </a:prstGeom>
              <a:blipFill rotWithShape="0">
                <a:blip r:embed="rId3"/>
                <a:stretch>
                  <a:fillRect/>
                </a:stretch>
              </a:blip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Bildeforklaring formet som et rektangel 4"/>
          <p:cNvSpPr/>
          <p:nvPr/>
        </p:nvSpPr>
        <p:spPr bwMode="auto">
          <a:xfrm rot="10800000">
            <a:off x="5940152" y="6203450"/>
            <a:ext cx="1584176" cy="455712"/>
          </a:xfrm>
          <a:prstGeom prst="wedgeRectCallout">
            <a:avLst>
              <a:gd name="adj1" fmla="val -18635"/>
              <a:gd name="adj2" fmla="val 72055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nb-NO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Bildeforklaring formet som et rektangel 9"/>
              <p:cNvSpPr/>
              <p:nvPr/>
            </p:nvSpPr>
            <p:spPr bwMode="auto">
              <a:xfrm>
                <a:off x="5004048" y="5917941"/>
                <a:ext cx="2232248" cy="582645"/>
              </a:xfrm>
              <a:prstGeom prst="wedgeRectCallout">
                <a:avLst>
                  <a:gd name="adj1" fmla="val -69341"/>
                  <a:gd name="adj2" fmla="val -221625"/>
                </a:avLst>
              </a:prstGeom>
              <a:noFill/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kumimoji="0" lang="nb-NO" sz="1200" b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</a:rPr>
                  <a:t>20 </a:t>
                </a:r>
                <a:r>
                  <a:rPr kumimoji="0" lang="nb-NO" sz="1200" b="0" u="none" strike="noStrike" cap="none" normalizeH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</a:rPr>
                  <a:t>%</a:t>
                </a:r>
                <a:r>
                  <a:rPr kumimoji="0" lang="nb-NO" sz="1600" b="0" u="none" strike="noStrike" cap="none" normalizeH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</a:rPr>
                  <a:t> </a:t>
                </a:r>
                <a14:m>
                  <m:oMath xmlns:m="http://schemas.openxmlformats.org/officeDocument/2006/math">
                    <m:r>
                      <a:rPr kumimoji="0" lang="nb-NO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0" lang="nb-NO" sz="16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nb-NO" sz="16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latin typeface="Cambria Math" panose="02040503050406030204" pitchFamily="18" charset="0"/>
                          </a:rPr>
                          <m:t>320 000 ∗100%</m:t>
                        </m:r>
                      </m:num>
                      <m:den>
                        <m:r>
                          <a:rPr kumimoji="0" lang="nb-NO" sz="16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latin typeface="Cambria Math" panose="02040503050406030204" pitchFamily="18" charset="0"/>
                          </a:rPr>
                          <m:t>1 000 000+600 000</m:t>
                        </m:r>
                      </m:den>
                    </m:f>
                  </m:oMath>
                </a14:m>
                <a:endParaRPr kumimoji="0" lang="nb-NO" sz="32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Verdana" pitchFamily="34" charset="0"/>
                </a:endParaRPr>
              </a:p>
            </p:txBody>
          </p:sp>
        </mc:Choice>
        <mc:Fallback xmlns="">
          <p:sp>
            <p:nvSpPr>
              <p:cNvPr id="10" name="Bildeforklaring formet som et rektangel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04048" y="5917941"/>
                <a:ext cx="2232248" cy="582645"/>
              </a:xfrm>
              <a:prstGeom prst="wedgeRectCallout">
                <a:avLst>
                  <a:gd name="adj1" fmla="val -69341"/>
                  <a:gd name="adj2" fmla="val -221625"/>
                </a:avLst>
              </a:prstGeom>
              <a:blipFill rotWithShape="0">
                <a:blip r:embed="rId4"/>
                <a:stretch>
                  <a:fillRect/>
                </a:stretch>
              </a:blipFill>
              <a:ln w="9525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229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5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5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5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5" grpId="0" build="p"/>
      <p:bldP spid="4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E78AB94-8B8C-4D5C-AA98-CB344DC210CD}" type="slidenum">
              <a:rPr lang="nb-NO" altLang="nb-NO"/>
              <a:pPr eaLnBrk="1" hangingPunct="1"/>
              <a:t>5</a:t>
            </a:fld>
            <a:endParaRPr lang="nb-NO" altLang="nb-NO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25538"/>
            <a:ext cx="7978775" cy="5472112"/>
          </a:xfrm>
        </p:spPr>
        <p:txBody>
          <a:bodyPr/>
          <a:lstStyle/>
          <a:p>
            <a:pPr marL="1524000" lvl="2" indent="-609600" eaLnBrk="1" hangingPunct="1"/>
            <a:endParaRPr lang="nb-NO" altLang="nb-NO" dirty="0">
              <a:cs typeface="Times New Roman" panose="02020603050405020304" pitchFamily="18" charset="0"/>
            </a:endParaRPr>
          </a:p>
          <a:p>
            <a:pPr marL="1524000" lvl="2" indent="-609600" eaLnBrk="1" hangingPunct="1"/>
            <a:endParaRPr lang="nb-NO" altLang="nb-NO" dirty="0" smtClean="0">
              <a:cs typeface="Times New Roman" panose="02020603050405020304" pitchFamily="18" charset="0"/>
            </a:endParaRPr>
          </a:p>
          <a:p>
            <a:pPr marL="1524000" lvl="2" indent="-609600" eaLnBrk="1" hangingPunct="1"/>
            <a:endParaRPr lang="nb-NO" altLang="nb-NO" dirty="0">
              <a:cs typeface="Times New Roman" panose="02020603050405020304" pitchFamily="18" charset="0"/>
            </a:endParaRPr>
          </a:p>
          <a:p>
            <a:pPr marL="914400" lvl="2" indent="0" eaLnBrk="1" hangingPunct="1">
              <a:buNone/>
            </a:pPr>
            <a:endParaRPr lang="nb-NO" altLang="nb-NO" dirty="0" smtClean="0">
              <a:cs typeface="Times New Roman" panose="02020603050405020304" pitchFamily="18" charset="0"/>
            </a:endParaRPr>
          </a:p>
          <a:p>
            <a:pPr marL="1524000" lvl="2" indent="-609600" eaLnBrk="1" hangingPunct="1"/>
            <a:r>
              <a:rPr lang="nb-NO" altLang="nb-NO" dirty="0" smtClean="0">
                <a:cs typeface="Times New Roman" panose="02020603050405020304" pitchFamily="18" charset="0"/>
              </a:rPr>
              <a:t>Regnskapet viste 20 % fortjeneste beregnet ut i fra selvkost:</a:t>
            </a:r>
          </a:p>
          <a:p>
            <a:pPr marL="812800" indent="-812800" eaLnBrk="1" hangingPunct="1">
              <a:buFontTx/>
              <a:buNone/>
            </a:pPr>
            <a:endParaRPr lang="nb-NO" altLang="nb-NO" dirty="0" smtClean="0">
              <a:cs typeface="Times New Roman" panose="02020603050405020304" pitchFamily="18" charset="0"/>
            </a:endParaRPr>
          </a:p>
        </p:txBody>
      </p:sp>
      <p:graphicFrame>
        <p:nvGraphicFramePr>
          <p:cNvPr id="5125" name="Object 4"/>
          <p:cNvGraphicFramePr>
            <a:graphicFrameLocks noChangeAspect="1"/>
          </p:cNvGraphicFramePr>
          <p:nvPr>
            <p:extLst/>
          </p:nvPr>
        </p:nvGraphicFramePr>
        <p:xfrm>
          <a:off x="1403648" y="3999971"/>
          <a:ext cx="8280400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Regneark" r:id="rId4" imgW="4029335" imgH="483082" progId="Excel.Sheet.8">
                  <p:embed/>
                </p:oleObj>
              </mc:Choice>
              <mc:Fallback>
                <p:oleObj name="Regneark" r:id="rId4" imgW="4029335" imgH="48308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999971"/>
                        <a:ext cx="8280400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7365" name="Text Box 5"/>
          <p:cNvSpPr txBox="1">
            <a:spLocks noChangeArrowheads="1"/>
          </p:cNvSpPr>
          <p:nvPr/>
        </p:nvSpPr>
        <p:spPr bwMode="auto">
          <a:xfrm>
            <a:off x="1691680" y="5229200"/>
            <a:ext cx="52562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24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Hva må du som kunde betale Balder Hi-Fi for en </a:t>
            </a:r>
            <a:r>
              <a:rPr lang="nb-NO" altLang="nb-NO" sz="2400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Blu</a:t>
            </a:r>
            <a:r>
              <a:rPr lang="nb-NO" altLang="nb-NO" sz="24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-Ray spiller?</a:t>
            </a:r>
            <a:r>
              <a:rPr lang="nb-NO" altLang="nb-NO" dirty="0">
                <a:solidFill>
                  <a:schemeClr val="tx2">
                    <a:lumMod val="95000"/>
                    <a:lumOff val="5000"/>
                  </a:schemeClr>
                </a:solidFill>
              </a:rPr>
              <a:t> </a:t>
            </a: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/>
          </p:nvPr>
        </p:nvGraphicFramePr>
        <p:xfrm>
          <a:off x="1403648" y="1234189"/>
          <a:ext cx="8681989" cy="1039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Regneark" r:id="rId6" imgW="4029335" imgH="483082" progId="Excel.Sheet.8">
                  <p:embed/>
                </p:oleObj>
              </mc:Choice>
              <mc:Fallback>
                <p:oleObj name="Regneark" r:id="rId6" imgW="4029335" imgH="48308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234189"/>
                        <a:ext cx="8681989" cy="10393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025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7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7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6FD53E9-1F91-4117-8D22-692AF41CEDFC}" type="slidenum">
              <a:rPr lang="nb-NO" altLang="nb-NO"/>
              <a:pPr eaLnBrk="1" hangingPunct="1"/>
              <a:t>6</a:t>
            </a:fld>
            <a:endParaRPr lang="nb-NO" altLang="nb-NO"/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8943" y="908720"/>
            <a:ext cx="7978775" cy="5472112"/>
          </a:xfrm>
        </p:spPr>
        <p:txBody>
          <a:bodyPr/>
          <a:lstStyle/>
          <a:p>
            <a:pPr marL="812800" indent="-812800" eaLnBrk="1" hangingPunct="1"/>
            <a:r>
              <a:rPr lang="nb-NO" altLang="nb-NO" dirty="0" smtClean="0">
                <a:cs typeface="Times New Roman" panose="02020603050405020304" pitchFamily="18" charset="0"/>
              </a:rPr>
              <a:t>Bruttofortjeneste og avanse</a:t>
            </a:r>
          </a:p>
          <a:p>
            <a:pPr marL="1168400" lvl="1" indent="-711200" eaLnBrk="1" hangingPunct="1"/>
            <a:r>
              <a:rPr lang="nb-NO" altLang="nb-NO" dirty="0" smtClean="0">
                <a:cs typeface="Times New Roman" panose="02020603050405020304" pitchFamily="18" charset="0"/>
              </a:rPr>
              <a:t>Bruttofortjeneste / avanse viser hva vi tjener </a:t>
            </a:r>
            <a:r>
              <a:rPr lang="nb-NO" altLang="nb-NO" i="1" u="sng" dirty="0" smtClean="0">
                <a:cs typeface="Times New Roman" panose="02020603050405020304" pitchFamily="18" charset="0"/>
              </a:rPr>
              <a:t>før</a:t>
            </a:r>
            <a:r>
              <a:rPr lang="nb-NO" altLang="nb-NO" dirty="0" smtClean="0">
                <a:cs typeface="Times New Roman" panose="02020603050405020304" pitchFamily="18" charset="0"/>
              </a:rPr>
              <a:t> fradrag for indirekte kostnader</a:t>
            </a:r>
          </a:p>
        </p:txBody>
      </p:sp>
      <p:graphicFrame>
        <p:nvGraphicFramePr>
          <p:cNvPr id="529412" name="Object 4"/>
          <p:cNvGraphicFramePr>
            <a:graphicFrameLocks noChangeAspect="1"/>
          </p:cNvGraphicFramePr>
          <p:nvPr/>
        </p:nvGraphicFramePr>
        <p:xfrm>
          <a:off x="673100" y="3068638"/>
          <a:ext cx="7796213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Regneark" r:id="rId4" imgW="3547754" imgH="640030" progId="Excel.Sheet.8">
                  <p:embed/>
                </p:oleObj>
              </mc:Choice>
              <mc:Fallback>
                <p:oleObj name="Regneark" r:id="rId4" imgW="3547754" imgH="64003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3068638"/>
                        <a:ext cx="7796213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9415" name="Text Box 7"/>
          <p:cNvSpPr txBox="1">
            <a:spLocks noChangeArrowheads="1"/>
          </p:cNvSpPr>
          <p:nvPr/>
        </p:nvSpPr>
        <p:spPr bwMode="auto">
          <a:xfrm>
            <a:off x="1331913" y="4941888"/>
            <a:ext cx="68404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24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NB: Bruttofortjeneste i kroner = avanse i kroner, men bruttofortjeneste i % </a:t>
            </a:r>
            <a:r>
              <a:rPr lang="nb-NO" altLang="nb-NO" sz="2400" dirty="0">
                <a:solidFill>
                  <a:schemeClr val="tx2">
                    <a:lumMod val="95000"/>
                    <a:lumOff val="5000"/>
                  </a:schemeClr>
                </a:solidFill>
                <a:cs typeface="Arial" panose="020B0604020202020204" pitchFamily="34" charset="0"/>
              </a:rPr>
              <a:t>≠ avanse i %.</a:t>
            </a:r>
          </a:p>
        </p:txBody>
      </p:sp>
    </p:spTree>
    <p:extLst>
      <p:ext uri="{BB962C8B-B14F-4D97-AF65-F5344CB8AC3E}">
        <p14:creationId xmlns:p14="http://schemas.microsoft.com/office/powerpoint/2010/main" val="22899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9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9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2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2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1" grpId="0" build="p"/>
      <p:bldP spid="5294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00E1B1A-3989-4CB6-9553-1485D3E4C5A5}" type="slidenum">
              <a:rPr lang="nb-NO" altLang="nb-NO"/>
              <a:pPr eaLnBrk="1" hangingPunct="1"/>
              <a:t>7</a:t>
            </a:fld>
            <a:endParaRPr lang="nb-NO" altLang="nb-NO"/>
          </a:p>
        </p:txBody>
      </p:sp>
      <p:sp>
        <p:nvSpPr>
          <p:cNvPr id="531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82612" y="862108"/>
            <a:ext cx="7978775" cy="5472112"/>
          </a:xfrm>
        </p:spPr>
        <p:txBody>
          <a:bodyPr/>
          <a:lstStyle/>
          <a:p>
            <a:pPr marL="1168400" lvl="1" indent="-711200" eaLnBrk="1" hangingPunct="1"/>
            <a:r>
              <a:rPr lang="nb-NO" altLang="nb-NO" dirty="0" smtClean="0">
                <a:cs typeface="Times New Roman" panose="02020603050405020304" pitchFamily="18" charset="0"/>
              </a:rPr>
              <a:t>Bruttofortjenesten i %</a:t>
            </a:r>
          </a:p>
          <a:p>
            <a:pPr marL="1524000" lvl="2" indent="-609600" eaLnBrk="1" hangingPunct="1"/>
            <a:r>
              <a:rPr lang="nb-NO" altLang="nb-NO" dirty="0" smtClean="0">
                <a:cs typeface="Times New Roman" panose="02020603050405020304" pitchFamily="18" charset="0"/>
              </a:rPr>
              <a:t>Viser hvor mange prosent av salgsinntekten / prisen som dekker indirekte kostnader + </a:t>
            </a:r>
            <a:r>
              <a:rPr lang="nb-NO" altLang="nb-NO" dirty="0" err="1" smtClean="0">
                <a:cs typeface="Times New Roman" panose="02020603050405020304" pitchFamily="18" charset="0"/>
              </a:rPr>
              <a:t>forteneste</a:t>
            </a:r>
            <a:r>
              <a:rPr lang="nb-NO" altLang="nb-NO" dirty="0" smtClean="0">
                <a:cs typeface="Times New Roman" panose="02020603050405020304" pitchFamily="18" charset="0"/>
              </a:rPr>
              <a:t>.</a:t>
            </a:r>
          </a:p>
          <a:p>
            <a:pPr marL="812800" indent="-812800" eaLnBrk="1" hangingPunct="1">
              <a:buFontTx/>
              <a:buNone/>
            </a:pPr>
            <a:endParaRPr lang="nb-NO" altLang="nb-NO" dirty="0" smtClean="0">
              <a:cs typeface="Times New Roman" panose="02020603050405020304" pitchFamily="18" charset="0"/>
            </a:endParaRPr>
          </a:p>
        </p:txBody>
      </p:sp>
      <p:grpSp>
        <p:nvGrpSpPr>
          <p:cNvPr id="531465" name="Group 9"/>
          <p:cNvGrpSpPr>
            <a:grpSpLocks/>
          </p:cNvGrpSpPr>
          <p:nvPr/>
        </p:nvGrpSpPr>
        <p:grpSpPr bwMode="auto">
          <a:xfrm>
            <a:off x="1763713" y="2957513"/>
            <a:ext cx="4248150" cy="1649412"/>
            <a:chOff x="1066" y="2160"/>
            <a:chExt cx="2222" cy="466"/>
          </a:xfrm>
        </p:grpSpPr>
        <p:sp>
          <p:nvSpPr>
            <p:cNvPr id="7175" name="Text Box 4"/>
            <p:cNvSpPr txBox="1">
              <a:spLocks noChangeArrowheads="1"/>
            </p:cNvSpPr>
            <p:nvPr/>
          </p:nvSpPr>
          <p:spPr bwMode="auto">
            <a:xfrm>
              <a:off x="1383" y="2523"/>
              <a:ext cx="1225" cy="1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nb-NO" altLang="nb-NO"/>
            </a:p>
          </p:txBody>
        </p:sp>
        <p:sp>
          <p:nvSpPr>
            <p:cNvPr id="7176" name="Text Box 6"/>
            <p:cNvSpPr txBox="1">
              <a:spLocks noChangeArrowheads="1"/>
            </p:cNvSpPr>
            <p:nvPr/>
          </p:nvSpPr>
          <p:spPr bwMode="auto">
            <a:xfrm>
              <a:off x="1066" y="2160"/>
              <a:ext cx="2177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 sz="2400" u="sng" dirty="0"/>
                <a:t>100 % * 97 980</a:t>
              </a:r>
            </a:p>
          </p:txBody>
        </p:sp>
        <p:sp>
          <p:nvSpPr>
            <p:cNvPr id="7177" name="Text Box 7"/>
            <p:cNvSpPr txBox="1">
              <a:spLocks noChangeArrowheads="1"/>
            </p:cNvSpPr>
            <p:nvPr/>
          </p:nvSpPr>
          <p:spPr bwMode="auto">
            <a:xfrm>
              <a:off x="1292" y="2341"/>
              <a:ext cx="681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 sz="2400"/>
                <a:t>204 480</a:t>
              </a:r>
            </a:p>
          </p:txBody>
        </p:sp>
        <p:sp>
          <p:nvSpPr>
            <p:cNvPr id="7178" name="Text Box 8"/>
            <p:cNvSpPr txBox="1">
              <a:spLocks noChangeArrowheads="1"/>
            </p:cNvSpPr>
            <p:nvPr/>
          </p:nvSpPr>
          <p:spPr bwMode="auto">
            <a:xfrm>
              <a:off x="2245" y="2251"/>
              <a:ext cx="1043" cy="1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 sz="2400"/>
                <a:t>= 47,92 %</a:t>
              </a:r>
            </a:p>
          </p:txBody>
        </p:sp>
      </p:grpSp>
      <p:sp>
        <p:nvSpPr>
          <p:cNvPr id="531466" name="Text Box 10"/>
          <p:cNvSpPr txBox="1">
            <a:spLocks noChangeArrowheads="1"/>
          </p:cNvSpPr>
          <p:nvPr/>
        </p:nvSpPr>
        <p:spPr bwMode="auto">
          <a:xfrm>
            <a:off x="1763713" y="4365625"/>
            <a:ext cx="5616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2400"/>
              <a:t>For hver krone vi omsetter sitter vi igjen med 47,92 øre i bruttofortjeneste.</a:t>
            </a:r>
          </a:p>
        </p:txBody>
      </p:sp>
    </p:spTree>
    <p:extLst>
      <p:ext uri="{BB962C8B-B14F-4D97-AF65-F5344CB8AC3E}">
        <p14:creationId xmlns:p14="http://schemas.microsoft.com/office/powerpoint/2010/main" val="360547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1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1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1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1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1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1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1459" grpId="0" build="p"/>
      <p:bldP spid="5314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C4074B7-BEBE-44A2-9442-81FADD1FE8C0}" type="slidenum">
              <a:rPr lang="nb-NO" altLang="nb-NO"/>
              <a:pPr eaLnBrk="1" hangingPunct="1"/>
              <a:t>8</a:t>
            </a:fld>
            <a:endParaRPr lang="nb-NO" altLang="nb-NO"/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25538"/>
            <a:ext cx="7978775" cy="5472112"/>
          </a:xfrm>
        </p:spPr>
        <p:txBody>
          <a:bodyPr/>
          <a:lstStyle/>
          <a:p>
            <a:pPr marL="1168400" lvl="1" indent="-711200" eaLnBrk="1" hangingPunct="1"/>
            <a:r>
              <a:rPr lang="nb-NO" altLang="nb-NO" dirty="0" smtClean="0">
                <a:cs typeface="Times New Roman" panose="02020603050405020304" pitchFamily="18" charset="0"/>
              </a:rPr>
              <a:t>Avanse i % av inntakskost</a:t>
            </a:r>
          </a:p>
          <a:p>
            <a:pPr marL="1524000" lvl="2" indent="-609600" eaLnBrk="1" hangingPunct="1"/>
            <a:r>
              <a:rPr lang="nb-NO" altLang="nb-NO" dirty="0" smtClean="0">
                <a:cs typeface="Times New Roman" panose="02020603050405020304" pitchFamily="18" charset="0"/>
              </a:rPr>
              <a:t>Viser hvor mye vi må ”avansere” inntakskosten for å finne salgsprisen:</a:t>
            </a:r>
          </a:p>
          <a:p>
            <a:pPr marL="812800" indent="-812800" eaLnBrk="1" hangingPunct="1">
              <a:buFontTx/>
              <a:buNone/>
            </a:pPr>
            <a:endParaRPr lang="nb-NO" altLang="nb-NO" dirty="0" smtClean="0">
              <a:cs typeface="Times New Roman" panose="02020603050405020304" pitchFamily="18" charset="0"/>
            </a:endParaRPr>
          </a:p>
        </p:txBody>
      </p:sp>
      <p:grpSp>
        <p:nvGrpSpPr>
          <p:cNvPr id="534532" name="Group 4"/>
          <p:cNvGrpSpPr>
            <a:grpSpLocks/>
          </p:cNvGrpSpPr>
          <p:nvPr/>
        </p:nvGrpSpPr>
        <p:grpSpPr bwMode="auto">
          <a:xfrm>
            <a:off x="1763713" y="2957513"/>
            <a:ext cx="4248150" cy="1649412"/>
            <a:chOff x="1066" y="2160"/>
            <a:chExt cx="2222" cy="466"/>
          </a:xfrm>
        </p:grpSpPr>
        <p:sp>
          <p:nvSpPr>
            <p:cNvPr id="8200" name="Text Box 5"/>
            <p:cNvSpPr txBox="1">
              <a:spLocks noChangeArrowheads="1"/>
            </p:cNvSpPr>
            <p:nvPr/>
          </p:nvSpPr>
          <p:spPr bwMode="auto">
            <a:xfrm>
              <a:off x="1383" y="2523"/>
              <a:ext cx="1225" cy="1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nb-NO" altLang="nb-NO"/>
            </a:p>
          </p:txBody>
        </p:sp>
        <p:sp>
          <p:nvSpPr>
            <p:cNvPr id="8201" name="Text Box 6"/>
            <p:cNvSpPr txBox="1">
              <a:spLocks noChangeArrowheads="1"/>
            </p:cNvSpPr>
            <p:nvPr/>
          </p:nvSpPr>
          <p:spPr bwMode="auto">
            <a:xfrm>
              <a:off x="1066" y="2160"/>
              <a:ext cx="2177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 sz="2400" u="sng" dirty="0">
                  <a:solidFill>
                    <a:schemeClr val="tx2">
                      <a:lumMod val="95000"/>
                      <a:lumOff val="5000"/>
                    </a:schemeClr>
                  </a:solidFill>
                </a:rPr>
                <a:t>100 % * 97 980</a:t>
              </a:r>
            </a:p>
          </p:txBody>
        </p:sp>
        <p:sp>
          <p:nvSpPr>
            <p:cNvPr id="8202" name="Text Box 7"/>
            <p:cNvSpPr txBox="1">
              <a:spLocks noChangeArrowheads="1"/>
            </p:cNvSpPr>
            <p:nvPr/>
          </p:nvSpPr>
          <p:spPr bwMode="auto">
            <a:xfrm>
              <a:off x="1296" y="2294"/>
              <a:ext cx="681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 sz="2400" dirty="0">
                  <a:solidFill>
                    <a:schemeClr val="tx2">
                      <a:lumMod val="95000"/>
                      <a:lumOff val="5000"/>
                    </a:schemeClr>
                  </a:solidFill>
                </a:rPr>
                <a:t>106 500</a:t>
              </a:r>
            </a:p>
          </p:txBody>
        </p:sp>
        <p:sp>
          <p:nvSpPr>
            <p:cNvPr id="8203" name="Text Box 8"/>
            <p:cNvSpPr txBox="1">
              <a:spLocks noChangeArrowheads="1"/>
            </p:cNvSpPr>
            <p:nvPr/>
          </p:nvSpPr>
          <p:spPr bwMode="auto">
            <a:xfrm>
              <a:off x="2245" y="2251"/>
              <a:ext cx="1043" cy="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nb-NO" altLang="nb-NO" sz="2400" dirty="0">
                  <a:solidFill>
                    <a:schemeClr val="tx2">
                      <a:lumMod val="95000"/>
                      <a:lumOff val="5000"/>
                    </a:schemeClr>
                  </a:solidFill>
                </a:rPr>
                <a:t>= 92 %</a:t>
              </a:r>
            </a:p>
          </p:txBody>
        </p:sp>
      </p:grpSp>
      <p:sp>
        <p:nvSpPr>
          <p:cNvPr id="534537" name="Text Box 9"/>
          <p:cNvSpPr txBox="1">
            <a:spLocks noChangeArrowheads="1"/>
          </p:cNvSpPr>
          <p:nvPr/>
        </p:nvSpPr>
        <p:spPr bwMode="auto">
          <a:xfrm>
            <a:off x="1763713" y="4365625"/>
            <a:ext cx="56165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b-NO" altLang="nb-NO" sz="24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Vi legger til 92 % avanse på inntakskost for å finne salgsprisen.</a:t>
            </a:r>
          </a:p>
        </p:txBody>
      </p:sp>
      <p:sp>
        <p:nvSpPr>
          <p:cNvPr id="534538" name="Text Box 10"/>
          <p:cNvSpPr txBox="1">
            <a:spLocks noChangeArrowheads="1"/>
          </p:cNvSpPr>
          <p:nvPr/>
        </p:nvSpPr>
        <p:spPr bwMode="auto">
          <a:xfrm>
            <a:off x="1763713" y="5373688"/>
            <a:ext cx="6121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24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Salgspris </a:t>
            </a:r>
            <a:r>
              <a:rPr lang="nb-NO" altLang="nb-NO" sz="2400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Blu</a:t>
            </a:r>
            <a:r>
              <a:rPr lang="nb-NO" altLang="nb-NO" sz="24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-Ray spiller med gitt avanse:</a:t>
            </a:r>
          </a:p>
          <a:p>
            <a:pPr eaLnBrk="1" hangingPunct="1"/>
            <a:r>
              <a:rPr lang="nb-NO" altLang="nb-NO" sz="2400" dirty="0">
                <a:solidFill>
                  <a:schemeClr val="tx2">
                    <a:lumMod val="95000"/>
                    <a:lumOff val="5000"/>
                  </a:schemeClr>
                </a:solidFill>
              </a:rPr>
              <a:t>1 065 * 1,92 = 2 044,8</a:t>
            </a:r>
          </a:p>
        </p:txBody>
      </p:sp>
    </p:spTree>
    <p:extLst>
      <p:ext uri="{BB962C8B-B14F-4D97-AF65-F5344CB8AC3E}">
        <p14:creationId xmlns:p14="http://schemas.microsoft.com/office/powerpoint/2010/main" val="30114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4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4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4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4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34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34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3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531" grpId="0" build="p"/>
      <p:bldP spid="534537" grpId="0"/>
      <p:bldP spid="5345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lassholder for lysbilde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82ADCD2-2608-4A0F-BCFA-1DFB06B1ACD3}" type="slidenum">
              <a:rPr lang="nb-NO" altLang="nb-NO"/>
              <a:pPr eaLnBrk="1" hangingPunct="1"/>
              <a:t>9</a:t>
            </a:fld>
            <a:endParaRPr lang="nb-NO" altLang="nb-NO"/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125538"/>
            <a:ext cx="8281615" cy="5472112"/>
          </a:xfrm>
        </p:spPr>
        <p:txBody>
          <a:bodyPr/>
          <a:lstStyle/>
          <a:p>
            <a:pPr marL="768350" indent="-711200" eaLnBrk="1" hangingPunct="1"/>
            <a:r>
              <a:rPr lang="nb-NO" altLang="nb-NO" sz="2800" dirty="0" smtClean="0">
                <a:cs typeface="Times New Roman" panose="02020603050405020304" pitchFamily="18" charset="0"/>
              </a:rPr>
              <a:t>En håndverker bearbeider råvarer frem til et ferdig produkt (handelsbedriften bare videreselger ferdige varer).</a:t>
            </a:r>
          </a:p>
          <a:p>
            <a:pPr marL="768350" indent="-711200" eaLnBrk="1" hangingPunct="1"/>
            <a:r>
              <a:rPr lang="nb-NO" altLang="nb-NO" sz="2800" dirty="0" smtClean="0">
                <a:cs typeface="Times New Roman" panose="02020603050405020304" pitchFamily="18" charset="0"/>
              </a:rPr>
              <a:t>En håndverker må fakturere kunden for kostnader til materialer, arbeidstid og indirekte kostnader i tillegg til en fortjeneste.</a:t>
            </a:r>
          </a:p>
          <a:p>
            <a:pPr marL="768350" indent="-711200" eaLnBrk="1" hangingPunct="1"/>
            <a:r>
              <a:rPr lang="nb-NO" altLang="nb-NO" sz="2800" dirty="0" smtClean="0">
                <a:cs typeface="Times New Roman" panose="02020603050405020304" pitchFamily="18" charset="0"/>
              </a:rPr>
              <a:t>Se eksempel Lakselv Rørservice AS side 202.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14400" y="188913"/>
            <a:ext cx="82296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nb-NO" altLang="nb-NO" sz="3600" kern="0" dirty="0"/>
              <a:t>Kalkulasjon i håndverksbedrifter</a:t>
            </a:r>
          </a:p>
        </p:txBody>
      </p:sp>
    </p:spTree>
    <p:extLst>
      <p:ext uri="{BB962C8B-B14F-4D97-AF65-F5344CB8AC3E}">
        <p14:creationId xmlns:p14="http://schemas.microsoft.com/office/powerpoint/2010/main" val="157605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6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6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6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6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6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6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6579" grpId="0" build="p"/>
    </p:bldLst>
  </p:timing>
</p:sld>
</file>

<file path=ppt/theme/theme1.xml><?xml version="1.0" encoding="utf-8"?>
<a:theme xmlns:a="http://schemas.openxmlformats.org/drawingml/2006/main" name="Ekko">
  <a:themeElements>
    <a:clrScheme name="Ekk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kk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kk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4236</TotalTime>
  <Words>1343</Words>
  <Application>Microsoft Office PowerPoint</Application>
  <PresentationFormat>Skjermfremvisning (4:3)</PresentationFormat>
  <Paragraphs>273</Paragraphs>
  <Slides>36</Slides>
  <Notes>35</Notes>
  <HiddenSlides>0</HiddenSlides>
  <MMClips>0</MMClips>
  <ScaleCrop>false</ScaleCrop>
  <HeadingPairs>
    <vt:vector size="8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2</vt:i4>
      </vt:variant>
      <vt:variant>
        <vt:lpstr>Lysbildetitler</vt:lpstr>
      </vt:variant>
      <vt:variant>
        <vt:i4>36</vt:i4>
      </vt:variant>
    </vt:vector>
  </HeadingPairs>
  <TitlesOfParts>
    <vt:vector size="46" baseType="lpstr">
      <vt:lpstr>Arial</vt:lpstr>
      <vt:lpstr>Cambria Math</vt:lpstr>
      <vt:lpstr>Comic Sans MS</vt:lpstr>
      <vt:lpstr>Times New Roman</vt:lpstr>
      <vt:lpstr>Verdana</vt:lpstr>
      <vt:lpstr>Wingdings</vt:lpstr>
      <vt:lpstr>Wingdings 3</vt:lpstr>
      <vt:lpstr>Ekko</vt:lpstr>
      <vt:lpstr>Regneark</vt:lpstr>
      <vt:lpstr>Worksheet</vt:lpstr>
      <vt:lpstr>Økonomistyring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Kalkulasjon i industribedrifter</vt:lpstr>
      <vt:lpstr>PowerPoint-presentasjon</vt:lpstr>
      <vt:lpstr>PowerPoint-presentasjon</vt:lpstr>
      <vt:lpstr>Tilleggskalkulasjon, aktuelle begreper:</vt:lpstr>
      <vt:lpstr>Tilleggskalkyle (selvkostmetoden – avdelingsvise tillegg)</vt:lpstr>
      <vt:lpstr>Tilleggskalkyle (bidragsmetoden – avdelingsvise tillegg)</vt:lpstr>
      <vt:lpstr>Gjennomgangseksempel. AS Familiespill har følgende driftsregnskap (selvkost) i en normalperiode:</vt:lpstr>
      <vt:lpstr>Bruk av driftsregnskapet i kalkulasjons-sammenheng</vt:lpstr>
      <vt:lpstr>Beregning av tilleggssatser:</vt:lpstr>
      <vt:lpstr>Beregning av tilleggssatser:</vt:lpstr>
      <vt:lpstr>Forkalkyle eksempel (selvkost):</vt:lpstr>
      <vt:lpstr>PowerPoint-presentasjon</vt:lpstr>
      <vt:lpstr>PowerPoint-presentasjon</vt:lpstr>
      <vt:lpstr>Bidrags (minimums) kalkyle</vt:lpstr>
      <vt:lpstr>Driftsregnskapet satt opp etter bidragsmetoden:</vt:lpstr>
      <vt:lpstr>Variable tilleggssatser:</vt:lpstr>
      <vt:lpstr>Variable tilleggssatser:</vt:lpstr>
      <vt:lpstr>Minimums (bidrags) kalkyle</vt:lpstr>
      <vt:lpstr>Minimums (bidrags) kalkyle</vt:lpstr>
      <vt:lpstr>Selvkost- eller bidragsmetoden?</vt:lpstr>
      <vt:lpstr>Etterkalkyler:</vt:lpstr>
      <vt:lpstr>Oppsummeringsoppgave:</vt:lpstr>
      <vt:lpstr>PowerPoint-presentasjon</vt:lpstr>
      <vt:lpstr>PowerPoint-presentasjon</vt:lpstr>
      <vt:lpstr>Avviksanalyse:</vt:lpstr>
      <vt:lpstr>Avviksanalyse</vt:lpstr>
      <vt:lpstr>”Nye” kalkylemetoder</vt:lpstr>
    </vt:vector>
  </TitlesOfParts>
  <Company>Fagbokforlaget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Grunnleggende regnskap</dc:title>
  <dc:creator>Alf Øyen</dc:creator>
  <cp:lastModifiedBy>Trond Winther</cp:lastModifiedBy>
  <cp:revision>63</cp:revision>
  <dcterms:created xsi:type="dcterms:W3CDTF">2005-08-18T07:14:48Z</dcterms:created>
  <dcterms:modified xsi:type="dcterms:W3CDTF">2015-12-17T16:25:25Z</dcterms:modified>
</cp:coreProperties>
</file>