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3"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669088" cy="9928225"/>
  <p:defaultTextStyle>
    <a:defPPr>
      <a:defRPr lang="nb-NO"/>
    </a:defPPr>
    <a:lvl1pPr algn="l" rtl="0" eaLnBrk="0" fontAlgn="base" hangingPunct="0">
      <a:spcBef>
        <a:spcPct val="0"/>
      </a:spcBef>
      <a:spcAft>
        <a:spcPct val="0"/>
      </a:spcAft>
      <a:defRPr sz="3200" kern="1200">
        <a:solidFill>
          <a:schemeClr val="tx2"/>
        </a:solidFill>
        <a:latin typeface="Verdana" panose="020B0604030504040204" pitchFamily="34" charset="0"/>
        <a:ea typeface="+mn-ea"/>
        <a:cs typeface="+mn-cs"/>
      </a:defRPr>
    </a:lvl1pPr>
    <a:lvl2pPr marL="457200" algn="l" rtl="0" eaLnBrk="0" fontAlgn="base" hangingPunct="0">
      <a:spcBef>
        <a:spcPct val="0"/>
      </a:spcBef>
      <a:spcAft>
        <a:spcPct val="0"/>
      </a:spcAft>
      <a:defRPr sz="3200" kern="1200">
        <a:solidFill>
          <a:schemeClr val="tx2"/>
        </a:solidFill>
        <a:latin typeface="Verdana" panose="020B0604030504040204" pitchFamily="34" charset="0"/>
        <a:ea typeface="+mn-ea"/>
        <a:cs typeface="+mn-cs"/>
      </a:defRPr>
    </a:lvl2pPr>
    <a:lvl3pPr marL="914400" algn="l" rtl="0" eaLnBrk="0" fontAlgn="base" hangingPunct="0">
      <a:spcBef>
        <a:spcPct val="0"/>
      </a:spcBef>
      <a:spcAft>
        <a:spcPct val="0"/>
      </a:spcAft>
      <a:defRPr sz="3200" kern="1200">
        <a:solidFill>
          <a:schemeClr val="tx2"/>
        </a:solidFill>
        <a:latin typeface="Verdana" panose="020B0604030504040204" pitchFamily="34" charset="0"/>
        <a:ea typeface="+mn-ea"/>
        <a:cs typeface="+mn-cs"/>
      </a:defRPr>
    </a:lvl3pPr>
    <a:lvl4pPr marL="1371600" algn="l" rtl="0" eaLnBrk="0" fontAlgn="base" hangingPunct="0">
      <a:spcBef>
        <a:spcPct val="0"/>
      </a:spcBef>
      <a:spcAft>
        <a:spcPct val="0"/>
      </a:spcAft>
      <a:defRPr sz="3200" kern="1200">
        <a:solidFill>
          <a:schemeClr val="tx2"/>
        </a:solidFill>
        <a:latin typeface="Verdana" panose="020B0604030504040204" pitchFamily="34" charset="0"/>
        <a:ea typeface="+mn-ea"/>
        <a:cs typeface="+mn-cs"/>
      </a:defRPr>
    </a:lvl4pPr>
    <a:lvl5pPr marL="1828800" algn="l" rtl="0" eaLnBrk="0" fontAlgn="base" hangingPunct="0">
      <a:spcBef>
        <a:spcPct val="0"/>
      </a:spcBef>
      <a:spcAft>
        <a:spcPct val="0"/>
      </a:spcAft>
      <a:defRPr sz="3200" kern="1200">
        <a:solidFill>
          <a:schemeClr val="tx2"/>
        </a:solidFill>
        <a:latin typeface="Verdana" panose="020B0604030504040204" pitchFamily="34" charset="0"/>
        <a:ea typeface="+mn-ea"/>
        <a:cs typeface="+mn-cs"/>
      </a:defRPr>
    </a:lvl5pPr>
    <a:lvl6pPr marL="2286000" algn="l" defTabSz="914400" rtl="0" eaLnBrk="1" latinLnBrk="0" hangingPunct="1">
      <a:defRPr sz="3200" kern="1200">
        <a:solidFill>
          <a:schemeClr val="tx2"/>
        </a:solidFill>
        <a:latin typeface="Verdana" panose="020B0604030504040204" pitchFamily="34" charset="0"/>
        <a:ea typeface="+mn-ea"/>
        <a:cs typeface="+mn-cs"/>
      </a:defRPr>
    </a:lvl6pPr>
    <a:lvl7pPr marL="2743200" algn="l" defTabSz="914400" rtl="0" eaLnBrk="1" latinLnBrk="0" hangingPunct="1">
      <a:defRPr sz="3200" kern="1200">
        <a:solidFill>
          <a:schemeClr val="tx2"/>
        </a:solidFill>
        <a:latin typeface="Verdana" panose="020B0604030504040204" pitchFamily="34" charset="0"/>
        <a:ea typeface="+mn-ea"/>
        <a:cs typeface="+mn-cs"/>
      </a:defRPr>
    </a:lvl7pPr>
    <a:lvl8pPr marL="3200400" algn="l" defTabSz="914400" rtl="0" eaLnBrk="1" latinLnBrk="0" hangingPunct="1">
      <a:defRPr sz="3200" kern="1200">
        <a:solidFill>
          <a:schemeClr val="tx2"/>
        </a:solidFill>
        <a:latin typeface="Verdana" panose="020B0604030504040204" pitchFamily="34" charset="0"/>
        <a:ea typeface="+mn-ea"/>
        <a:cs typeface="+mn-cs"/>
      </a:defRPr>
    </a:lvl8pPr>
    <a:lvl9pPr marL="3657600" algn="l" defTabSz="914400" rtl="0" eaLnBrk="1" latinLnBrk="0" hangingPunct="1">
      <a:defRPr sz="3200" kern="1200">
        <a:solidFill>
          <a:schemeClr val="tx2"/>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1071">
          <p15:clr>
            <a:srgbClr val="A4A3A4"/>
          </p15:clr>
        </p15:guide>
        <p15:guide id="2" pos="6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80068"/>
    <a:srgbClr val="006666"/>
    <a:srgbClr val="CC3300"/>
    <a:srgbClr val="33CC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1071"/>
        <p:guide pos="61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image" Target="../media/image3.emf"/><Relationship Id="rId4"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buFontTx/>
              <a:buNone/>
              <a:defRPr sz="1200">
                <a:solidFill>
                  <a:schemeClr val="tx1"/>
                </a:solidFill>
                <a:latin typeface="Arial" charset="0"/>
              </a:defRPr>
            </a:lvl1pPr>
          </a:lstStyle>
          <a:p>
            <a:pPr>
              <a:defRPr/>
            </a:pPr>
            <a:endParaRPr lang="en-GB"/>
          </a:p>
        </p:txBody>
      </p:sp>
      <p:sp>
        <p:nvSpPr>
          <p:cNvPr id="108547" name="Rectangle 3"/>
          <p:cNvSpPr>
            <a:spLocks noGrp="1" noChangeArrowheads="1"/>
          </p:cNvSpPr>
          <p:nvPr>
            <p:ph type="dt" sz="quarter"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buFontTx/>
              <a:buNone/>
              <a:defRPr sz="1200">
                <a:solidFill>
                  <a:schemeClr val="tx1"/>
                </a:solidFill>
                <a:latin typeface="Arial" charset="0"/>
              </a:defRPr>
            </a:lvl1pPr>
          </a:lstStyle>
          <a:p>
            <a:pPr>
              <a:defRPr/>
            </a:pPr>
            <a:endParaRPr lang="en-GB"/>
          </a:p>
        </p:txBody>
      </p:sp>
      <p:sp>
        <p:nvSpPr>
          <p:cNvPr id="108548" name="Rectangle 4"/>
          <p:cNvSpPr>
            <a:spLocks noGrp="1" noChangeArrowheads="1"/>
          </p:cNvSpPr>
          <p:nvPr>
            <p:ph type="ftr" sz="quarter" idx="2"/>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buFontTx/>
              <a:buNone/>
              <a:defRPr sz="1200">
                <a:solidFill>
                  <a:schemeClr val="tx1"/>
                </a:solidFill>
                <a:latin typeface="Arial" charset="0"/>
              </a:defRPr>
            </a:lvl1pPr>
          </a:lstStyle>
          <a:p>
            <a:pPr>
              <a:defRPr/>
            </a:pPr>
            <a:endParaRPr lang="en-GB"/>
          </a:p>
        </p:txBody>
      </p:sp>
      <p:sp>
        <p:nvSpPr>
          <p:cNvPr id="108549" name="Rectangle 5"/>
          <p:cNvSpPr>
            <a:spLocks noGrp="1" noChangeArrowheads="1"/>
          </p:cNvSpPr>
          <p:nvPr>
            <p:ph type="sldNum" sz="quarter" idx="3"/>
          </p:nvPr>
        </p:nvSpPr>
        <p:spPr bwMode="auto">
          <a:xfrm>
            <a:off x="377825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buFontTx/>
              <a:buNone/>
              <a:defRPr sz="1200" smtClean="0">
                <a:solidFill>
                  <a:schemeClr val="tx1"/>
                </a:solidFill>
                <a:latin typeface="Arial" panose="020B0604020202020204" pitchFamily="34" charset="0"/>
              </a:defRPr>
            </a:lvl1pPr>
          </a:lstStyle>
          <a:p>
            <a:pPr>
              <a:defRPr/>
            </a:pPr>
            <a:fld id="{33808133-A3D2-4E03-AA78-E1AC020C9843}" type="slidenum">
              <a:rPr lang="en-GB" altLang="nb-NO"/>
              <a:pPr>
                <a:defRPr/>
              </a:pPr>
              <a:t>‹#›</a:t>
            </a:fld>
            <a:endParaRPr lang="en-GB" altLang="nb-NO"/>
          </a:p>
        </p:txBody>
      </p:sp>
    </p:spTree>
    <p:extLst>
      <p:ext uri="{BB962C8B-B14F-4D97-AF65-F5344CB8AC3E}">
        <p14:creationId xmlns:p14="http://schemas.microsoft.com/office/powerpoint/2010/main" val="3604398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595" tIns="45798" rIns="91595" bIns="45798" numCol="1" anchor="t" anchorCtr="0" compatLnSpc="1">
            <a:prstTxWarp prst="textNoShape">
              <a:avLst/>
            </a:prstTxWarp>
          </a:bodyPr>
          <a:lstStyle>
            <a:lvl1pPr defTabSz="915988" eaLnBrk="1" hangingPunct="1">
              <a:spcBef>
                <a:spcPct val="0"/>
              </a:spcBef>
              <a:buFontTx/>
              <a:buNone/>
              <a:defRPr sz="1200">
                <a:solidFill>
                  <a:schemeClr val="tx1"/>
                </a:solidFill>
                <a:latin typeface="Arial" charset="0"/>
              </a:defRPr>
            </a:lvl1pPr>
          </a:lstStyle>
          <a:p>
            <a:pPr>
              <a:defRPr/>
            </a:pPr>
            <a:endParaRPr lang="nb-NO"/>
          </a:p>
        </p:txBody>
      </p:sp>
      <p:sp>
        <p:nvSpPr>
          <p:cNvPr id="4099" name="Rectangle 3"/>
          <p:cNvSpPr>
            <a:spLocks noGrp="1" noChangeArrowheads="1"/>
          </p:cNvSpPr>
          <p:nvPr>
            <p:ph type="dt" idx="1"/>
          </p:nvPr>
        </p:nvSpPr>
        <p:spPr bwMode="auto">
          <a:xfrm>
            <a:off x="3776663" y="0"/>
            <a:ext cx="2890837" cy="496888"/>
          </a:xfrm>
          <a:prstGeom prst="rect">
            <a:avLst/>
          </a:prstGeom>
          <a:noFill/>
          <a:ln w="9525">
            <a:noFill/>
            <a:miter lim="800000"/>
            <a:headEnd/>
            <a:tailEnd/>
          </a:ln>
          <a:effectLst/>
        </p:spPr>
        <p:txBody>
          <a:bodyPr vert="horz" wrap="square" lIns="91595" tIns="45798" rIns="91595" bIns="45798" numCol="1" anchor="t" anchorCtr="0" compatLnSpc="1">
            <a:prstTxWarp prst="textNoShape">
              <a:avLst/>
            </a:prstTxWarp>
          </a:bodyPr>
          <a:lstStyle>
            <a:lvl1pPr algn="r" defTabSz="915988" eaLnBrk="1" hangingPunct="1">
              <a:spcBef>
                <a:spcPct val="0"/>
              </a:spcBef>
              <a:buFontTx/>
              <a:buNone/>
              <a:defRPr sz="1200">
                <a:solidFill>
                  <a:schemeClr val="tx1"/>
                </a:solidFill>
                <a:latin typeface="Arial" charset="0"/>
              </a:defRPr>
            </a:lvl1pPr>
          </a:lstStyle>
          <a:p>
            <a:pPr>
              <a:defRPr/>
            </a:pPr>
            <a:endParaRPr lang="nb-NO"/>
          </a:p>
        </p:txBody>
      </p:sp>
      <p:sp>
        <p:nvSpPr>
          <p:cNvPr id="3076" name="Rectangle 4"/>
          <p:cNvSpPr>
            <a:spLocks noGrp="1" noRot="1" noChangeAspect="1" noChangeArrowheads="1" noTextEdit="1"/>
          </p:cNvSpPr>
          <p:nvPr>
            <p:ph type="sldImg" idx="2"/>
          </p:nvPr>
        </p:nvSpPr>
        <p:spPr bwMode="auto">
          <a:xfrm>
            <a:off x="852488" y="744538"/>
            <a:ext cx="4965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66750" y="4716463"/>
            <a:ext cx="5335588" cy="4467225"/>
          </a:xfrm>
          <a:prstGeom prst="rect">
            <a:avLst/>
          </a:prstGeom>
          <a:noFill/>
          <a:ln w="9525">
            <a:noFill/>
            <a:miter lim="800000"/>
            <a:headEnd/>
            <a:tailEnd/>
          </a:ln>
          <a:effectLst/>
        </p:spPr>
        <p:txBody>
          <a:bodyPr vert="horz" wrap="square" lIns="91595" tIns="45798" rIns="91595" bIns="45798" numCol="1" anchor="t" anchorCtr="0" compatLnSpc="1">
            <a:prstTxWarp prst="textNoShape">
              <a:avLst/>
            </a:prstTxWarp>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p>
        </p:txBody>
      </p:sp>
      <p:sp>
        <p:nvSpPr>
          <p:cNvPr id="4102" name="Rectangle 6"/>
          <p:cNvSpPr>
            <a:spLocks noGrp="1" noChangeArrowheads="1"/>
          </p:cNvSpPr>
          <p:nvPr>
            <p:ph type="ftr" sz="quarter" idx="4"/>
          </p:nvPr>
        </p:nvSpPr>
        <p:spPr bwMode="auto">
          <a:xfrm>
            <a:off x="0" y="9429750"/>
            <a:ext cx="2890838" cy="496888"/>
          </a:xfrm>
          <a:prstGeom prst="rect">
            <a:avLst/>
          </a:prstGeom>
          <a:noFill/>
          <a:ln w="9525">
            <a:noFill/>
            <a:miter lim="800000"/>
            <a:headEnd/>
            <a:tailEnd/>
          </a:ln>
          <a:effectLst/>
        </p:spPr>
        <p:txBody>
          <a:bodyPr vert="horz" wrap="square" lIns="91595" tIns="45798" rIns="91595" bIns="45798" numCol="1" anchor="b" anchorCtr="0" compatLnSpc="1">
            <a:prstTxWarp prst="textNoShape">
              <a:avLst/>
            </a:prstTxWarp>
          </a:bodyPr>
          <a:lstStyle>
            <a:lvl1pPr defTabSz="915988" eaLnBrk="1" hangingPunct="1">
              <a:spcBef>
                <a:spcPct val="0"/>
              </a:spcBef>
              <a:buFontTx/>
              <a:buNone/>
              <a:defRPr sz="1200">
                <a:solidFill>
                  <a:schemeClr val="tx1"/>
                </a:solidFill>
                <a:latin typeface="Arial" charset="0"/>
              </a:defRPr>
            </a:lvl1pPr>
          </a:lstStyle>
          <a:p>
            <a:pPr>
              <a:defRPr/>
            </a:pPr>
            <a:endParaRPr lang="nb-NO"/>
          </a:p>
        </p:txBody>
      </p:sp>
      <p:sp>
        <p:nvSpPr>
          <p:cNvPr id="4103" name="Rectangle 7"/>
          <p:cNvSpPr>
            <a:spLocks noGrp="1" noChangeArrowheads="1"/>
          </p:cNvSpPr>
          <p:nvPr>
            <p:ph type="sldNum" sz="quarter" idx="5"/>
          </p:nvPr>
        </p:nvSpPr>
        <p:spPr bwMode="auto">
          <a:xfrm>
            <a:off x="3776663" y="9429750"/>
            <a:ext cx="2890837" cy="496888"/>
          </a:xfrm>
          <a:prstGeom prst="rect">
            <a:avLst/>
          </a:prstGeom>
          <a:noFill/>
          <a:ln w="9525">
            <a:noFill/>
            <a:miter lim="800000"/>
            <a:headEnd/>
            <a:tailEnd/>
          </a:ln>
          <a:effectLst/>
        </p:spPr>
        <p:txBody>
          <a:bodyPr vert="horz" wrap="square" lIns="91595" tIns="45798" rIns="91595" bIns="45798" numCol="1" anchor="b" anchorCtr="0" compatLnSpc="1">
            <a:prstTxWarp prst="textNoShape">
              <a:avLst/>
            </a:prstTxWarp>
          </a:bodyPr>
          <a:lstStyle>
            <a:lvl1pPr algn="r" defTabSz="915988" eaLnBrk="1" hangingPunct="1">
              <a:spcBef>
                <a:spcPct val="0"/>
              </a:spcBef>
              <a:buFontTx/>
              <a:buNone/>
              <a:defRPr sz="1200" smtClean="0">
                <a:solidFill>
                  <a:schemeClr val="tx1"/>
                </a:solidFill>
                <a:latin typeface="Arial" panose="020B0604020202020204" pitchFamily="34" charset="0"/>
              </a:defRPr>
            </a:lvl1pPr>
          </a:lstStyle>
          <a:p>
            <a:pPr>
              <a:defRPr/>
            </a:pPr>
            <a:fld id="{3BD8A163-C2C4-469F-B7EC-921DEBD6B2F3}" type="slidenum">
              <a:rPr lang="nb-NO" altLang="nb-NO"/>
              <a:pPr>
                <a:defRPr/>
              </a:pPr>
              <a:t>‹#›</a:t>
            </a:fld>
            <a:endParaRPr lang="nb-NO" altLang="nb-NO"/>
          </a:p>
        </p:txBody>
      </p:sp>
    </p:spTree>
    <p:extLst>
      <p:ext uri="{BB962C8B-B14F-4D97-AF65-F5344CB8AC3E}">
        <p14:creationId xmlns:p14="http://schemas.microsoft.com/office/powerpoint/2010/main" val="4054795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pic>
        <p:nvPicPr>
          <p:cNvPr id="4" name="Picture 19"/>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0825" y="1870075"/>
            <a:ext cx="1506538" cy="227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WordArt 46"/>
          <p:cNvSpPr>
            <a:spLocks noChangeArrowheads="1" noChangeShapeType="1" noTextEdit="1"/>
          </p:cNvSpPr>
          <p:nvPr userDrawn="1"/>
        </p:nvSpPr>
        <p:spPr bwMode="auto">
          <a:xfrm>
            <a:off x="1042988" y="4508500"/>
            <a:ext cx="677862" cy="992188"/>
          </a:xfrm>
          <a:prstGeom prst="rect">
            <a:avLst/>
          </a:prstGeom>
        </p:spPr>
        <p:txBody>
          <a:bodyPr wrap="none" fromWordArt="1">
            <a:prstTxWarp prst="textPlain">
              <a:avLst>
                <a:gd name="adj" fmla="val 50000"/>
              </a:avLst>
            </a:prstTxWarp>
          </a:bodyPr>
          <a:lstStyle/>
          <a:p>
            <a:pPr algn="ctr"/>
            <a:r>
              <a:rPr lang="nb-NO" sz="4800" kern="10" dirty="0" smtClean="0">
                <a:ln w="9525">
                  <a:solidFill>
                    <a:srgbClr val="00B050"/>
                  </a:solidFill>
                  <a:round/>
                  <a:headEnd/>
                  <a:tailEnd/>
                </a:ln>
                <a:solidFill>
                  <a:srgbClr val="FFFFFF"/>
                </a:solidFill>
                <a:effectLst>
                  <a:outerShdw dist="35921" dir="2700000" algn="ctr" rotWithShape="0">
                    <a:srgbClr val="00B050"/>
                  </a:outerShdw>
                </a:effectLst>
                <a:latin typeface="Comic Sans MS" panose="030F0702030302020204" pitchFamily="66" charset="0"/>
              </a:rPr>
              <a:t>13</a:t>
            </a:r>
            <a:endParaRPr lang="nb-NO" sz="4800" kern="10" dirty="0">
              <a:ln w="9525">
                <a:solidFill>
                  <a:srgbClr val="00B050"/>
                </a:solidFill>
                <a:round/>
                <a:headEnd/>
                <a:tailEnd/>
              </a:ln>
              <a:solidFill>
                <a:srgbClr val="FFFFFF"/>
              </a:solidFill>
              <a:effectLst>
                <a:outerShdw dist="35921" dir="2700000" algn="ctr" rotWithShape="0">
                  <a:srgbClr val="00B050"/>
                </a:outerShdw>
              </a:effectLst>
              <a:latin typeface="Comic Sans MS" panose="030F0702030302020204" pitchFamily="66" charset="0"/>
            </a:endParaRPr>
          </a:p>
        </p:txBody>
      </p:sp>
      <p:sp>
        <p:nvSpPr>
          <p:cNvPr id="106498" name="Rectangle 2"/>
          <p:cNvSpPr>
            <a:spLocks noGrp="1" noChangeArrowheads="1"/>
          </p:cNvSpPr>
          <p:nvPr>
            <p:ph type="ctrTitle"/>
          </p:nvPr>
        </p:nvSpPr>
        <p:spPr>
          <a:xfrm>
            <a:off x="2133600" y="1371600"/>
            <a:ext cx="6477000" cy="1752600"/>
          </a:xfrm>
        </p:spPr>
        <p:txBody>
          <a:bodyPr/>
          <a:lstStyle>
            <a:lvl1pPr>
              <a:defRPr sz="5100"/>
            </a:lvl1pPr>
          </a:lstStyle>
          <a:p>
            <a:r>
              <a:rPr lang="nb-NO"/>
              <a:t>Klikk for å redigere tittelstil</a:t>
            </a:r>
          </a:p>
        </p:txBody>
      </p:sp>
      <p:sp>
        <p:nvSpPr>
          <p:cNvPr id="106499" name="Rectangle 3"/>
          <p:cNvSpPr>
            <a:spLocks noGrp="1" noChangeArrowheads="1"/>
          </p:cNvSpPr>
          <p:nvPr>
            <p:ph type="subTitle" idx="1"/>
          </p:nvPr>
        </p:nvSpPr>
        <p:spPr>
          <a:xfrm>
            <a:off x="2133600" y="3733800"/>
            <a:ext cx="6477000" cy="1981200"/>
          </a:xfrm>
          <a:ln/>
        </p:spPr>
        <p:txBody>
          <a:bodyPr/>
          <a:lstStyle>
            <a:lvl1pPr marL="0" indent="0">
              <a:buFont typeface="Wingdings" pitchFamily="2" charset="2"/>
              <a:buNone/>
              <a:defRPr/>
            </a:lvl1pPr>
          </a:lstStyle>
          <a:p>
            <a:r>
              <a:rPr lang="nb-NO" dirty="0"/>
              <a:t>Klikk for å redigere undertittelstil i malen</a:t>
            </a:r>
          </a:p>
        </p:txBody>
      </p:sp>
      <p:sp>
        <p:nvSpPr>
          <p:cNvPr id="6" name="Rectangle 6"/>
          <p:cNvSpPr>
            <a:spLocks noGrp="1" noChangeArrowheads="1"/>
          </p:cNvSpPr>
          <p:nvPr>
            <p:ph type="sldNum" sz="quarter" idx="10"/>
          </p:nvPr>
        </p:nvSpPr>
        <p:spPr>
          <a:xfrm>
            <a:off x="2209800" y="6248400"/>
            <a:ext cx="1219200" cy="457200"/>
          </a:xfrm>
        </p:spPr>
        <p:txBody>
          <a:bodyPr/>
          <a:lstStyle>
            <a:lvl1pPr>
              <a:defRPr smtClean="0"/>
            </a:lvl1pPr>
          </a:lstStyle>
          <a:p>
            <a:pPr>
              <a:defRPr/>
            </a:pPr>
            <a:fld id="{E649C889-2157-4D59-BDE8-B74D099ADE3D}" type="slidenum">
              <a:rPr lang="nb-NO" altLang="nb-NO"/>
              <a:pPr>
                <a:defRPr/>
              </a:pPr>
              <a:t>‹#›</a:t>
            </a:fld>
            <a:endParaRPr lang="nb-NO" altLang="nb-NO"/>
          </a:p>
        </p:txBody>
      </p:sp>
      <p:sp>
        <p:nvSpPr>
          <p:cNvPr id="7" name="Rectangle 4"/>
          <p:cNvSpPr>
            <a:spLocks noGrp="1" noChangeArrowheads="1"/>
          </p:cNvSpPr>
          <p:nvPr>
            <p:ph type="dt" sz="half" idx="11"/>
          </p:nvPr>
        </p:nvSpPr>
        <p:spPr/>
        <p:txBody>
          <a:bodyPr/>
          <a:lstStyle>
            <a:lvl1pPr algn="r">
              <a:spcBef>
                <a:spcPct val="0"/>
              </a:spcBef>
              <a:buFontTx/>
              <a:buNone/>
              <a:defRPr sz="1000">
                <a:solidFill>
                  <a:schemeClr val="tx1"/>
                </a:solidFill>
                <a:latin typeface="Arial" charset="0"/>
              </a:defRPr>
            </a:lvl1pPr>
          </a:lstStyle>
          <a:p>
            <a:pPr>
              <a:defRPr/>
            </a:pPr>
            <a:r>
              <a:rPr lang="nb-NO"/>
              <a:t>23.08.2010</a:t>
            </a:r>
          </a:p>
        </p:txBody>
      </p:sp>
      <p:sp>
        <p:nvSpPr>
          <p:cNvPr id="8" name="Rectangle 5"/>
          <p:cNvSpPr>
            <a:spLocks noGrp="1" noChangeArrowheads="1"/>
          </p:cNvSpPr>
          <p:nvPr>
            <p:ph type="ftr" sz="quarter" idx="12"/>
          </p:nvPr>
        </p:nvSpPr>
        <p:spPr/>
        <p:txBody>
          <a:bodyPr/>
          <a:lstStyle>
            <a:lvl1pPr algn="ctr">
              <a:spcBef>
                <a:spcPct val="0"/>
              </a:spcBef>
              <a:buFontTx/>
              <a:buNone/>
              <a:defRPr sz="1000">
                <a:solidFill>
                  <a:schemeClr val="tx1"/>
                </a:solidFill>
                <a:latin typeface="Arial" charset="0"/>
              </a:defRPr>
            </a:lvl1pPr>
          </a:lstStyle>
          <a:p>
            <a:pPr>
              <a:defRPr/>
            </a:pPr>
            <a:r>
              <a:rPr lang="nb-NO"/>
              <a:t>Finansregnskap med analyse</a:t>
            </a:r>
          </a:p>
        </p:txBody>
      </p:sp>
    </p:spTree>
    <p:extLst>
      <p:ext uri="{BB962C8B-B14F-4D97-AF65-F5344CB8AC3E}">
        <p14:creationId xmlns:p14="http://schemas.microsoft.com/office/powerpoint/2010/main" val="2789569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4"/>
          <p:cNvSpPr>
            <a:spLocks noGrp="1" noChangeArrowheads="1"/>
          </p:cNvSpPr>
          <p:nvPr>
            <p:ph type="dt" sz="half" idx="10"/>
          </p:nvPr>
        </p:nvSpPr>
        <p:spPr>
          <a:ln/>
        </p:spPr>
        <p:txBody>
          <a:bodyPr/>
          <a:lstStyle>
            <a:lvl1pPr>
              <a:defRPr/>
            </a:lvl1pPr>
          </a:lstStyle>
          <a:p>
            <a:pPr>
              <a:defRPr/>
            </a:pPr>
            <a:r>
              <a:rPr lang="nb-NO"/>
              <a:t>23.08.2010</a:t>
            </a:r>
          </a:p>
        </p:txBody>
      </p:sp>
      <p:sp>
        <p:nvSpPr>
          <p:cNvPr id="5" name="Rectangle 5"/>
          <p:cNvSpPr>
            <a:spLocks noGrp="1" noChangeArrowheads="1"/>
          </p:cNvSpPr>
          <p:nvPr>
            <p:ph type="ftr" sz="quarter" idx="11"/>
          </p:nvPr>
        </p:nvSpPr>
        <p:spPr>
          <a:ln/>
        </p:spPr>
        <p:txBody>
          <a:bodyPr/>
          <a:lstStyle>
            <a:lvl1pPr>
              <a:defRPr/>
            </a:lvl1pPr>
          </a:lstStyle>
          <a:p>
            <a:pPr>
              <a:defRPr/>
            </a:pPr>
            <a:r>
              <a:rPr lang="nb-NO"/>
              <a:t>Finansregnskap med analyse</a:t>
            </a:r>
          </a:p>
        </p:txBody>
      </p:sp>
      <p:sp>
        <p:nvSpPr>
          <p:cNvPr id="6" name="Rectangle 6"/>
          <p:cNvSpPr>
            <a:spLocks noGrp="1" noChangeArrowheads="1"/>
          </p:cNvSpPr>
          <p:nvPr>
            <p:ph type="sldNum" sz="quarter" idx="12"/>
          </p:nvPr>
        </p:nvSpPr>
        <p:spPr>
          <a:ln/>
        </p:spPr>
        <p:txBody>
          <a:bodyPr/>
          <a:lstStyle>
            <a:lvl1pPr>
              <a:defRPr/>
            </a:lvl1pPr>
          </a:lstStyle>
          <a:p>
            <a:pPr>
              <a:defRPr/>
            </a:pPr>
            <a:fld id="{DA5D3684-9AEE-4C3B-B818-39FD1122FB79}" type="slidenum">
              <a:rPr lang="nb-NO" altLang="nb-NO"/>
              <a:pPr>
                <a:defRPr/>
              </a:pPr>
              <a:t>‹#›</a:t>
            </a:fld>
            <a:endParaRPr lang="nb-NO" altLang="nb-NO"/>
          </a:p>
        </p:txBody>
      </p:sp>
    </p:spTree>
    <p:extLst>
      <p:ext uri="{BB962C8B-B14F-4D97-AF65-F5344CB8AC3E}">
        <p14:creationId xmlns:p14="http://schemas.microsoft.com/office/powerpoint/2010/main" val="3011111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nb-NO"/>
              <a:t>23.08.2010</a:t>
            </a:r>
          </a:p>
        </p:txBody>
      </p:sp>
      <p:sp>
        <p:nvSpPr>
          <p:cNvPr id="3" name="Rectangle 5"/>
          <p:cNvSpPr>
            <a:spLocks noGrp="1" noChangeArrowheads="1"/>
          </p:cNvSpPr>
          <p:nvPr>
            <p:ph type="ftr" sz="quarter" idx="11"/>
          </p:nvPr>
        </p:nvSpPr>
        <p:spPr>
          <a:ln/>
        </p:spPr>
        <p:txBody>
          <a:bodyPr/>
          <a:lstStyle>
            <a:lvl1pPr>
              <a:defRPr/>
            </a:lvl1pPr>
          </a:lstStyle>
          <a:p>
            <a:pPr>
              <a:defRPr/>
            </a:pPr>
            <a:r>
              <a:rPr lang="nb-NO"/>
              <a:t>Finansregnskap med analyse</a:t>
            </a:r>
          </a:p>
        </p:txBody>
      </p:sp>
      <p:sp>
        <p:nvSpPr>
          <p:cNvPr id="4" name="Rectangle 6"/>
          <p:cNvSpPr>
            <a:spLocks noGrp="1" noChangeArrowheads="1"/>
          </p:cNvSpPr>
          <p:nvPr>
            <p:ph type="sldNum" sz="quarter" idx="12"/>
          </p:nvPr>
        </p:nvSpPr>
        <p:spPr>
          <a:ln/>
        </p:spPr>
        <p:txBody>
          <a:bodyPr/>
          <a:lstStyle>
            <a:lvl1pPr>
              <a:defRPr/>
            </a:lvl1pPr>
          </a:lstStyle>
          <a:p>
            <a:pPr>
              <a:defRPr/>
            </a:pPr>
            <a:fld id="{643A8105-1ADE-4403-A4A2-A6A312B019C9}" type="slidenum">
              <a:rPr lang="nb-NO" altLang="nb-NO"/>
              <a:pPr>
                <a:defRPr/>
              </a:pPr>
              <a:t>‹#›</a:t>
            </a:fld>
            <a:endParaRPr lang="nb-NO" altLang="nb-NO"/>
          </a:p>
        </p:txBody>
      </p:sp>
    </p:spTree>
    <p:extLst>
      <p:ext uri="{BB962C8B-B14F-4D97-AF65-F5344CB8AC3E}">
        <p14:creationId xmlns:p14="http://schemas.microsoft.com/office/powerpoint/2010/main" val="202055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bl">
  <p:cSld name="Tittel og tabell">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p>
            <a:r>
              <a:rPr lang="nb-NO" smtClean="0"/>
              <a:t>Klikk for å redigere tittelstil</a:t>
            </a:r>
            <a:endParaRPr lang="nb-NO"/>
          </a:p>
        </p:txBody>
      </p:sp>
      <p:sp>
        <p:nvSpPr>
          <p:cNvPr id="3" name="Plassholder for tabell 2"/>
          <p:cNvSpPr>
            <a:spLocks noGrp="1"/>
          </p:cNvSpPr>
          <p:nvPr>
            <p:ph type="tbl" idx="1"/>
          </p:nvPr>
        </p:nvSpPr>
        <p:spPr>
          <a:xfrm>
            <a:off x="457200" y="1600200"/>
            <a:ext cx="8229600" cy="4525963"/>
          </a:xfrm>
        </p:spPr>
        <p:txBody>
          <a:bodyPr/>
          <a:lstStyle/>
          <a:p>
            <a:pPr lvl="0"/>
            <a:endParaRPr lang="nb-NO"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p>
        </p:txBody>
      </p:sp>
      <p:sp>
        <p:nvSpPr>
          <p:cNvPr id="6" name="Rectangle 6"/>
          <p:cNvSpPr>
            <a:spLocks noGrp="1" noChangeArrowheads="1"/>
          </p:cNvSpPr>
          <p:nvPr>
            <p:ph type="sldNum" sz="quarter" idx="12"/>
          </p:nvPr>
        </p:nvSpPr>
        <p:spPr>
          <a:ln/>
        </p:spPr>
        <p:txBody>
          <a:bodyPr/>
          <a:lstStyle>
            <a:lvl1pPr>
              <a:defRPr/>
            </a:lvl1pPr>
          </a:lstStyle>
          <a:p>
            <a:fld id="{12ACD7CF-05C4-4028-95F0-06CEA1163EFD}" type="slidenum">
              <a:rPr lang="nb-NO" altLang="nb-NO"/>
              <a:pPr/>
              <a:t>‹#›</a:t>
            </a:fld>
            <a:endParaRPr lang="nb-NO" altLang="nb-NO"/>
          </a:p>
        </p:txBody>
      </p:sp>
    </p:spTree>
    <p:extLst>
      <p:ext uri="{BB962C8B-B14F-4D97-AF65-F5344CB8AC3E}">
        <p14:creationId xmlns:p14="http://schemas.microsoft.com/office/powerpoint/2010/main" val="2744654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fourObj">
  <p:cSld name="Tittel og fire innholdsdeler">
    <p:spTree>
      <p:nvGrpSpPr>
        <p:cNvPr id="1" name=""/>
        <p:cNvGrpSpPr/>
        <p:nvPr/>
      </p:nvGrpSpPr>
      <p:grpSpPr>
        <a:xfrm>
          <a:off x="0" y="0"/>
          <a:ext cx="0" cy="0"/>
          <a:chOff x="0" y="0"/>
          <a:chExt cx="0" cy="0"/>
        </a:xfrm>
      </p:grpSpPr>
      <p:sp>
        <p:nvSpPr>
          <p:cNvPr id="2" name="Tittel 1"/>
          <p:cNvSpPr>
            <a:spLocks noGrp="1"/>
          </p:cNvSpPr>
          <p:nvPr>
            <p:ph type="title" sz="quarter"/>
          </p:nvPr>
        </p:nvSpPr>
        <p:spPr>
          <a:xfrm>
            <a:off x="457200" y="274638"/>
            <a:ext cx="8229600" cy="1143000"/>
          </a:xfrm>
        </p:spPr>
        <p:txBody>
          <a:bodyPr/>
          <a:lstStyle/>
          <a:p>
            <a:r>
              <a:rPr lang="nb-NO" smtClean="0"/>
              <a:t>Klikk for å redigere tittelstil</a:t>
            </a:r>
            <a:endParaRPr lang="nb-NO"/>
          </a:p>
        </p:txBody>
      </p:sp>
      <p:sp>
        <p:nvSpPr>
          <p:cNvPr id="3" name="Plassholder for innhold 2"/>
          <p:cNvSpPr>
            <a:spLocks noGrp="1"/>
          </p:cNvSpPr>
          <p:nvPr>
            <p:ph sz="quarter" idx="1"/>
          </p:nvPr>
        </p:nvSpPr>
        <p:spPr>
          <a:xfrm>
            <a:off x="457200" y="1600200"/>
            <a:ext cx="4038600" cy="21859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quarter" idx="2"/>
          </p:nvPr>
        </p:nvSpPr>
        <p:spPr>
          <a:xfrm>
            <a:off x="4648200" y="1600200"/>
            <a:ext cx="4038600" cy="21859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innhold 4"/>
          <p:cNvSpPr>
            <a:spLocks noGrp="1"/>
          </p:cNvSpPr>
          <p:nvPr>
            <p:ph sz="quarter" idx="3"/>
          </p:nvPr>
        </p:nvSpPr>
        <p:spPr>
          <a:xfrm>
            <a:off x="457200" y="3938588"/>
            <a:ext cx="4038600" cy="2187575"/>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innhold 5"/>
          <p:cNvSpPr>
            <a:spLocks noGrp="1"/>
          </p:cNvSpPr>
          <p:nvPr>
            <p:ph sz="quarter" idx="4"/>
          </p:nvPr>
        </p:nvSpPr>
        <p:spPr>
          <a:xfrm>
            <a:off x="4648200" y="3938588"/>
            <a:ext cx="4038600" cy="2187575"/>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Rectangle 4"/>
          <p:cNvSpPr>
            <a:spLocks noGrp="1" noChangeArrowheads="1"/>
          </p:cNvSpPr>
          <p:nvPr>
            <p:ph type="dt" sz="half" idx="10"/>
          </p:nvPr>
        </p:nvSpPr>
        <p:spPr>
          <a:ln/>
        </p:spPr>
        <p:txBody>
          <a:bodyPr/>
          <a:lstStyle>
            <a:lvl1pPr>
              <a:defRPr/>
            </a:lvl1pPr>
          </a:lstStyle>
          <a:p>
            <a:pPr>
              <a:defRPr/>
            </a:pPr>
            <a:endParaRPr lang="nb-NO"/>
          </a:p>
        </p:txBody>
      </p:sp>
      <p:sp>
        <p:nvSpPr>
          <p:cNvPr id="8" name="Rectangle 5"/>
          <p:cNvSpPr>
            <a:spLocks noGrp="1" noChangeArrowheads="1"/>
          </p:cNvSpPr>
          <p:nvPr>
            <p:ph type="ftr" sz="quarter" idx="11"/>
          </p:nvPr>
        </p:nvSpPr>
        <p:spPr>
          <a:ln/>
        </p:spPr>
        <p:txBody>
          <a:bodyPr/>
          <a:lstStyle>
            <a:lvl1pPr>
              <a:defRPr/>
            </a:lvl1pPr>
          </a:lstStyle>
          <a:p>
            <a:pPr>
              <a:defRPr/>
            </a:pPr>
            <a:endParaRPr lang="nb-NO"/>
          </a:p>
        </p:txBody>
      </p:sp>
      <p:sp>
        <p:nvSpPr>
          <p:cNvPr id="9" name="Rectangle 6"/>
          <p:cNvSpPr>
            <a:spLocks noGrp="1" noChangeArrowheads="1"/>
          </p:cNvSpPr>
          <p:nvPr>
            <p:ph type="sldNum" sz="quarter" idx="12"/>
          </p:nvPr>
        </p:nvSpPr>
        <p:spPr>
          <a:ln/>
        </p:spPr>
        <p:txBody>
          <a:bodyPr/>
          <a:lstStyle>
            <a:lvl1pPr>
              <a:defRPr/>
            </a:lvl1pPr>
          </a:lstStyle>
          <a:p>
            <a:fld id="{E1B5C7C1-D287-4C4A-B7D2-126FC75A5E1B}" type="slidenum">
              <a:rPr lang="nb-NO" altLang="nb-NO"/>
              <a:pPr/>
              <a:t>‹#›</a:t>
            </a:fld>
            <a:endParaRPr lang="nb-NO" altLang="nb-NO"/>
          </a:p>
        </p:txBody>
      </p:sp>
    </p:spTree>
    <p:extLst>
      <p:ext uri="{BB962C8B-B14F-4D97-AF65-F5344CB8AC3E}">
        <p14:creationId xmlns:p14="http://schemas.microsoft.com/office/powerpoint/2010/main" val="1822489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AndTwoObj">
  <p:cSld name="Tittel, innhold og 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quarter" idx="2"/>
          </p:nvPr>
        </p:nvSpPr>
        <p:spPr>
          <a:xfrm>
            <a:off x="4648200" y="1600200"/>
            <a:ext cx="4038600" cy="21859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innhold 4"/>
          <p:cNvSpPr>
            <a:spLocks noGrp="1"/>
          </p:cNvSpPr>
          <p:nvPr>
            <p:ph sz="quarter" idx="3"/>
          </p:nvPr>
        </p:nvSpPr>
        <p:spPr>
          <a:xfrm>
            <a:off x="4648200" y="3938588"/>
            <a:ext cx="4038600" cy="2187575"/>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Rectangle 4"/>
          <p:cNvSpPr>
            <a:spLocks noGrp="1" noChangeArrowheads="1"/>
          </p:cNvSpPr>
          <p:nvPr>
            <p:ph type="dt" sz="half" idx="10"/>
          </p:nvPr>
        </p:nvSpPr>
        <p:spPr>
          <a:ln/>
        </p:spPr>
        <p:txBody>
          <a:bodyPr/>
          <a:lstStyle>
            <a:lvl1pPr>
              <a:defRPr/>
            </a:lvl1pPr>
          </a:lstStyle>
          <a:p>
            <a:pPr>
              <a:defRPr/>
            </a:pPr>
            <a:endParaRPr lang="nb-NO"/>
          </a:p>
        </p:txBody>
      </p:sp>
      <p:sp>
        <p:nvSpPr>
          <p:cNvPr id="7" name="Rectangle 5"/>
          <p:cNvSpPr>
            <a:spLocks noGrp="1" noChangeArrowheads="1"/>
          </p:cNvSpPr>
          <p:nvPr>
            <p:ph type="ftr" sz="quarter" idx="11"/>
          </p:nvPr>
        </p:nvSpPr>
        <p:spPr>
          <a:ln/>
        </p:spPr>
        <p:txBody>
          <a:bodyPr/>
          <a:lstStyle>
            <a:lvl1pPr>
              <a:defRPr/>
            </a:lvl1pPr>
          </a:lstStyle>
          <a:p>
            <a:pPr>
              <a:defRPr/>
            </a:pPr>
            <a:endParaRPr lang="nb-NO"/>
          </a:p>
        </p:txBody>
      </p:sp>
      <p:sp>
        <p:nvSpPr>
          <p:cNvPr id="8" name="Rectangle 6"/>
          <p:cNvSpPr>
            <a:spLocks noGrp="1" noChangeArrowheads="1"/>
          </p:cNvSpPr>
          <p:nvPr>
            <p:ph type="sldNum" sz="quarter" idx="12"/>
          </p:nvPr>
        </p:nvSpPr>
        <p:spPr>
          <a:ln/>
        </p:spPr>
        <p:txBody>
          <a:bodyPr/>
          <a:lstStyle>
            <a:lvl1pPr>
              <a:defRPr/>
            </a:lvl1pPr>
          </a:lstStyle>
          <a:p>
            <a:fld id="{8E8BAA07-C092-420F-AFB3-D74A0B2C1005}" type="slidenum">
              <a:rPr lang="nb-NO" altLang="nb-NO"/>
              <a:pPr/>
              <a:t>‹#›</a:t>
            </a:fld>
            <a:endParaRPr lang="nb-NO" altLang="nb-NO"/>
          </a:p>
        </p:txBody>
      </p:sp>
    </p:spTree>
    <p:extLst>
      <p:ext uri="{BB962C8B-B14F-4D97-AF65-F5344CB8AC3E}">
        <p14:creationId xmlns:p14="http://schemas.microsoft.com/office/powerpoint/2010/main" val="3547572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190500"/>
            <a:ext cx="7010400"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b-NO" altLang="nb-NO" dirty="0" smtClean="0"/>
              <a:t>Klikk for å redigere tittelstil</a:t>
            </a:r>
          </a:p>
        </p:txBody>
      </p:sp>
      <p:sp>
        <p:nvSpPr>
          <p:cNvPr id="1027" name="Rectangle 3"/>
          <p:cNvSpPr>
            <a:spLocks noGrp="1" noChangeArrowheads="1"/>
          </p:cNvSpPr>
          <p:nvPr>
            <p:ph type="body" idx="1"/>
          </p:nvPr>
        </p:nvSpPr>
        <p:spPr bwMode="auto">
          <a:xfrm>
            <a:off x="1524000" y="1905000"/>
            <a:ext cx="7010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b-NO" altLang="nb-NO" smtClean="0"/>
              <a:t> Klikk for å redigere tekststiler i malen</a:t>
            </a:r>
          </a:p>
          <a:p>
            <a:pPr lvl="1"/>
            <a:r>
              <a:rPr lang="nb-NO" altLang="nb-NO" smtClean="0"/>
              <a:t> Andre nivå</a:t>
            </a:r>
          </a:p>
          <a:p>
            <a:pPr lvl="2"/>
            <a:r>
              <a:rPr lang="nb-NO" altLang="nb-NO" smtClean="0"/>
              <a:t> Tredje nivå</a:t>
            </a:r>
          </a:p>
          <a:p>
            <a:pPr lvl="3"/>
            <a:r>
              <a:rPr lang="nb-NO" altLang="nb-NO" smtClean="0"/>
              <a:t>Fjerde nivå</a:t>
            </a:r>
          </a:p>
          <a:p>
            <a:pPr lvl="4"/>
            <a:r>
              <a:rPr lang="nb-NO" altLang="nb-NO" smtClean="0"/>
              <a:t>Femte nivå</a:t>
            </a:r>
          </a:p>
        </p:txBody>
      </p:sp>
      <p:sp>
        <p:nvSpPr>
          <p:cNvPr id="105476" name="Rectangle 4"/>
          <p:cNvSpPr>
            <a:spLocks noGrp="1" noChangeArrowheads="1"/>
          </p:cNvSpPr>
          <p:nvPr>
            <p:ph type="dt" sz="half" idx="2"/>
          </p:nvPr>
        </p:nvSpPr>
        <p:spPr bwMode="auto">
          <a:xfrm>
            <a:off x="6629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buFontTx/>
              <a:buNone/>
              <a:defRPr sz="1000">
                <a:solidFill>
                  <a:schemeClr val="tx1"/>
                </a:solidFill>
                <a:latin typeface="Arial" charset="0"/>
              </a:defRPr>
            </a:lvl1pPr>
          </a:lstStyle>
          <a:p>
            <a:pPr>
              <a:defRPr/>
            </a:pPr>
            <a:r>
              <a:rPr lang="nb-NO"/>
              <a:t>23.08.2010</a:t>
            </a:r>
          </a:p>
        </p:txBody>
      </p:sp>
      <p:sp>
        <p:nvSpPr>
          <p:cNvPr id="105477" name="Rectangle 5"/>
          <p:cNvSpPr>
            <a:spLocks noGrp="1" noChangeArrowheads="1"/>
          </p:cNvSpPr>
          <p:nvPr>
            <p:ph type="ftr" sz="quarter" idx="3"/>
          </p:nvPr>
        </p:nvSpPr>
        <p:spPr bwMode="auto">
          <a:xfrm>
            <a:off x="3276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spcBef>
                <a:spcPct val="0"/>
              </a:spcBef>
              <a:buFontTx/>
              <a:buNone/>
              <a:defRPr sz="1000">
                <a:solidFill>
                  <a:schemeClr val="tx1"/>
                </a:solidFill>
                <a:latin typeface="Arial" charset="0"/>
              </a:defRPr>
            </a:lvl1pPr>
          </a:lstStyle>
          <a:p>
            <a:pPr>
              <a:defRPr/>
            </a:pPr>
            <a:r>
              <a:rPr lang="nb-NO"/>
              <a:t>Finansregnskap med analyse</a:t>
            </a:r>
          </a:p>
        </p:txBody>
      </p:sp>
      <p:sp>
        <p:nvSpPr>
          <p:cNvPr id="105478" name="Rectangle 6"/>
          <p:cNvSpPr>
            <a:spLocks noGrp="1" noChangeArrowheads="1"/>
          </p:cNvSpPr>
          <p:nvPr>
            <p:ph type="sldNum" sz="quarter" idx="4"/>
          </p:nvPr>
        </p:nvSpPr>
        <p:spPr bwMode="auto">
          <a:xfrm>
            <a:off x="1524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buFontTx/>
              <a:buNone/>
              <a:defRPr sz="1400" smtClean="0">
                <a:solidFill>
                  <a:schemeClr val="tx1"/>
                </a:solidFill>
                <a:latin typeface="Arial" panose="020B0604020202020204" pitchFamily="34" charset="0"/>
              </a:defRPr>
            </a:lvl1pPr>
          </a:lstStyle>
          <a:p>
            <a:pPr>
              <a:defRPr/>
            </a:pPr>
            <a:fld id="{908F7D47-5909-45CA-B9A1-4FB017FDA406}" type="slidenum">
              <a:rPr lang="nb-NO" altLang="nb-NO"/>
              <a:pPr>
                <a:defRPr/>
              </a:pPr>
              <a:t>‹#›</a:t>
            </a:fld>
            <a:endParaRPr lang="nb-NO" altLang="nb-NO"/>
          </a:p>
        </p:txBody>
      </p:sp>
      <p:pic>
        <p:nvPicPr>
          <p:cNvPr id="1031" name="Picture 24"/>
          <p:cNvPicPr preferRelativeResize="0">
            <a:picLocks noChangeAspect="1" noChangeArrowheads="1"/>
          </p:cNvPicPr>
          <p:nvPr userDrawn="1"/>
        </p:nvPicPr>
        <p:blipFill>
          <a:blip r:embed="rId8">
            <a:extLst>
              <a:ext uri="{28A0092B-C50C-407E-A947-70E740481C1C}">
                <a14:useLocalDpi xmlns:a14="http://schemas.microsoft.com/office/drawing/2010/main" val="0"/>
              </a:ext>
            </a:extLst>
          </a:blip>
          <a:srcRect t="2368"/>
          <a:stretch>
            <a:fillRect/>
          </a:stretch>
        </p:blipFill>
        <p:spPr bwMode="auto">
          <a:xfrm>
            <a:off x="250825" y="0"/>
            <a:ext cx="754063" cy="11128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4" r:id="rId1"/>
    <p:sldLayoutId id="2147483772" r:id="rId2"/>
    <p:sldLayoutId id="2147483773" r:id="rId3"/>
    <p:sldLayoutId id="2147483775" r:id="rId4"/>
    <p:sldLayoutId id="2147483776" r:id="rId5"/>
    <p:sldLayoutId id="2147483777" r:id="rId6"/>
  </p:sldLayoutIdLst>
  <p:timing>
    <p:tnLst>
      <p:par>
        <p:cTn id="1" dur="indefinite" restart="never" nodeType="tmRoot"/>
      </p:par>
    </p:tnLst>
  </p:timing>
  <p:hf hd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Verdana" pitchFamily="34" charset="0"/>
        </a:defRPr>
      </a:lvl2pPr>
      <a:lvl3pPr algn="l" rtl="0" eaLnBrk="0" fontAlgn="base" hangingPunct="0">
        <a:spcBef>
          <a:spcPct val="0"/>
        </a:spcBef>
        <a:spcAft>
          <a:spcPct val="0"/>
        </a:spcAft>
        <a:defRPr sz="4000">
          <a:solidFill>
            <a:schemeClr val="tx2"/>
          </a:solidFill>
          <a:latin typeface="Verdana" pitchFamily="34" charset="0"/>
        </a:defRPr>
      </a:lvl3pPr>
      <a:lvl4pPr algn="l" rtl="0" eaLnBrk="0" fontAlgn="base" hangingPunct="0">
        <a:spcBef>
          <a:spcPct val="0"/>
        </a:spcBef>
        <a:spcAft>
          <a:spcPct val="0"/>
        </a:spcAft>
        <a:defRPr sz="4000">
          <a:solidFill>
            <a:schemeClr val="tx2"/>
          </a:solidFill>
          <a:latin typeface="Verdana" pitchFamily="34" charset="0"/>
        </a:defRPr>
      </a:lvl4pPr>
      <a:lvl5pPr algn="l" rtl="0" eaLnBrk="0" fontAlgn="base" hangingPunct="0">
        <a:spcBef>
          <a:spcPct val="0"/>
        </a:spcBef>
        <a:spcAft>
          <a:spcPct val="0"/>
        </a:spcAft>
        <a:defRPr sz="4000">
          <a:solidFill>
            <a:schemeClr val="tx2"/>
          </a:solidFill>
          <a:latin typeface="Verdana" pitchFamily="34" charset="0"/>
        </a:defRPr>
      </a:lvl5pPr>
      <a:lvl6pPr marL="457200" algn="l" rtl="0" fontAlgn="base">
        <a:spcBef>
          <a:spcPct val="0"/>
        </a:spcBef>
        <a:spcAft>
          <a:spcPct val="0"/>
        </a:spcAft>
        <a:defRPr sz="4000">
          <a:solidFill>
            <a:schemeClr val="tx2"/>
          </a:solidFill>
          <a:latin typeface="Verdana" pitchFamily="34" charset="0"/>
        </a:defRPr>
      </a:lvl6pPr>
      <a:lvl7pPr marL="914400" algn="l" rtl="0" fontAlgn="base">
        <a:spcBef>
          <a:spcPct val="0"/>
        </a:spcBef>
        <a:spcAft>
          <a:spcPct val="0"/>
        </a:spcAft>
        <a:defRPr sz="4000">
          <a:solidFill>
            <a:schemeClr val="tx2"/>
          </a:solidFill>
          <a:latin typeface="Verdana" pitchFamily="34" charset="0"/>
        </a:defRPr>
      </a:lvl7pPr>
      <a:lvl8pPr marL="1371600" algn="l" rtl="0" fontAlgn="base">
        <a:spcBef>
          <a:spcPct val="0"/>
        </a:spcBef>
        <a:spcAft>
          <a:spcPct val="0"/>
        </a:spcAft>
        <a:defRPr sz="4000">
          <a:solidFill>
            <a:schemeClr val="tx2"/>
          </a:solidFill>
          <a:latin typeface="Verdana" pitchFamily="34" charset="0"/>
        </a:defRPr>
      </a:lvl8pPr>
      <a:lvl9pPr marL="1828800" algn="l" rtl="0" fontAlgn="base">
        <a:spcBef>
          <a:spcPct val="0"/>
        </a:spcBef>
        <a:spcAft>
          <a:spcPct val="0"/>
        </a:spcAft>
        <a:defRPr sz="4000">
          <a:solidFill>
            <a:schemeClr val="tx2"/>
          </a:solidFill>
          <a:latin typeface="Verdana" pitchFamily="34" charset="0"/>
        </a:defRPr>
      </a:lvl9pPr>
    </p:titleStyle>
    <p:bodyStyle>
      <a:lvl1pPr marL="342900" indent="-342900" algn="l" rtl="0" eaLnBrk="0" fontAlgn="base" hangingPunct="0">
        <a:spcBef>
          <a:spcPct val="20000"/>
        </a:spcBef>
        <a:spcAft>
          <a:spcPct val="0"/>
        </a:spcAft>
        <a:buClr>
          <a:schemeClr val="tx1"/>
        </a:buClr>
        <a:buSzPct val="90000"/>
        <a:buFont typeface="Wingdings" panose="05000000000000000000" pitchFamily="2" charset="2"/>
        <a:buChar char="ü"/>
        <a:defRPr sz="30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90000"/>
        <a:buFont typeface="Wingdings 3" panose="05040102010807070707" pitchFamily="18" charset="2"/>
        <a:buChar char="Ê"/>
        <a:defRPr sz="2800">
          <a:solidFill>
            <a:schemeClr val="tx2"/>
          </a:solidFill>
          <a:latin typeface="+mn-lt"/>
        </a:defRPr>
      </a:lvl2pPr>
      <a:lvl3pPr marL="1143000" indent="-228600" algn="l" rtl="0" eaLnBrk="0" fontAlgn="base" hangingPunct="0">
        <a:spcBef>
          <a:spcPct val="20000"/>
        </a:spcBef>
        <a:spcAft>
          <a:spcPct val="0"/>
        </a:spcAft>
        <a:buClr>
          <a:schemeClr val="accent2"/>
        </a:buClr>
        <a:buChar char="•"/>
        <a:defRPr sz="2400">
          <a:solidFill>
            <a:schemeClr val="tx2"/>
          </a:solidFill>
          <a:latin typeface="+mn-lt"/>
        </a:defRPr>
      </a:lvl3pPr>
      <a:lvl4pPr marL="1600200" indent="-228600" algn="l" rtl="0" eaLnBrk="0" fontAlgn="base" hangingPunct="0">
        <a:spcBef>
          <a:spcPct val="20000"/>
        </a:spcBef>
        <a:spcAft>
          <a:spcPct val="0"/>
        </a:spcAft>
        <a:buClr>
          <a:schemeClr val="tx1"/>
        </a:buClr>
        <a:buChar char="•"/>
        <a:defRPr sz="2000">
          <a:solidFill>
            <a:schemeClr val="tx2"/>
          </a:solidFill>
          <a:latin typeface="+mn-lt"/>
        </a:defRPr>
      </a:lvl4pPr>
      <a:lvl5pPr marL="2057400" indent="-228600" algn="l" rtl="0" eaLnBrk="0" fontAlgn="base" hangingPunct="0">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8.emf"/><Relationship Id="rId5" Type="http://schemas.openxmlformats.org/officeDocument/2006/relationships/oleObject" Target="../embeddings/oleObject6.bin"/><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0.emf"/><Relationship Id="rId4" Type="http://schemas.openxmlformats.org/officeDocument/2006/relationships/oleObject" Target="../embeddings/Microsoft_Excel_97-2003-regneark1.xls"/></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2.bin"/><Relationship Id="rId10" Type="http://schemas.openxmlformats.org/officeDocument/2006/relationships/image" Target="../media/image6.emf"/><Relationship Id="rId4" Type="http://schemas.openxmlformats.org/officeDocument/2006/relationships/image" Target="../media/image3.emf"/><Relationship Id="rId9"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908175" y="1371600"/>
            <a:ext cx="7127875" cy="1752600"/>
          </a:xfrm>
        </p:spPr>
        <p:txBody>
          <a:bodyPr/>
          <a:lstStyle/>
          <a:p>
            <a:pPr eaLnBrk="1" hangingPunct="1"/>
            <a:r>
              <a:rPr lang="nb-NO" altLang="nb-NO" sz="4800" dirty="0" smtClean="0">
                <a:latin typeface="Arial" panose="020B0604020202020204" pitchFamily="34" charset="0"/>
              </a:rPr>
              <a:t>Økonomistyring</a:t>
            </a:r>
          </a:p>
        </p:txBody>
      </p:sp>
      <p:sp>
        <p:nvSpPr>
          <p:cNvPr id="5123" name="Rectangle 3"/>
          <p:cNvSpPr>
            <a:spLocks noGrp="1" noChangeArrowheads="1"/>
          </p:cNvSpPr>
          <p:nvPr>
            <p:ph type="subTitle" idx="1"/>
          </p:nvPr>
        </p:nvSpPr>
        <p:spPr>
          <a:xfrm>
            <a:off x="1908175" y="3140075"/>
            <a:ext cx="7056438" cy="2736850"/>
          </a:xfrm>
        </p:spPr>
        <p:txBody>
          <a:bodyPr/>
          <a:lstStyle/>
          <a:p>
            <a:pPr eaLnBrk="1" hangingPunct="1">
              <a:lnSpc>
                <a:spcPct val="90000"/>
              </a:lnSpc>
            </a:pPr>
            <a:r>
              <a:rPr lang="nb-NO" altLang="nb-NO" sz="2400" dirty="0" smtClean="0"/>
              <a:t>Kjell Magne Baksaas, Øystein Hansen og Trond Winther</a:t>
            </a:r>
          </a:p>
          <a:p>
            <a:pPr eaLnBrk="1" hangingPunct="1">
              <a:lnSpc>
                <a:spcPct val="90000"/>
              </a:lnSpc>
            </a:pPr>
            <a:r>
              <a:rPr lang="nb-NO" altLang="nb-NO" sz="2400" dirty="0" smtClean="0"/>
              <a:t>Gyldendal Akademisk </a:t>
            </a:r>
          </a:p>
          <a:p>
            <a:pPr eaLnBrk="1" hangingPunct="1">
              <a:lnSpc>
                <a:spcPct val="90000"/>
              </a:lnSpc>
            </a:pPr>
            <a:endParaRPr lang="nb-NO" altLang="nb-NO" sz="2400" dirty="0" smtClean="0"/>
          </a:p>
          <a:p>
            <a:pPr eaLnBrk="1" hangingPunct="1">
              <a:lnSpc>
                <a:spcPct val="90000"/>
              </a:lnSpc>
            </a:pPr>
            <a:endParaRPr lang="nb-NO" altLang="nb-NO" sz="2400" dirty="0" smtClean="0"/>
          </a:p>
          <a:p>
            <a:pPr eaLnBrk="1" hangingPunct="1">
              <a:lnSpc>
                <a:spcPct val="90000"/>
              </a:lnSpc>
            </a:pPr>
            <a:r>
              <a:rPr lang="nb-NO" altLang="nb-NO" sz="3600" i="1" dirty="0" smtClean="0">
                <a:solidFill>
                  <a:srgbClr val="00B050"/>
                </a:solidFill>
              </a:rPr>
              <a:t>Produktvalg</a:t>
            </a:r>
          </a:p>
        </p:txBody>
      </p:sp>
      <p:sp>
        <p:nvSpPr>
          <p:cNvPr id="5124" name="Text Box 4"/>
          <p:cNvSpPr txBox="1">
            <a:spLocks noChangeArrowheads="1"/>
          </p:cNvSpPr>
          <p:nvPr/>
        </p:nvSpPr>
        <p:spPr bwMode="auto">
          <a:xfrm>
            <a:off x="1908175" y="5661025"/>
            <a:ext cx="54006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90000"/>
              <a:buFont typeface="Wingdings" panose="05000000000000000000" pitchFamily="2" charset="2"/>
              <a:buChar char="ü"/>
              <a:defRPr sz="3000">
                <a:solidFill>
                  <a:schemeClr val="tx2"/>
                </a:solidFill>
                <a:latin typeface="Verdana" panose="020B0604030504040204" pitchFamily="34" charset="0"/>
              </a:defRPr>
            </a:lvl1pPr>
            <a:lvl2pPr marL="742950" indent="-285750">
              <a:spcBef>
                <a:spcPct val="20000"/>
              </a:spcBef>
              <a:buClr>
                <a:schemeClr val="accent1"/>
              </a:buClr>
              <a:buSzPct val="90000"/>
              <a:buFont typeface="Wingdings 3" panose="05040102010807070707" pitchFamily="18" charset="2"/>
              <a:buChar char="Ê"/>
              <a:defRPr sz="2800">
                <a:solidFill>
                  <a:schemeClr val="tx2"/>
                </a:solidFill>
                <a:latin typeface="Verdana" panose="020B0604030504040204" pitchFamily="34" charset="0"/>
              </a:defRPr>
            </a:lvl2pPr>
            <a:lvl3pPr marL="1143000" indent="-228600">
              <a:spcBef>
                <a:spcPct val="20000"/>
              </a:spcBef>
              <a:buClr>
                <a:schemeClr val="accent2"/>
              </a:buClr>
              <a:buChar char="•"/>
              <a:defRPr sz="2400">
                <a:solidFill>
                  <a:schemeClr val="tx2"/>
                </a:solidFill>
                <a:latin typeface="Verdana" panose="020B0604030504040204" pitchFamily="34" charset="0"/>
              </a:defRPr>
            </a:lvl3pPr>
            <a:lvl4pPr marL="1600200" indent="-228600">
              <a:spcBef>
                <a:spcPct val="20000"/>
              </a:spcBef>
              <a:buClr>
                <a:schemeClr val="tx1"/>
              </a:buClr>
              <a:buChar char="•"/>
              <a:defRPr sz="2000">
                <a:solidFill>
                  <a:schemeClr val="tx2"/>
                </a:solidFill>
                <a:latin typeface="Verdana" panose="020B0604030504040204" pitchFamily="34" charset="0"/>
              </a:defRPr>
            </a:lvl4pPr>
            <a:lvl5pPr marL="2057400" indent="-228600">
              <a:spcBef>
                <a:spcPct val="20000"/>
              </a:spcBef>
              <a:buChar char="•"/>
              <a:defRPr sz="2000">
                <a:solidFill>
                  <a:schemeClr val="tx2"/>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2"/>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2"/>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2"/>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2"/>
                </a:solidFill>
                <a:latin typeface="Verdana" panose="020B0604030504040204" pitchFamily="34" charset="0"/>
              </a:defRPr>
            </a:lvl9pPr>
          </a:lstStyle>
          <a:p>
            <a:pPr eaLnBrk="1" hangingPunct="1">
              <a:spcBef>
                <a:spcPct val="50000"/>
              </a:spcBef>
              <a:buClrTx/>
              <a:buSzTx/>
              <a:buFontTx/>
              <a:buNone/>
            </a:pPr>
            <a:endParaRPr lang="en-GB" altLang="nb-NO" sz="1800" i="1">
              <a:solidFill>
                <a:schemeClr val="tx1"/>
              </a:solidFill>
              <a:latin typeface="Arial" panose="020B0604020202020204" pitchFamily="34" charset="0"/>
            </a:endParaRPr>
          </a:p>
        </p:txBody>
      </p:sp>
      <p:pic>
        <p:nvPicPr>
          <p:cNvPr id="5125" name="Picture 7" descr="Økonomistyr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950" y="4022725"/>
            <a:ext cx="169545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Undertittel 2"/>
          <p:cNvSpPr txBox="1">
            <a:spLocks/>
          </p:cNvSpPr>
          <p:nvPr/>
        </p:nvSpPr>
        <p:spPr bwMode="auto">
          <a:xfrm>
            <a:off x="5364163" y="6291263"/>
            <a:ext cx="3814762"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55000" lnSpcReduction="20000"/>
          </a:bodyPr>
          <a:lstStyle>
            <a:lvl1pPr marL="0" indent="0" algn="l" rtl="0" eaLnBrk="0" fontAlgn="base" hangingPunct="0">
              <a:spcBef>
                <a:spcPct val="20000"/>
              </a:spcBef>
              <a:spcAft>
                <a:spcPct val="0"/>
              </a:spcAft>
              <a:buClr>
                <a:schemeClr val="tx1"/>
              </a:buClr>
              <a:buSzPct val="90000"/>
              <a:buFont typeface="Wingdings" pitchFamily="2" charset="2"/>
              <a:buNone/>
              <a:defRPr sz="30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90000"/>
              <a:buFont typeface="Wingdings 3" pitchFamily="18" charset="2"/>
              <a:buChar char="Ê"/>
              <a:defRPr sz="2800">
                <a:solidFill>
                  <a:schemeClr val="tx2"/>
                </a:solidFill>
                <a:latin typeface="+mn-lt"/>
              </a:defRPr>
            </a:lvl2pPr>
            <a:lvl3pPr marL="1143000" indent="-228600" algn="l" rtl="0" eaLnBrk="0" fontAlgn="base" hangingPunct="0">
              <a:spcBef>
                <a:spcPct val="20000"/>
              </a:spcBef>
              <a:spcAft>
                <a:spcPct val="0"/>
              </a:spcAft>
              <a:buClr>
                <a:schemeClr val="accent2"/>
              </a:buClr>
              <a:buChar char="•"/>
              <a:defRPr sz="2400">
                <a:solidFill>
                  <a:schemeClr val="tx2"/>
                </a:solidFill>
                <a:latin typeface="+mn-lt"/>
              </a:defRPr>
            </a:lvl3pPr>
            <a:lvl4pPr marL="1600200" indent="-228600" algn="l" rtl="0" eaLnBrk="0" fontAlgn="base" hangingPunct="0">
              <a:spcBef>
                <a:spcPct val="20000"/>
              </a:spcBef>
              <a:spcAft>
                <a:spcPct val="0"/>
              </a:spcAft>
              <a:buClr>
                <a:schemeClr val="tx1"/>
              </a:buClr>
              <a:buChar char="•"/>
              <a:defRPr sz="2000">
                <a:solidFill>
                  <a:schemeClr val="tx2"/>
                </a:solidFill>
                <a:latin typeface="+mn-lt"/>
              </a:defRPr>
            </a:lvl4pPr>
            <a:lvl5pPr marL="2057400" indent="-228600" algn="l" rtl="0" eaLnBrk="0" fontAlgn="base" hangingPunct="0">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a:lstStyle>
          <a:p>
            <a:pPr>
              <a:defRPr/>
            </a:pPr>
            <a:r>
              <a:rPr lang="nb-NO" b="1" kern="0" dirty="0" smtClean="0"/>
              <a:t>© Gyldendal Akademisk</a:t>
            </a:r>
          </a:p>
          <a:p>
            <a:pPr>
              <a:defRPr/>
            </a:pPr>
            <a:r>
              <a:rPr lang="nb-NO" sz="1300" kern="0" dirty="0" smtClean="0"/>
              <a:t>Innholdet i dette dokumentet er kun til bruk i undervisning knyttet til læreboka. </a:t>
            </a:r>
          </a:p>
          <a:p>
            <a:pPr>
              <a:defRPr/>
            </a:pPr>
            <a:r>
              <a:rPr lang="nb-NO" sz="1300" kern="0" dirty="0" smtClean="0"/>
              <a:t>All annen bruk må avtales med forlaget.</a:t>
            </a:r>
            <a:endParaRPr lang="nb-NO" sz="1300" kern="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4"/>
          <p:cNvGrpSpPr>
            <a:grpSpLocks/>
          </p:cNvGrpSpPr>
          <p:nvPr/>
        </p:nvGrpSpPr>
        <p:grpSpPr bwMode="auto">
          <a:xfrm>
            <a:off x="1331913" y="1916113"/>
            <a:ext cx="5976937" cy="817562"/>
            <a:chOff x="884" y="3203"/>
            <a:chExt cx="3765" cy="515"/>
          </a:xfrm>
        </p:grpSpPr>
        <p:grpSp>
          <p:nvGrpSpPr>
            <p:cNvPr id="10261" name="Group 5"/>
            <p:cNvGrpSpPr>
              <a:grpSpLocks/>
            </p:cNvGrpSpPr>
            <p:nvPr/>
          </p:nvGrpSpPr>
          <p:grpSpPr bwMode="auto">
            <a:xfrm>
              <a:off x="1791" y="3203"/>
              <a:ext cx="2858" cy="515"/>
              <a:chOff x="2018" y="3203"/>
              <a:chExt cx="2858" cy="515"/>
            </a:xfrm>
          </p:grpSpPr>
          <p:sp>
            <p:nvSpPr>
              <p:cNvPr id="10263" name="Text Box 6"/>
              <p:cNvSpPr txBox="1">
                <a:spLocks noChangeArrowheads="1"/>
              </p:cNvSpPr>
              <p:nvPr/>
            </p:nvSpPr>
            <p:spPr bwMode="auto">
              <a:xfrm>
                <a:off x="2381" y="3203"/>
                <a:ext cx="249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nb-NO" altLang="nb-NO" sz="2400" u="sng">
                    <a:latin typeface="Times New Roman" panose="02020603050405020304" pitchFamily="18" charset="0"/>
                  </a:rPr>
                  <a:t>Dekningsbidrag per enhet</a:t>
                </a:r>
              </a:p>
            </p:txBody>
          </p:sp>
          <p:sp>
            <p:nvSpPr>
              <p:cNvPr id="10264" name="Text Box 7"/>
              <p:cNvSpPr txBox="1">
                <a:spLocks noChangeArrowheads="1"/>
              </p:cNvSpPr>
              <p:nvPr/>
            </p:nvSpPr>
            <p:spPr bwMode="auto">
              <a:xfrm>
                <a:off x="2018" y="3430"/>
                <a:ext cx="276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nb-NO" altLang="nb-NO" sz="2400">
                    <a:latin typeface="Times New Roman" panose="02020603050405020304" pitchFamily="18" charset="0"/>
                  </a:rPr>
                  <a:t>Forbruk av den knappe faktoren</a:t>
                </a:r>
              </a:p>
            </p:txBody>
          </p:sp>
        </p:grpSp>
        <p:sp>
          <p:nvSpPr>
            <p:cNvPr id="10262" name="Text Box 8"/>
            <p:cNvSpPr txBox="1">
              <a:spLocks noChangeArrowheads="1"/>
            </p:cNvSpPr>
            <p:nvPr/>
          </p:nvSpPr>
          <p:spPr bwMode="auto">
            <a:xfrm>
              <a:off x="884" y="3339"/>
              <a:ext cx="10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nb-NO" altLang="nb-NO" sz="2400">
                  <a:latin typeface="Times New Roman" panose="02020603050405020304" pitchFamily="18" charset="0"/>
                </a:rPr>
                <a:t>Formel:</a:t>
              </a:r>
            </a:p>
          </p:txBody>
        </p:sp>
      </p:grpSp>
      <p:grpSp>
        <p:nvGrpSpPr>
          <p:cNvPr id="4" name="Group 21"/>
          <p:cNvGrpSpPr>
            <a:grpSpLocks/>
          </p:cNvGrpSpPr>
          <p:nvPr/>
        </p:nvGrpSpPr>
        <p:grpSpPr bwMode="auto">
          <a:xfrm>
            <a:off x="971550" y="2852738"/>
            <a:ext cx="3960813" cy="955675"/>
            <a:chOff x="612" y="1797"/>
            <a:chExt cx="2495" cy="602"/>
          </a:xfrm>
        </p:grpSpPr>
        <p:sp>
          <p:nvSpPr>
            <p:cNvPr id="10257" name="Text Box 11"/>
            <p:cNvSpPr txBox="1">
              <a:spLocks noChangeArrowheads="1"/>
            </p:cNvSpPr>
            <p:nvPr/>
          </p:nvSpPr>
          <p:spPr bwMode="auto">
            <a:xfrm>
              <a:off x="1791" y="1797"/>
              <a:ext cx="49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nb-NO" altLang="nb-NO" sz="2800" u="sng">
                  <a:latin typeface="Times New Roman" panose="02020603050405020304" pitchFamily="18" charset="0"/>
                </a:rPr>
                <a:t>8,-</a:t>
              </a:r>
            </a:p>
          </p:txBody>
        </p:sp>
        <p:sp>
          <p:nvSpPr>
            <p:cNvPr id="10258" name="Text Box 12"/>
            <p:cNvSpPr txBox="1">
              <a:spLocks noChangeArrowheads="1"/>
            </p:cNvSpPr>
            <p:nvPr/>
          </p:nvSpPr>
          <p:spPr bwMode="auto">
            <a:xfrm>
              <a:off x="1746" y="2069"/>
              <a:ext cx="545"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nb-NO" altLang="nb-NO" sz="2800">
                  <a:latin typeface="Times New Roman" panose="02020603050405020304" pitchFamily="18" charset="0"/>
                </a:rPr>
                <a:t>30 </a:t>
              </a:r>
            </a:p>
          </p:txBody>
        </p:sp>
        <p:sp>
          <p:nvSpPr>
            <p:cNvPr id="10259" name="Text Box 13"/>
            <p:cNvSpPr txBox="1">
              <a:spLocks noChangeArrowheads="1"/>
            </p:cNvSpPr>
            <p:nvPr/>
          </p:nvSpPr>
          <p:spPr bwMode="auto">
            <a:xfrm>
              <a:off x="612" y="1933"/>
              <a:ext cx="113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nb-NO" altLang="nb-NO" sz="2800">
                  <a:latin typeface="Times New Roman" panose="02020603050405020304" pitchFamily="18" charset="0"/>
                </a:rPr>
                <a:t>Produkt A:</a:t>
              </a:r>
            </a:p>
          </p:txBody>
        </p:sp>
        <p:sp>
          <p:nvSpPr>
            <p:cNvPr id="10260" name="Text Box 14"/>
            <p:cNvSpPr txBox="1">
              <a:spLocks noChangeArrowheads="1"/>
            </p:cNvSpPr>
            <p:nvPr/>
          </p:nvSpPr>
          <p:spPr bwMode="auto">
            <a:xfrm>
              <a:off x="2290" y="1933"/>
              <a:ext cx="81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nb-NO" altLang="nb-NO" sz="2800">
                  <a:latin typeface="Times New Roman" panose="02020603050405020304" pitchFamily="18" charset="0"/>
                </a:rPr>
                <a:t>= 0,27</a:t>
              </a:r>
            </a:p>
          </p:txBody>
        </p:sp>
      </p:grpSp>
      <p:grpSp>
        <p:nvGrpSpPr>
          <p:cNvPr id="5" name="Group 22"/>
          <p:cNvGrpSpPr>
            <a:grpSpLocks/>
          </p:cNvGrpSpPr>
          <p:nvPr/>
        </p:nvGrpSpPr>
        <p:grpSpPr bwMode="auto">
          <a:xfrm>
            <a:off x="971550" y="3789363"/>
            <a:ext cx="3960813" cy="950912"/>
            <a:chOff x="612" y="1797"/>
            <a:chExt cx="2495" cy="599"/>
          </a:xfrm>
        </p:grpSpPr>
        <p:sp>
          <p:nvSpPr>
            <p:cNvPr id="10253" name="Text Box 23"/>
            <p:cNvSpPr txBox="1">
              <a:spLocks noChangeArrowheads="1"/>
            </p:cNvSpPr>
            <p:nvPr/>
          </p:nvSpPr>
          <p:spPr bwMode="auto">
            <a:xfrm>
              <a:off x="1791" y="1797"/>
              <a:ext cx="49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nb-NO" altLang="nb-NO" sz="2800" u="sng">
                  <a:latin typeface="Times New Roman" panose="02020603050405020304" pitchFamily="18" charset="0"/>
                </a:rPr>
                <a:t>10,-</a:t>
              </a:r>
            </a:p>
          </p:txBody>
        </p:sp>
        <p:sp>
          <p:nvSpPr>
            <p:cNvPr id="10254" name="Text Box 24"/>
            <p:cNvSpPr txBox="1">
              <a:spLocks noChangeArrowheads="1"/>
            </p:cNvSpPr>
            <p:nvPr/>
          </p:nvSpPr>
          <p:spPr bwMode="auto">
            <a:xfrm>
              <a:off x="1746" y="2069"/>
              <a:ext cx="54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nb-NO" altLang="nb-NO" sz="2800">
                  <a:latin typeface="Times New Roman" panose="02020603050405020304" pitchFamily="18" charset="0"/>
                </a:rPr>
                <a:t>40</a:t>
              </a:r>
            </a:p>
          </p:txBody>
        </p:sp>
        <p:sp>
          <p:nvSpPr>
            <p:cNvPr id="10255" name="Text Box 25"/>
            <p:cNvSpPr txBox="1">
              <a:spLocks noChangeArrowheads="1"/>
            </p:cNvSpPr>
            <p:nvPr/>
          </p:nvSpPr>
          <p:spPr bwMode="auto">
            <a:xfrm>
              <a:off x="612" y="1933"/>
              <a:ext cx="113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nb-NO" altLang="nb-NO" sz="2800">
                  <a:latin typeface="Times New Roman" panose="02020603050405020304" pitchFamily="18" charset="0"/>
                </a:rPr>
                <a:t>Produkt B:</a:t>
              </a:r>
            </a:p>
          </p:txBody>
        </p:sp>
        <p:sp>
          <p:nvSpPr>
            <p:cNvPr id="10256" name="Text Box 26"/>
            <p:cNvSpPr txBox="1">
              <a:spLocks noChangeArrowheads="1"/>
            </p:cNvSpPr>
            <p:nvPr/>
          </p:nvSpPr>
          <p:spPr bwMode="auto">
            <a:xfrm>
              <a:off x="2290" y="1933"/>
              <a:ext cx="81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nb-NO" altLang="nb-NO" sz="2800">
                  <a:latin typeface="Times New Roman" panose="02020603050405020304" pitchFamily="18" charset="0"/>
                </a:rPr>
                <a:t>= 0,25</a:t>
              </a:r>
            </a:p>
          </p:txBody>
        </p:sp>
      </p:grpSp>
      <p:grpSp>
        <p:nvGrpSpPr>
          <p:cNvPr id="6" name="Group 27"/>
          <p:cNvGrpSpPr>
            <a:grpSpLocks/>
          </p:cNvGrpSpPr>
          <p:nvPr/>
        </p:nvGrpSpPr>
        <p:grpSpPr bwMode="auto">
          <a:xfrm>
            <a:off x="971550" y="4724400"/>
            <a:ext cx="3960813" cy="950913"/>
            <a:chOff x="612" y="1797"/>
            <a:chExt cx="2495" cy="599"/>
          </a:xfrm>
        </p:grpSpPr>
        <p:sp>
          <p:nvSpPr>
            <p:cNvPr id="10249" name="Text Box 28"/>
            <p:cNvSpPr txBox="1">
              <a:spLocks noChangeArrowheads="1"/>
            </p:cNvSpPr>
            <p:nvPr/>
          </p:nvSpPr>
          <p:spPr bwMode="auto">
            <a:xfrm>
              <a:off x="1791" y="1797"/>
              <a:ext cx="49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nb-NO" altLang="nb-NO" sz="2800" u="sng">
                  <a:latin typeface="Times New Roman" panose="02020603050405020304" pitchFamily="18" charset="0"/>
                </a:rPr>
                <a:t>15,-</a:t>
              </a:r>
            </a:p>
          </p:txBody>
        </p:sp>
        <p:sp>
          <p:nvSpPr>
            <p:cNvPr id="10250" name="Text Box 29"/>
            <p:cNvSpPr txBox="1">
              <a:spLocks noChangeArrowheads="1"/>
            </p:cNvSpPr>
            <p:nvPr/>
          </p:nvSpPr>
          <p:spPr bwMode="auto">
            <a:xfrm>
              <a:off x="1746" y="2069"/>
              <a:ext cx="54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nb-NO" altLang="nb-NO" sz="2800">
                  <a:latin typeface="Times New Roman" panose="02020603050405020304" pitchFamily="18" charset="0"/>
                </a:rPr>
                <a:t>80</a:t>
              </a:r>
            </a:p>
          </p:txBody>
        </p:sp>
        <p:sp>
          <p:nvSpPr>
            <p:cNvPr id="10251" name="Text Box 30"/>
            <p:cNvSpPr txBox="1">
              <a:spLocks noChangeArrowheads="1"/>
            </p:cNvSpPr>
            <p:nvPr/>
          </p:nvSpPr>
          <p:spPr bwMode="auto">
            <a:xfrm>
              <a:off x="612" y="1933"/>
              <a:ext cx="113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nb-NO" altLang="nb-NO" sz="2800">
                  <a:latin typeface="Times New Roman" panose="02020603050405020304" pitchFamily="18" charset="0"/>
                </a:rPr>
                <a:t>Produkt C:</a:t>
              </a:r>
            </a:p>
          </p:txBody>
        </p:sp>
        <p:sp>
          <p:nvSpPr>
            <p:cNvPr id="10252" name="Text Box 31"/>
            <p:cNvSpPr txBox="1">
              <a:spLocks noChangeArrowheads="1"/>
            </p:cNvSpPr>
            <p:nvPr/>
          </p:nvSpPr>
          <p:spPr bwMode="auto">
            <a:xfrm>
              <a:off x="2290" y="1933"/>
              <a:ext cx="81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nb-NO" altLang="nb-NO" sz="2800">
                  <a:latin typeface="Times New Roman" panose="02020603050405020304" pitchFamily="18" charset="0"/>
                </a:rPr>
                <a:t>= 0,19</a:t>
              </a:r>
            </a:p>
          </p:txBody>
        </p:sp>
      </p:grpSp>
      <p:sp>
        <p:nvSpPr>
          <p:cNvPr id="78884" name="AutoShape 36"/>
          <p:cNvSpPr>
            <a:spLocks/>
          </p:cNvSpPr>
          <p:nvPr/>
        </p:nvSpPr>
        <p:spPr bwMode="auto">
          <a:xfrm>
            <a:off x="5724525" y="3857625"/>
            <a:ext cx="2587625" cy="1122363"/>
          </a:xfrm>
          <a:prstGeom prst="borderCallout2">
            <a:avLst>
              <a:gd name="adj1" fmla="val 10185"/>
              <a:gd name="adj2" fmla="val -2944"/>
              <a:gd name="adj3" fmla="val 10185"/>
              <a:gd name="adj4" fmla="val -25338"/>
              <a:gd name="adj5" fmla="val -41162"/>
              <a:gd name="adj6" fmla="val -36870"/>
            </a:avLst>
          </a:prstGeom>
          <a:solidFill>
            <a:schemeClr val="accent1"/>
          </a:solidFill>
          <a:ln w="9525">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b-NO" altLang="nb-NO" sz="2400">
                <a:solidFill>
                  <a:schemeClr val="bg2"/>
                </a:solidFill>
                <a:latin typeface="Times New Roman" panose="02020603050405020304" pitchFamily="18" charset="0"/>
              </a:rPr>
              <a:t>Mest lønnsomt. Bruker all kapasitet</a:t>
            </a:r>
            <a:r>
              <a:rPr lang="nb-NO" altLang="nb-NO" sz="2400">
                <a:latin typeface="Times New Roman" panose="02020603050405020304" pitchFamily="18" charset="0"/>
              </a:rPr>
              <a:t> </a:t>
            </a:r>
            <a:r>
              <a:rPr lang="nb-NO" altLang="nb-NO" sz="2400">
                <a:solidFill>
                  <a:schemeClr val="bg2"/>
                </a:solidFill>
                <a:latin typeface="Times New Roman" panose="02020603050405020304" pitchFamily="18" charset="0"/>
              </a:rPr>
              <a:t>på produkt A</a:t>
            </a:r>
          </a:p>
        </p:txBody>
      </p:sp>
      <p:sp>
        <p:nvSpPr>
          <p:cNvPr id="10248" name="Text Box 37"/>
          <p:cNvSpPr txBox="1">
            <a:spLocks noChangeArrowheads="1"/>
          </p:cNvSpPr>
          <p:nvPr/>
        </p:nvSpPr>
        <p:spPr bwMode="auto">
          <a:xfrm>
            <a:off x="611188" y="1268413"/>
            <a:ext cx="66976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nb-NO" altLang="nb-NO" sz="2800" dirty="0"/>
              <a:t>2 – Rangering av produkter:</a:t>
            </a:r>
          </a:p>
        </p:txBody>
      </p:sp>
    </p:spTree>
    <p:extLst>
      <p:ext uri="{BB962C8B-B14F-4D97-AF65-F5344CB8AC3E}">
        <p14:creationId xmlns:p14="http://schemas.microsoft.com/office/powerpoint/2010/main" val="454091860"/>
      </p:ext>
    </p:extLst>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2" presetClass="entr" presetSubtype="8"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0-#ppt_w/2"/>
                                          </p:val>
                                        </p:tav>
                                        <p:tav tm="100000">
                                          <p:val>
                                            <p:strVal val="#ppt_x"/>
                                          </p:val>
                                        </p:tav>
                                      </p:tavLst>
                                    </p:anim>
                                    <p:anim calcmode="lin" valueType="num">
                                      <p:cBhvr additive="base">
                                        <p:cTn id="11"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8"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0-#ppt_w/2"/>
                                          </p:val>
                                        </p:tav>
                                        <p:tav tm="100000">
                                          <p:val>
                                            <p:strVal val="#ppt_x"/>
                                          </p:val>
                                        </p:tav>
                                      </p:tavLst>
                                    </p:anim>
                                    <p:anim calcmode="lin" valueType="num">
                                      <p:cBhvr additive="base">
                                        <p:cTn id="17"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8"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0-#ppt_w/2"/>
                                          </p:val>
                                        </p:tav>
                                        <p:tav tm="100000">
                                          <p:val>
                                            <p:strVal val="#ppt_x"/>
                                          </p:val>
                                        </p:tav>
                                      </p:tavLst>
                                    </p:anim>
                                    <p:anim calcmode="lin" valueType="num">
                                      <p:cBhvr additive="base">
                                        <p:cTn id="23"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6" fill="hold" grpId="0" nodeType="clickEffect">
                                  <p:stCondLst>
                                    <p:cond delay="0"/>
                                  </p:stCondLst>
                                  <p:childTnLst>
                                    <p:set>
                                      <p:cBhvr>
                                        <p:cTn id="27" dur="1" fill="hold">
                                          <p:stCondLst>
                                            <p:cond delay="0"/>
                                          </p:stCondLst>
                                        </p:cTn>
                                        <p:tgtEl>
                                          <p:spTgt spid="78884"/>
                                        </p:tgtEl>
                                        <p:attrNameLst>
                                          <p:attrName>style.visibility</p:attrName>
                                        </p:attrNameLst>
                                      </p:cBhvr>
                                      <p:to>
                                        <p:strVal val="visible"/>
                                      </p:to>
                                    </p:set>
                                    <p:anim calcmode="lin" valueType="num">
                                      <p:cBhvr additive="base">
                                        <p:cTn id="28" dur="500" fill="hold"/>
                                        <p:tgtEl>
                                          <p:spTgt spid="78884"/>
                                        </p:tgtEl>
                                        <p:attrNameLst>
                                          <p:attrName>ppt_x</p:attrName>
                                        </p:attrNameLst>
                                      </p:cBhvr>
                                      <p:tavLst>
                                        <p:tav tm="0">
                                          <p:val>
                                            <p:strVal val="1+#ppt_w/2"/>
                                          </p:val>
                                        </p:tav>
                                        <p:tav tm="100000">
                                          <p:val>
                                            <p:strVal val="#ppt_x"/>
                                          </p:val>
                                        </p:tav>
                                      </p:tavLst>
                                    </p:anim>
                                    <p:anim calcmode="lin" valueType="num">
                                      <p:cBhvr additive="base">
                                        <p:cTn id="29" dur="500" fill="hold"/>
                                        <p:tgtEl>
                                          <p:spTgt spid="788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84"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9" name="Rectangle 3"/>
          <p:cNvSpPr>
            <a:spLocks noGrp="1" noChangeArrowheads="1"/>
          </p:cNvSpPr>
          <p:nvPr>
            <p:ph type="body" idx="1"/>
          </p:nvPr>
        </p:nvSpPr>
        <p:spPr>
          <a:xfrm>
            <a:off x="457200" y="2205038"/>
            <a:ext cx="8229600" cy="3921125"/>
          </a:xfrm>
        </p:spPr>
        <p:txBody>
          <a:bodyPr/>
          <a:lstStyle/>
          <a:p>
            <a:pPr lvl="1" eaLnBrk="1" hangingPunct="1">
              <a:lnSpc>
                <a:spcPct val="90000"/>
              </a:lnSpc>
            </a:pPr>
            <a:r>
              <a:rPr lang="nb-NO" altLang="nb-NO" b="1" dirty="0" smtClean="0"/>
              <a:t>Hvor mange enheter kan vi produsere av det mest lønnsomme produktet?</a:t>
            </a:r>
          </a:p>
          <a:p>
            <a:pPr lvl="2" eaLnBrk="1" hangingPunct="1">
              <a:lnSpc>
                <a:spcPct val="90000"/>
              </a:lnSpc>
            </a:pPr>
            <a:r>
              <a:rPr lang="nb-NO" altLang="nb-NO" dirty="0" smtClean="0"/>
              <a:t>Produkt A trenger 30 minutter i maskinen. Spørsmålet blir da hvor mange maskintimer vi har til rådighet?</a:t>
            </a:r>
          </a:p>
          <a:p>
            <a:pPr lvl="2" eaLnBrk="1" hangingPunct="1">
              <a:lnSpc>
                <a:spcPct val="90000"/>
              </a:lnSpc>
            </a:pPr>
            <a:r>
              <a:rPr lang="nb-NO" altLang="nb-NO" dirty="0" smtClean="0"/>
              <a:t>Med utgangspunkt i produksjonen i mars finner vi følgende maksimale produksjonskapasitet (forutsetter 100 % kapasitetsutnyttelse i mars):</a:t>
            </a:r>
          </a:p>
        </p:txBody>
      </p:sp>
      <p:sp>
        <p:nvSpPr>
          <p:cNvPr id="6" name="Text Box 53"/>
          <p:cNvSpPr txBox="1">
            <a:spLocks noChangeArrowheads="1"/>
          </p:cNvSpPr>
          <p:nvPr/>
        </p:nvSpPr>
        <p:spPr bwMode="auto">
          <a:xfrm>
            <a:off x="684213" y="1125538"/>
            <a:ext cx="76327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nb-NO" altLang="nb-NO" sz="2800" b="1" dirty="0">
                <a:latin typeface="Times New Roman" panose="02020603050405020304" pitchFamily="18" charset="0"/>
              </a:rPr>
              <a:t>3 – Beregning av optimalt resultat:</a:t>
            </a:r>
          </a:p>
        </p:txBody>
      </p:sp>
    </p:spTree>
    <p:extLst>
      <p:ext uri="{BB962C8B-B14F-4D97-AF65-F5344CB8AC3E}">
        <p14:creationId xmlns:p14="http://schemas.microsoft.com/office/powerpoint/2010/main" val="2943202093"/>
      </p:ext>
    </p:extLst>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 calcmode="lin" valueType="num">
                                      <p:cBhvr additive="base">
                                        <p:cTn id="7" dur="500" fill="hold"/>
                                        <p:tgtEl>
                                          <p:spTgt spid="808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089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80899">
                                            <p:txEl>
                                              <p:pRg st="1" end="1"/>
                                            </p:txEl>
                                          </p:spTgt>
                                        </p:tgtEl>
                                        <p:attrNameLst>
                                          <p:attrName>style.visibility</p:attrName>
                                        </p:attrNameLst>
                                      </p:cBhvr>
                                      <p:to>
                                        <p:strVal val="visible"/>
                                      </p:to>
                                    </p:set>
                                    <p:anim calcmode="lin" valueType="num">
                                      <p:cBhvr additive="base">
                                        <p:cTn id="11" dur="500" fill="hold"/>
                                        <p:tgtEl>
                                          <p:spTgt spid="8089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8089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80899">
                                            <p:txEl>
                                              <p:pRg st="2" end="2"/>
                                            </p:txEl>
                                          </p:spTgt>
                                        </p:tgtEl>
                                        <p:attrNameLst>
                                          <p:attrName>style.visibility</p:attrName>
                                        </p:attrNameLst>
                                      </p:cBhvr>
                                      <p:to>
                                        <p:strVal val="visible"/>
                                      </p:to>
                                    </p:set>
                                    <p:anim calcmode="lin" valueType="num">
                                      <p:cBhvr additive="base">
                                        <p:cTn id="15" dur="500" fill="hold"/>
                                        <p:tgtEl>
                                          <p:spTgt spid="80899">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8089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whoosh.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0-#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bldLvl="4" autoUpdateAnimBg="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5"/>
          <p:cNvGrpSpPr>
            <a:grpSpLocks/>
          </p:cNvGrpSpPr>
          <p:nvPr/>
        </p:nvGrpSpPr>
        <p:grpSpPr bwMode="auto">
          <a:xfrm>
            <a:off x="539750" y="4652963"/>
            <a:ext cx="7739063" cy="946150"/>
            <a:chOff x="340" y="2931"/>
            <a:chExt cx="4875" cy="596"/>
          </a:xfrm>
        </p:grpSpPr>
        <p:sp>
          <p:nvSpPr>
            <p:cNvPr id="12297" name="Text Box 11"/>
            <p:cNvSpPr txBox="1">
              <a:spLocks noChangeArrowheads="1"/>
            </p:cNvSpPr>
            <p:nvPr/>
          </p:nvSpPr>
          <p:spPr bwMode="auto">
            <a:xfrm>
              <a:off x="2018" y="2931"/>
              <a:ext cx="140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nb-NO" altLang="nb-NO" sz="2800" u="sng">
                  <a:latin typeface="Times New Roman" panose="02020603050405020304" pitchFamily="18" charset="0"/>
                </a:rPr>
                <a:t>318 000 min</a:t>
              </a:r>
            </a:p>
          </p:txBody>
        </p:sp>
        <p:sp>
          <p:nvSpPr>
            <p:cNvPr id="12298" name="Text Box 12"/>
            <p:cNvSpPr txBox="1">
              <a:spLocks noChangeArrowheads="1"/>
            </p:cNvSpPr>
            <p:nvPr/>
          </p:nvSpPr>
          <p:spPr bwMode="auto">
            <a:xfrm>
              <a:off x="2245" y="3158"/>
              <a:ext cx="78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nb-NO" altLang="nb-NO" sz="2800">
                  <a:latin typeface="Times New Roman" panose="02020603050405020304" pitchFamily="18" charset="0"/>
                </a:rPr>
                <a:t>30 min</a:t>
              </a:r>
            </a:p>
          </p:txBody>
        </p:sp>
        <p:sp>
          <p:nvSpPr>
            <p:cNvPr id="12299" name="Text Box 13"/>
            <p:cNvSpPr txBox="1">
              <a:spLocks noChangeArrowheads="1"/>
            </p:cNvSpPr>
            <p:nvPr/>
          </p:nvSpPr>
          <p:spPr bwMode="auto">
            <a:xfrm>
              <a:off x="340" y="2931"/>
              <a:ext cx="1724" cy="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nb-NO" altLang="nb-NO" sz="2800">
                  <a:latin typeface="Times New Roman" panose="02020603050405020304" pitchFamily="18" charset="0"/>
                </a:rPr>
                <a:t>Maksimal produksjon av A:</a:t>
              </a:r>
            </a:p>
          </p:txBody>
        </p:sp>
        <p:sp>
          <p:nvSpPr>
            <p:cNvPr id="12300" name="Text Box 14"/>
            <p:cNvSpPr txBox="1">
              <a:spLocks noChangeArrowheads="1"/>
            </p:cNvSpPr>
            <p:nvPr/>
          </p:nvSpPr>
          <p:spPr bwMode="auto">
            <a:xfrm>
              <a:off x="3288" y="3067"/>
              <a:ext cx="192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nb-NO" altLang="nb-NO" sz="2800">
                  <a:latin typeface="Times New Roman" panose="02020603050405020304" pitchFamily="18" charset="0"/>
                </a:rPr>
                <a:t>= 10 600 enheter</a:t>
              </a:r>
            </a:p>
          </p:txBody>
        </p:sp>
      </p:grpSp>
      <p:sp>
        <p:nvSpPr>
          <p:cNvPr id="81937" name="AutoShape 17"/>
          <p:cNvSpPr>
            <a:spLocks/>
          </p:cNvSpPr>
          <p:nvPr/>
        </p:nvSpPr>
        <p:spPr bwMode="auto">
          <a:xfrm>
            <a:off x="5224463" y="5691188"/>
            <a:ext cx="1508125" cy="609600"/>
          </a:xfrm>
          <a:prstGeom prst="borderCallout2">
            <a:avLst>
              <a:gd name="adj1" fmla="val 18750"/>
              <a:gd name="adj2" fmla="val -5051"/>
              <a:gd name="adj3" fmla="val 18750"/>
              <a:gd name="adj4" fmla="val -30843"/>
              <a:gd name="adj5" fmla="val -28648"/>
              <a:gd name="adj6" fmla="val -57579"/>
            </a:avLst>
          </a:prstGeom>
          <a:solidFill>
            <a:schemeClr val="accent1"/>
          </a:solidFill>
          <a:ln w="9525">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b-NO" altLang="nb-NO" sz="2400">
                <a:solidFill>
                  <a:schemeClr val="bg2"/>
                </a:solidFill>
                <a:latin typeface="Times New Roman" panose="02020603050405020304" pitchFamily="18" charset="0"/>
              </a:rPr>
              <a:t>forbruk</a:t>
            </a:r>
            <a:r>
              <a:rPr lang="nb-NO" altLang="nb-NO" sz="2400">
                <a:latin typeface="Times New Roman" panose="02020603050405020304" pitchFamily="18" charset="0"/>
              </a:rPr>
              <a:t> </a:t>
            </a:r>
            <a:r>
              <a:rPr lang="nb-NO" altLang="nb-NO" sz="2400">
                <a:solidFill>
                  <a:schemeClr val="bg2"/>
                </a:solidFill>
                <a:latin typeface="Times New Roman" panose="02020603050405020304" pitchFamily="18" charset="0"/>
              </a:rPr>
              <a:t>A</a:t>
            </a:r>
          </a:p>
        </p:txBody>
      </p:sp>
      <p:sp>
        <p:nvSpPr>
          <p:cNvPr id="81938" name="AutoShape 18"/>
          <p:cNvSpPr>
            <a:spLocks/>
          </p:cNvSpPr>
          <p:nvPr/>
        </p:nvSpPr>
        <p:spPr bwMode="auto">
          <a:xfrm>
            <a:off x="5440363" y="4035425"/>
            <a:ext cx="1508125" cy="609600"/>
          </a:xfrm>
          <a:prstGeom prst="borderCallout2">
            <a:avLst>
              <a:gd name="adj1" fmla="val 18750"/>
              <a:gd name="adj2" fmla="val -5051"/>
              <a:gd name="adj3" fmla="val 18750"/>
              <a:gd name="adj4" fmla="val -42528"/>
              <a:gd name="adj5" fmla="val 89583"/>
              <a:gd name="adj6" fmla="val -81472"/>
            </a:avLst>
          </a:prstGeom>
          <a:solidFill>
            <a:schemeClr val="accent1"/>
          </a:solidFill>
          <a:ln w="9525">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b-NO" altLang="nb-NO" sz="2400">
                <a:solidFill>
                  <a:schemeClr val="bg2"/>
                </a:solidFill>
                <a:latin typeface="Times New Roman" panose="02020603050405020304" pitchFamily="18" charset="0"/>
              </a:rPr>
              <a:t>Kapasitet</a:t>
            </a:r>
          </a:p>
        </p:txBody>
      </p:sp>
      <p:graphicFrame>
        <p:nvGraphicFramePr>
          <p:cNvPr id="81928" name="Object 8"/>
          <p:cNvGraphicFramePr>
            <a:graphicFrameLocks noGrp="1" noChangeAspect="1"/>
          </p:cNvGraphicFramePr>
          <p:nvPr>
            <p:ph sz="half" idx="1"/>
          </p:nvPr>
        </p:nvGraphicFramePr>
        <p:xfrm>
          <a:off x="755650" y="1862138"/>
          <a:ext cx="3522663" cy="1320800"/>
        </p:xfrm>
        <a:graphic>
          <a:graphicData uri="http://schemas.openxmlformats.org/presentationml/2006/ole">
            <mc:AlternateContent xmlns:mc="http://schemas.openxmlformats.org/markup-compatibility/2006">
              <mc:Choice xmlns:v="urn:schemas-microsoft-com:vml" Requires="v">
                <p:oleObj spid="_x0000_s12302" name="Regneark" r:id="rId3" imgW="1762049" imgH="657149" progId="Excel.Sheet.8">
                  <p:embed/>
                </p:oleObj>
              </mc:Choice>
              <mc:Fallback>
                <p:oleObj name="Regneark" r:id="rId3" imgW="1762049" imgH="657149"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1862138"/>
                        <a:ext cx="3522663" cy="132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39" name="Object 19"/>
          <p:cNvGraphicFramePr>
            <a:graphicFrameLocks noGrp="1" noChangeAspect="1"/>
          </p:cNvGraphicFramePr>
          <p:nvPr>
            <p:ph sz="quarter" idx="2"/>
          </p:nvPr>
        </p:nvGraphicFramePr>
        <p:xfrm>
          <a:off x="4256088" y="1860550"/>
          <a:ext cx="1439862" cy="936625"/>
        </p:xfrm>
        <a:graphic>
          <a:graphicData uri="http://schemas.openxmlformats.org/presentationml/2006/ole">
            <mc:AlternateContent xmlns:mc="http://schemas.openxmlformats.org/markup-compatibility/2006">
              <mc:Choice xmlns:v="urn:schemas-microsoft-com:vml" Requires="v">
                <p:oleObj spid="_x0000_s12303" name="Regneark" r:id="rId5" imgW="762000" imgH="495300" progId="Excel.Sheet.8">
                  <p:embed/>
                </p:oleObj>
              </mc:Choice>
              <mc:Fallback>
                <p:oleObj name="Regneark" r:id="rId5" imgW="762000" imgH="495300" progId="Excel.Shee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56088" y="1860550"/>
                        <a:ext cx="1439862"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1958" name="Object 38"/>
          <p:cNvGraphicFramePr>
            <a:graphicFrameLocks noGrp="1" noChangeAspect="1"/>
          </p:cNvGraphicFramePr>
          <p:nvPr>
            <p:ph sz="quarter" idx="3"/>
          </p:nvPr>
        </p:nvGraphicFramePr>
        <p:xfrm>
          <a:off x="5681663" y="1844675"/>
          <a:ext cx="1198562" cy="1292225"/>
        </p:xfrm>
        <a:graphic>
          <a:graphicData uri="http://schemas.openxmlformats.org/presentationml/2006/ole">
            <mc:AlternateContent xmlns:mc="http://schemas.openxmlformats.org/markup-compatibility/2006">
              <mc:Choice xmlns:v="urn:schemas-microsoft-com:vml" Requires="v">
                <p:oleObj spid="_x0000_s12304" name="Regneark" r:id="rId7" imgW="609600" imgH="657149" progId="Excel.Sheet.8">
                  <p:embed/>
                </p:oleObj>
              </mc:Choice>
              <mc:Fallback>
                <p:oleObj name="Regneark" r:id="rId7" imgW="609600" imgH="657149" progId="Excel.Sheet.8">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81663" y="1844675"/>
                        <a:ext cx="1198562"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186486480"/>
      </p:ext>
    </p:extLst>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81928"/>
                                        </p:tgtEl>
                                        <p:attrNameLst>
                                          <p:attrName>style.visibility</p:attrName>
                                        </p:attrNameLst>
                                      </p:cBhvr>
                                      <p:to>
                                        <p:strVal val="visible"/>
                                      </p:to>
                                    </p:set>
                                    <p:anim calcmode="lin" valueType="num">
                                      <p:cBhvr additive="base">
                                        <p:cTn id="7" dur="500" fill="hold"/>
                                        <p:tgtEl>
                                          <p:spTgt spid="81928"/>
                                        </p:tgtEl>
                                        <p:attrNameLst>
                                          <p:attrName>ppt_x</p:attrName>
                                        </p:attrNameLst>
                                      </p:cBhvr>
                                      <p:tavLst>
                                        <p:tav tm="0">
                                          <p:val>
                                            <p:strVal val="0-#ppt_w/2"/>
                                          </p:val>
                                        </p:tav>
                                        <p:tav tm="100000">
                                          <p:val>
                                            <p:strVal val="#ppt_x"/>
                                          </p:val>
                                        </p:tav>
                                      </p:tavLst>
                                    </p:anim>
                                    <p:anim calcmode="lin" valueType="num">
                                      <p:cBhvr additive="base">
                                        <p:cTn id="8" dur="500" fill="hold"/>
                                        <p:tgtEl>
                                          <p:spTgt spid="8192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81939"/>
                                        </p:tgtEl>
                                        <p:attrNameLst>
                                          <p:attrName>style.visibility</p:attrName>
                                        </p:attrNameLst>
                                      </p:cBhvr>
                                      <p:to>
                                        <p:strVal val="visible"/>
                                      </p:to>
                                    </p:set>
                                    <p:animEffect transition="in" filter="blinds(horizontal)">
                                      <p:cBhvr>
                                        <p:cTn id="13" dur="500"/>
                                        <p:tgtEl>
                                          <p:spTgt spid="8193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81958"/>
                                        </p:tgtEl>
                                        <p:attrNameLst>
                                          <p:attrName>style.visibility</p:attrName>
                                        </p:attrNameLst>
                                      </p:cBhvr>
                                      <p:to>
                                        <p:strVal val="visible"/>
                                      </p:to>
                                    </p:set>
                                    <p:animEffect transition="in" filter="blinds(horizontal)">
                                      <p:cBhvr>
                                        <p:cTn id="18" dur="500"/>
                                        <p:tgtEl>
                                          <p:spTgt spid="8195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 fill="hold"/>
                                        <p:tgtEl>
                                          <p:spTgt spid="2"/>
                                        </p:tgtEl>
                                        <p:attrNameLst>
                                          <p:attrName>ppt_x</p:attrName>
                                        </p:attrNameLst>
                                      </p:cBhvr>
                                      <p:tavLst>
                                        <p:tav tm="0">
                                          <p:val>
                                            <p:strVal val="#ppt_x"/>
                                          </p:val>
                                        </p:tav>
                                        <p:tav tm="100000">
                                          <p:val>
                                            <p:strVal val="#ppt_x"/>
                                          </p:val>
                                        </p:tav>
                                      </p:tavLst>
                                    </p:anim>
                                    <p:anim calcmode="lin" valueType="num">
                                      <p:cBhvr additive="base">
                                        <p:cTn id="2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81938"/>
                                        </p:tgtEl>
                                        <p:attrNameLst>
                                          <p:attrName>style.visibility</p:attrName>
                                        </p:attrNameLst>
                                      </p:cBhvr>
                                      <p:to>
                                        <p:strVal val="visible"/>
                                      </p:to>
                                    </p:set>
                                    <p:anim calcmode="lin" valueType="num">
                                      <p:cBhvr additive="base">
                                        <p:cTn id="29" dur="500" fill="hold"/>
                                        <p:tgtEl>
                                          <p:spTgt spid="81938"/>
                                        </p:tgtEl>
                                        <p:attrNameLst>
                                          <p:attrName>ppt_x</p:attrName>
                                        </p:attrNameLst>
                                      </p:cBhvr>
                                      <p:tavLst>
                                        <p:tav tm="0">
                                          <p:val>
                                            <p:strVal val="1+#ppt_w/2"/>
                                          </p:val>
                                        </p:tav>
                                        <p:tav tm="100000">
                                          <p:val>
                                            <p:strVal val="#ppt_x"/>
                                          </p:val>
                                        </p:tav>
                                      </p:tavLst>
                                    </p:anim>
                                    <p:anim calcmode="lin" valueType="num">
                                      <p:cBhvr additive="base">
                                        <p:cTn id="30" dur="500" fill="hold"/>
                                        <p:tgtEl>
                                          <p:spTgt spid="81938"/>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81937"/>
                                        </p:tgtEl>
                                        <p:attrNameLst>
                                          <p:attrName>style.visibility</p:attrName>
                                        </p:attrNameLst>
                                      </p:cBhvr>
                                      <p:to>
                                        <p:strVal val="visible"/>
                                      </p:to>
                                    </p:set>
                                    <p:anim calcmode="lin" valueType="num">
                                      <p:cBhvr additive="base">
                                        <p:cTn id="33" dur="500" fill="hold"/>
                                        <p:tgtEl>
                                          <p:spTgt spid="81937"/>
                                        </p:tgtEl>
                                        <p:attrNameLst>
                                          <p:attrName>ppt_x</p:attrName>
                                        </p:attrNameLst>
                                      </p:cBhvr>
                                      <p:tavLst>
                                        <p:tav tm="0">
                                          <p:val>
                                            <p:strVal val="1+#ppt_w/2"/>
                                          </p:val>
                                        </p:tav>
                                        <p:tav tm="100000">
                                          <p:val>
                                            <p:strVal val="#ppt_x"/>
                                          </p:val>
                                        </p:tav>
                                      </p:tavLst>
                                    </p:anim>
                                    <p:anim calcmode="lin" valueType="num">
                                      <p:cBhvr additive="base">
                                        <p:cTn id="34" dur="500" fill="hold"/>
                                        <p:tgtEl>
                                          <p:spTgt spid="819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37" grpId="0" animBg="1"/>
      <p:bldP spid="81938"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84996" name="Object 4"/>
          <p:cNvGraphicFramePr>
            <a:graphicFrameLocks noGrp="1" noChangeAspect="1"/>
          </p:cNvGraphicFramePr>
          <p:nvPr>
            <p:ph idx="1"/>
            <p:extLst>
              <p:ext uri="{D42A27DB-BD31-4B8C-83A1-F6EECF244321}">
                <p14:modId xmlns:p14="http://schemas.microsoft.com/office/powerpoint/2010/main" val="2517664322"/>
              </p:ext>
            </p:extLst>
          </p:nvPr>
        </p:nvGraphicFramePr>
        <p:xfrm>
          <a:off x="611560" y="1340768"/>
          <a:ext cx="7823200" cy="1681162"/>
        </p:xfrm>
        <a:graphic>
          <a:graphicData uri="http://schemas.openxmlformats.org/presentationml/2006/ole">
            <mc:AlternateContent xmlns:mc="http://schemas.openxmlformats.org/markup-compatibility/2006">
              <mc:Choice xmlns:v="urn:schemas-microsoft-com:vml" Requires="v">
                <p:oleObj spid="_x0000_s13318" name="Regneark" r:id="rId4" imgW="3019332" imgH="657109" progId="Excel.Sheet.8">
                  <p:embed/>
                </p:oleObj>
              </mc:Choice>
              <mc:Fallback>
                <p:oleObj name="Regneark" r:id="rId4" imgW="3019332" imgH="657109"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560" y="1340768"/>
                        <a:ext cx="7823200" cy="1681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4998" name="Text Box 6"/>
          <p:cNvSpPr txBox="1">
            <a:spLocks noChangeArrowheads="1"/>
          </p:cNvSpPr>
          <p:nvPr/>
        </p:nvSpPr>
        <p:spPr bwMode="auto">
          <a:xfrm>
            <a:off x="611560" y="3284984"/>
            <a:ext cx="784860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nb-NO" altLang="nb-NO" sz="2400" dirty="0">
                <a:latin typeface="Times New Roman" panose="02020603050405020304" pitchFamily="18" charset="0"/>
              </a:rPr>
              <a:t>Vi ser at dekningsbidraget forventes økt med 12 800 ved omlegging av produksjonen.</a:t>
            </a:r>
          </a:p>
          <a:p>
            <a:pPr eaLnBrk="1" hangingPunct="1">
              <a:spcBef>
                <a:spcPct val="50000"/>
              </a:spcBef>
            </a:pPr>
            <a:r>
              <a:rPr lang="nb-NO" altLang="nb-NO" sz="2400" dirty="0">
                <a:latin typeface="Times New Roman" panose="02020603050405020304" pitchFamily="18" charset="0"/>
              </a:rPr>
              <a:t>Siden faste kostnader ikke påvirkes av omleggingen vil </a:t>
            </a:r>
            <a:r>
              <a:rPr lang="nb-NO" altLang="nb-NO" sz="2400" dirty="0" err="1">
                <a:latin typeface="Times New Roman" panose="02020603050405020304" pitchFamily="18" charset="0"/>
              </a:rPr>
              <a:t>resultatøkningen</a:t>
            </a:r>
            <a:r>
              <a:rPr lang="nb-NO" altLang="nb-NO" sz="2400" dirty="0">
                <a:latin typeface="Times New Roman" panose="02020603050405020304" pitchFamily="18" charset="0"/>
              </a:rPr>
              <a:t> tilsvare økningen i DB.</a:t>
            </a:r>
          </a:p>
          <a:p>
            <a:pPr eaLnBrk="1" hangingPunct="1">
              <a:spcBef>
                <a:spcPct val="50000"/>
              </a:spcBef>
            </a:pPr>
            <a:r>
              <a:rPr lang="nb-NO" altLang="nb-NO" sz="2400" dirty="0">
                <a:latin typeface="Times New Roman" panose="02020603050405020304" pitchFamily="18" charset="0"/>
              </a:rPr>
              <a:t>Er det likevel noe som taler i mot en omlegging av produksjonen?</a:t>
            </a:r>
          </a:p>
        </p:txBody>
      </p:sp>
    </p:spTree>
    <p:extLst>
      <p:ext uri="{BB962C8B-B14F-4D97-AF65-F5344CB8AC3E}">
        <p14:creationId xmlns:p14="http://schemas.microsoft.com/office/powerpoint/2010/main" val="3916011802"/>
      </p:ext>
    </p:extLst>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84996"/>
                                        </p:tgtEl>
                                        <p:attrNameLst>
                                          <p:attrName>style.visibility</p:attrName>
                                        </p:attrNameLst>
                                      </p:cBhvr>
                                      <p:to>
                                        <p:strVal val="visible"/>
                                      </p:to>
                                    </p:set>
                                    <p:anim calcmode="lin" valueType="num">
                                      <p:cBhvr additive="base">
                                        <p:cTn id="7" dur="500" fill="hold"/>
                                        <p:tgtEl>
                                          <p:spTgt spid="84996"/>
                                        </p:tgtEl>
                                        <p:attrNameLst>
                                          <p:attrName>ppt_x</p:attrName>
                                        </p:attrNameLst>
                                      </p:cBhvr>
                                      <p:tavLst>
                                        <p:tav tm="0">
                                          <p:val>
                                            <p:strVal val="0-#ppt_w/2"/>
                                          </p:val>
                                        </p:tav>
                                        <p:tav tm="100000">
                                          <p:val>
                                            <p:strVal val="#ppt_x"/>
                                          </p:val>
                                        </p:tav>
                                      </p:tavLst>
                                    </p:anim>
                                    <p:anim calcmode="lin" valueType="num">
                                      <p:cBhvr additive="base">
                                        <p:cTn id="8" dur="500" fill="hold"/>
                                        <p:tgtEl>
                                          <p:spTgt spid="8499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4998"/>
                                        </p:tgtEl>
                                        <p:attrNameLst>
                                          <p:attrName>style.visibility</p:attrName>
                                        </p:attrNameLst>
                                      </p:cBhvr>
                                      <p:to>
                                        <p:strVal val="visible"/>
                                      </p:to>
                                    </p:set>
                                    <p:anim calcmode="lin" valueType="num">
                                      <p:cBhvr additive="base">
                                        <p:cTn id="13" dur="500" fill="hold"/>
                                        <p:tgtEl>
                                          <p:spTgt spid="84998"/>
                                        </p:tgtEl>
                                        <p:attrNameLst>
                                          <p:attrName>ppt_x</p:attrName>
                                        </p:attrNameLst>
                                      </p:cBhvr>
                                      <p:tavLst>
                                        <p:tav tm="0">
                                          <p:val>
                                            <p:strVal val="0-#ppt_w/2"/>
                                          </p:val>
                                        </p:tav>
                                        <p:tav tm="100000">
                                          <p:val>
                                            <p:strVal val="#ppt_x"/>
                                          </p:val>
                                        </p:tav>
                                      </p:tavLst>
                                    </p:anim>
                                    <p:anim calcmode="lin" valueType="num">
                                      <p:cBhvr additive="base">
                                        <p:cTn id="14" dur="500" fill="hold"/>
                                        <p:tgtEl>
                                          <p:spTgt spid="8499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8"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7" name="Rectangle 3"/>
          <p:cNvSpPr>
            <a:spLocks noGrp="1" noChangeArrowheads="1"/>
          </p:cNvSpPr>
          <p:nvPr>
            <p:ph type="body" idx="1"/>
          </p:nvPr>
        </p:nvSpPr>
        <p:spPr>
          <a:xfrm>
            <a:off x="683568" y="980728"/>
            <a:ext cx="7848872" cy="5256584"/>
          </a:xfrm>
        </p:spPr>
        <p:txBody>
          <a:bodyPr/>
          <a:lstStyle/>
          <a:p>
            <a:pPr marL="1168400" lvl="1" indent="-711200" eaLnBrk="1" hangingPunct="1">
              <a:buFontTx/>
              <a:buNone/>
            </a:pPr>
            <a:r>
              <a:rPr lang="nb-NO" altLang="nb-NO" sz="2400" dirty="0" smtClean="0"/>
              <a:t>Problemstilling 1:</a:t>
            </a:r>
          </a:p>
          <a:p>
            <a:pPr marL="1168400" lvl="1" indent="-711200" eaLnBrk="1" hangingPunct="1"/>
            <a:r>
              <a:rPr lang="nb-NO" altLang="nb-NO" sz="2400" dirty="0" smtClean="0"/>
              <a:t>Forutsett at bedriften maksimalt får solgt 5000 enheter av hvert av bedriftens produkter. (De kan dermed ikke selge 10 600 enheter av A). Forutsett fortsatt knapphet på timer i maskinparken.</a:t>
            </a:r>
            <a:br>
              <a:rPr lang="nb-NO" altLang="nb-NO" sz="2400" dirty="0" smtClean="0"/>
            </a:br>
            <a:r>
              <a:rPr lang="nb-NO" altLang="nb-NO" dirty="0" smtClean="0"/>
              <a:t/>
            </a:r>
            <a:br>
              <a:rPr lang="nb-NO" altLang="nb-NO" dirty="0" smtClean="0"/>
            </a:br>
            <a:r>
              <a:rPr lang="nb-NO" altLang="nb-NO" sz="2400" dirty="0" err="1" smtClean="0"/>
              <a:t>Beregn</a:t>
            </a:r>
            <a:r>
              <a:rPr lang="nb-NO" altLang="nb-NO" sz="2400" dirty="0" smtClean="0"/>
              <a:t> optimal produktsammensetning og resultat under disse forutsetningene.</a:t>
            </a:r>
            <a:br>
              <a:rPr lang="nb-NO" altLang="nb-NO" sz="2400" dirty="0" smtClean="0"/>
            </a:br>
            <a:r>
              <a:rPr lang="nb-NO" altLang="nb-NO" dirty="0" smtClean="0"/>
              <a:t/>
            </a:r>
            <a:br>
              <a:rPr lang="nb-NO" altLang="nb-NO" dirty="0" smtClean="0"/>
            </a:br>
            <a:endParaRPr lang="nb-NO" altLang="nb-NO" dirty="0" smtClean="0"/>
          </a:p>
        </p:txBody>
      </p:sp>
    </p:spTree>
    <p:extLst>
      <p:ext uri="{BB962C8B-B14F-4D97-AF65-F5344CB8AC3E}">
        <p14:creationId xmlns:p14="http://schemas.microsoft.com/office/powerpoint/2010/main" val="2756015176"/>
      </p:ext>
    </p:extLst>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 calcmode="lin" valueType="num">
                                      <p:cBhvr additive="base">
                                        <p:cTn id="7" dur="500" fill="hold"/>
                                        <p:tgtEl>
                                          <p:spTgt spid="880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806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88067">
                                            <p:txEl>
                                              <p:pRg st="1" end="1"/>
                                            </p:txEl>
                                          </p:spTgt>
                                        </p:tgtEl>
                                        <p:attrNameLst>
                                          <p:attrName>style.visibility</p:attrName>
                                        </p:attrNameLst>
                                      </p:cBhvr>
                                      <p:to>
                                        <p:strVal val="visible"/>
                                      </p:to>
                                    </p:set>
                                    <p:anim calcmode="lin" valueType="num">
                                      <p:cBhvr additive="base">
                                        <p:cTn id="11" dur="500" fill="hold"/>
                                        <p:tgtEl>
                                          <p:spTgt spid="8806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8806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971600" y="548680"/>
            <a:ext cx="7848872" cy="5472608"/>
          </a:xfrm>
        </p:spPr>
        <p:txBody>
          <a:bodyPr/>
          <a:lstStyle/>
          <a:p>
            <a:pPr marL="1168400" lvl="1" indent="-711200" eaLnBrk="1" hangingPunct="1">
              <a:buFontTx/>
              <a:buNone/>
            </a:pPr>
            <a:r>
              <a:rPr lang="nb-NO" altLang="nb-NO" sz="2400" dirty="0" smtClean="0"/>
              <a:t>Problemstilling 2:</a:t>
            </a:r>
          </a:p>
          <a:p>
            <a:pPr marL="1524000" lvl="2" indent="-609600" eaLnBrk="1" hangingPunct="1">
              <a:buFontTx/>
              <a:buAutoNum type="romanUcPeriod"/>
            </a:pPr>
            <a:r>
              <a:rPr lang="nb-NO" altLang="nb-NO" dirty="0" smtClean="0"/>
              <a:t>Ranger produktene dersom arbeidskraft er den knappe faktoren</a:t>
            </a:r>
          </a:p>
          <a:p>
            <a:pPr marL="1524000" lvl="2" indent="-609600" eaLnBrk="1" hangingPunct="1">
              <a:buFontTx/>
              <a:buAutoNum type="romanUcPeriod"/>
            </a:pPr>
            <a:r>
              <a:rPr lang="nb-NO" altLang="nb-NO" dirty="0" smtClean="0"/>
              <a:t>Ranger produktene dersom materialtilgang er den knappe faktoren</a:t>
            </a:r>
          </a:p>
          <a:p>
            <a:pPr marL="1524000" lvl="2" indent="-609600" eaLnBrk="1" hangingPunct="1">
              <a:buFontTx/>
              <a:buAutoNum type="romanUcPeriod"/>
            </a:pPr>
            <a:r>
              <a:rPr lang="nb-NO" altLang="nb-NO" dirty="0" smtClean="0"/>
              <a:t>Ranger produktene dersom omsetningen er den knappe faktoren</a:t>
            </a:r>
          </a:p>
          <a:p>
            <a:pPr marL="1524000" lvl="2" indent="-609600" eaLnBrk="1" hangingPunct="1">
              <a:buFontTx/>
              <a:buAutoNum type="romanUcPeriod"/>
            </a:pPr>
            <a:r>
              <a:rPr lang="nb-NO" altLang="nb-NO" dirty="0" smtClean="0"/>
              <a:t>Ranger produktene dersom tilgang til kapital er den knappe faktoren</a:t>
            </a:r>
          </a:p>
          <a:p>
            <a:pPr marL="1168400" lvl="1" indent="-711200" eaLnBrk="1" hangingPunct="1">
              <a:buFontTx/>
              <a:buNone/>
            </a:pPr>
            <a:endParaRPr lang="nb-NO" altLang="nb-NO" dirty="0" smtClean="0"/>
          </a:p>
        </p:txBody>
      </p:sp>
    </p:spTree>
    <p:extLst>
      <p:ext uri="{BB962C8B-B14F-4D97-AF65-F5344CB8AC3E}">
        <p14:creationId xmlns:p14="http://schemas.microsoft.com/office/powerpoint/2010/main" val="2651864458"/>
      </p:ext>
    </p:extLst>
  </p:cSld>
  <p:clrMapOvr>
    <a:masterClrMapping/>
  </p:clrMapOvr>
  <p:transition>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1331640" y="620688"/>
            <a:ext cx="7010400" cy="4114800"/>
          </a:xfrm>
        </p:spPr>
        <p:txBody>
          <a:bodyPr/>
          <a:lstStyle/>
          <a:p>
            <a:pPr eaLnBrk="1" hangingPunct="1">
              <a:lnSpc>
                <a:spcPct val="90000"/>
              </a:lnSpc>
            </a:pPr>
            <a:r>
              <a:rPr lang="nb-NO" altLang="nb-NO" sz="2400" dirty="0" smtClean="0"/>
              <a:t>Produktvalg:</a:t>
            </a:r>
          </a:p>
          <a:p>
            <a:pPr lvl="1" eaLnBrk="1" hangingPunct="1">
              <a:lnSpc>
                <a:spcPct val="90000"/>
              </a:lnSpc>
            </a:pPr>
            <a:r>
              <a:rPr lang="nb-NO" altLang="nb-NO" sz="2000" dirty="0" smtClean="0"/>
              <a:t>Valg av det (de) produkt(ene) som gir bedriften størst dekningsbidrag.</a:t>
            </a:r>
          </a:p>
          <a:p>
            <a:pPr eaLnBrk="1" hangingPunct="1">
              <a:lnSpc>
                <a:spcPct val="90000"/>
              </a:lnSpc>
            </a:pPr>
            <a:r>
              <a:rPr lang="nb-NO" altLang="nb-NO" sz="2400" dirty="0" smtClean="0"/>
              <a:t>Er det mangel (knapphet) på en eller flere produksjonsfaktorer som for eksempel arbeidskraft, maskintimer, råvarer eller kapital kan man ikke produsere den mengde man ønsker. Vi må prioritere hvor vi skal benytte resursene.</a:t>
            </a:r>
          </a:p>
          <a:p>
            <a:pPr lvl="1" eaLnBrk="1" hangingPunct="1">
              <a:lnSpc>
                <a:spcPct val="90000"/>
              </a:lnSpc>
            </a:pPr>
            <a:r>
              <a:rPr lang="nb-NO" altLang="nb-NO" sz="2000" dirty="0" smtClean="0"/>
              <a:t>Den vanligste knappe faktoren vil likevel være mengden markedet vil ta i mot til gitt pris.</a:t>
            </a:r>
          </a:p>
        </p:txBody>
      </p:sp>
    </p:spTree>
    <p:extLst>
      <p:ext uri="{BB962C8B-B14F-4D97-AF65-F5344CB8AC3E}">
        <p14:creationId xmlns:p14="http://schemas.microsoft.com/office/powerpoint/2010/main" val="2868927994"/>
      </p:ext>
    </p:extLst>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anim calcmode="lin" valueType="num">
                                      <p:cBhvr additive="base">
                                        <p:cTn id="11" dur="500" fill="hold"/>
                                        <p:tgtEl>
                                          <p:spTgt spid="2867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867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anim calcmode="lin" valueType="num">
                                      <p:cBhvr additive="base">
                                        <p:cTn id="15" dur="500" fill="hold"/>
                                        <p:tgtEl>
                                          <p:spTgt spid="2867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867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whoosh.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28675">
                                            <p:txEl>
                                              <p:pRg st="3" end="3"/>
                                            </p:txEl>
                                          </p:spTgt>
                                        </p:tgtEl>
                                        <p:attrNameLst>
                                          <p:attrName>style.visibility</p:attrName>
                                        </p:attrNameLst>
                                      </p:cBhvr>
                                      <p:to>
                                        <p:strVal val="visible"/>
                                      </p:to>
                                    </p:set>
                                    <p:anim calcmode="lin" valueType="num">
                                      <p:cBhvr additive="base">
                                        <p:cTn id="19" dur="500" fill="hold"/>
                                        <p:tgtEl>
                                          <p:spTgt spid="2867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67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bldLvl="4"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Plassholder for bunntekst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b-NO" altLang="nb-NO" smtClean="0"/>
              <a:t>Grunnleggende bedriftsøkonomi</a:t>
            </a:r>
          </a:p>
        </p:txBody>
      </p:sp>
      <p:sp>
        <p:nvSpPr>
          <p:cNvPr id="3076" name="Rectangle 3"/>
          <p:cNvSpPr>
            <a:spLocks noGrp="1" noChangeArrowheads="1"/>
          </p:cNvSpPr>
          <p:nvPr>
            <p:ph type="body" idx="1"/>
          </p:nvPr>
        </p:nvSpPr>
        <p:spPr>
          <a:xfrm>
            <a:off x="457200" y="981075"/>
            <a:ext cx="8229600" cy="5145088"/>
          </a:xfrm>
        </p:spPr>
        <p:txBody>
          <a:bodyPr/>
          <a:lstStyle/>
          <a:p>
            <a:pPr eaLnBrk="1" hangingPunct="1">
              <a:buFontTx/>
              <a:buNone/>
            </a:pPr>
            <a:r>
              <a:rPr lang="nb-NO" altLang="nb-NO" sz="2400" dirty="0" smtClean="0">
                <a:sym typeface="Symbol" panose="05050102010706020507" pitchFamily="18" charset="2"/>
              </a:rPr>
              <a:t>Vi skal ta en kortsiktig beslutning</a:t>
            </a:r>
            <a:endParaRPr lang="nb-NO" altLang="nb-NO" sz="2400" dirty="0" smtClean="0"/>
          </a:p>
          <a:p>
            <a:pPr eaLnBrk="1" hangingPunct="1"/>
            <a:r>
              <a:rPr lang="nb-NO" altLang="nb-NO" sz="2400" dirty="0" smtClean="0"/>
              <a:t>Ved en kortsiktig beslutning blir målet å tjene mest mulig penger </a:t>
            </a:r>
          </a:p>
          <a:p>
            <a:pPr eaLnBrk="1" hangingPunct="1"/>
            <a:r>
              <a:rPr lang="nb-NO" altLang="nb-NO" sz="2400" dirty="0" smtClean="0"/>
              <a:t>Faste kostnader er virkelig faste på kort sikt</a:t>
            </a:r>
          </a:p>
          <a:p>
            <a:pPr eaLnBrk="1" hangingPunct="1"/>
            <a:r>
              <a:rPr lang="nb-NO" altLang="nb-NO" sz="2400" dirty="0" smtClean="0"/>
              <a:t>Målet blir derfor å </a:t>
            </a:r>
            <a:r>
              <a:rPr lang="nb-NO" altLang="nb-NO" sz="2400" b="1" dirty="0" smtClean="0"/>
              <a:t>oppnå høyest mulig totalt dekningsbidrag</a:t>
            </a:r>
          </a:p>
          <a:p>
            <a:pPr eaLnBrk="1" hangingPunct="1"/>
            <a:endParaRPr lang="nb-NO" altLang="nb-NO" sz="2400" b="1" dirty="0" smtClean="0"/>
          </a:p>
          <a:p>
            <a:pPr lvl="1" eaLnBrk="1" hangingPunct="1">
              <a:buFontTx/>
              <a:buNone/>
            </a:pPr>
            <a:r>
              <a:rPr lang="nb-NO" altLang="nb-NO" dirty="0" smtClean="0"/>
              <a:t>Hvordan skal vi til en hver tid utnytte en begrenset ressurs slik at vi oppnår høyest mulig totalt dekningsbidrag?</a:t>
            </a:r>
          </a:p>
          <a:p>
            <a:pPr eaLnBrk="1" hangingPunct="1"/>
            <a:endParaRPr lang="nb-NO" altLang="nb-NO" sz="2800" dirty="0" smtClean="0"/>
          </a:p>
          <a:p>
            <a:pPr eaLnBrk="1" hangingPunct="1"/>
            <a:endParaRPr lang="nb-NO" altLang="nb-NO" sz="2800" dirty="0" smtClean="0"/>
          </a:p>
        </p:txBody>
      </p:sp>
    </p:spTree>
    <p:extLst>
      <p:ext uri="{BB962C8B-B14F-4D97-AF65-F5344CB8AC3E}">
        <p14:creationId xmlns:p14="http://schemas.microsoft.com/office/powerpoint/2010/main" val="1000626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9" name="Rectangle 3"/>
          <p:cNvSpPr>
            <a:spLocks noGrp="1" noChangeArrowheads="1"/>
          </p:cNvSpPr>
          <p:nvPr>
            <p:ph type="body" idx="1"/>
          </p:nvPr>
        </p:nvSpPr>
        <p:spPr>
          <a:xfrm>
            <a:off x="1403648" y="548680"/>
            <a:ext cx="7010400" cy="4114800"/>
          </a:xfrm>
        </p:spPr>
        <p:txBody>
          <a:bodyPr/>
          <a:lstStyle/>
          <a:p>
            <a:pPr eaLnBrk="1" hangingPunct="1"/>
            <a:r>
              <a:rPr lang="nb-NO" altLang="nb-NO" dirty="0" smtClean="0"/>
              <a:t>Eksempel:</a:t>
            </a:r>
          </a:p>
          <a:p>
            <a:pPr lvl="1" eaLnBrk="1" hangingPunct="1"/>
            <a:r>
              <a:rPr lang="nb-NO" altLang="nb-NO" dirty="0" smtClean="0"/>
              <a:t>En bedrift produserer produktene A, B og C. All produksjon skjer med en maskinpark som sist måned (mars) gikk med full kapasitetsutnyttelse dvs. </a:t>
            </a:r>
            <a:r>
              <a:rPr lang="nb-NO" altLang="nb-NO" b="1" dirty="0" smtClean="0"/>
              <a:t>maskintimer er den knappe faktor</a:t>
            </a:r>
          </a:p>
          <a:p>
            <a:pPr lvl="1" eaLnBrk="1" hangingPunct="1"/>
            <a:r>
              <a:rPr lang="nb-NO" altLang="nb-NO" dirty="0" smtClean="0"/>
              <a:t>Vi har følgende opplysninger om produksjonen forrige måned:</a:t>
            </a:r>
            <a:endParaRPr lang="nb-NO" altLang="nb-NO" b="1" dirty="0" smtClean="0"/>
          </a:p>
        </p:txBody>
      </p:sp>
    </p:spTree>
    <p:extLst>
      <p:ext uri="{BB962C8B-B14F-4D97-AF65-F5344CB8AC3E}">
        <p14:creationId xmlns:p14="http://schemas.microsoft.com/office/powerpoint/2010/main" val="457243988"/>
      </p:ext>
    </p:extLst>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 calcmode="lin" valueType="num">
                                      <p:cBhvr additive="base">
                                        <p:cTn id="7" dur="500" fill="hold"/>
                                        <p:tgtEl>
                                          <p:spTgt spid="706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065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70659">
                                            <p:txEl>
                                              <p:pRg st="1" end="1"/>
                                            </p:txEl>
                                          </p:spTgt>
                                        </p:tgtEl>
                                        <p:attrNameLst>
                                          <p:attrName>style.visibility</p:attrName>
                                        </p:attrNameLst>
                                      </p:cBhvr>
                                      <p:to>
                                        <p:strVal val="visible"/>
                                      </p:to>
                                    </p:set>
                                    <p:anim calcmode="lin" valueType="num">
                                      <p:cBhvr additive="base">
                                        <p:cTn id="11" dur="500" fill="hold"/>
                                        <p:tgtEl>
                                          <p:spTgt spid="7065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7065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70659">
                                            <p:txEl>
                                              <p:pRg st="2" end="2"/>
                                            </p:txEl>
                                          </p:spTgt>
                                        </p:tgtEl>
                                        <p:attrNameLst>
                                          <p:attrName>style.visibility</p:attrName>
                                        </p:attrNameLst>
                                      </p:cBhvr>
                                      <p:to>
                                        <p:strVal val="visible"/>
                                      </p:to>
                                    </p:set>
                                    <p:anim calcmode="lin" valueType="num">
                                      <p:cBhvr additive="base">
                                        <p:cTn id="15" dur="500" fill="hold"/>
                                        <p:tgtEl>
                                          <p:spTgt spid="70659">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7065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bldLvl="4"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75778" name="Group 2"/>
          <p:cNvGraphicFramePr>
            <a:graphicFrameLocks noGrp="1"/>
          </p:cNvGraphicFramePr>
          <p:nvPr>
            <p:extLst>
              <p:ext uri="{D42A27DB-BD31-4B8C-83A1-F6EECF244321}">
                <p14:modId xmlns:p14="http://schemas.microsoft.com/office/powerpoint/2010/main" val="4229537327"/>
              </p:ext>
            </p:extLst>
          </p:nvPr>
        </p:nvGraphicFramePr>
        <p:xfrm>
          <a:off x="683568" y="1556792"/>
          <a:ext cx="7391400" cy="2546404"/>
        </p:xfrm>
        <a:graphic>
          <a:graphicData uri="http://schemas.openxmlformats.org/drawingml/2006/table">
            <a:tbl>
              <a:tblPr/>
              <a:tblGrid>
                <a:gridCol w="2743200"/>
                <a:gridCol w="1509712"/>
                <a:gridCol w="1385888"/>
                <a:gridCol w="1752600"/>
              </a:tblGrid>
              <a:tr h="82287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b-NO" sz="2400" b="1" i="0" u="none" strike="noStrike" cap="none" normalizeH="0" baseline="0" dirty="0" smtClean="0">
                          <a:ln>
                            <a:noFill/>
                          </a:ln>
                          <a:solidFill>
                            <a:schemeClr val="tx1"/>
                          </a:solidFill>
                          <a:effectLst/>
                          <a:latin typeface="Arial" charset="0"/>
                        </a:rPr>
                        <a:t>Produksjon i mars</a:t>
                      </a:r>
                    </a:p>
                  </a:txBody>
                  <a:tcPr marT="45706" marB="457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2400" b="1" i="0" u="none" strike="noStrike" cap="none" normalizeH="0" baseline="0" smtClean="0">
                          <a:ln>
                            <a:noFill/>
                          </a:ln>
                          <a:solidFill>
                            <a:schemeClr val="tx1"/>
                          </a:solidFill>
                          <a:effectLst/>
                          <a:latin typeface="Arial" charset="0"/>
                        </a:rPr>
                        <a:t>Prod. A</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2400" b="1" i="0" u="none" strike="noStrike" cap="none" normalizeH="0" baseline="0" dirty="0" smtClean="0">
                          <a:ln>
                            <a:noFill/>
                          </a:ln>
                          <a:solidFill>
                            <a:schemeClr val="tx1"/>
                          </a:solidFill>
                          <a:effectLst/>
                          <a:latin typeface="Arial" charset="0"/>
                        </a:rPr>
                        <a:t>Prod. B</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2400" b="1" i="0" u="none" strike="noStrike" cap="none" normalizeH="0" baseline="0" smtClean="0">
                          <a:ln>
                            <a:noFill/>
                          </a:ln>
                          <a:solidFill>
                            <a:schemeClr val="tx1"/>
                          </a:solidFill>
                          <a:effectLst/>
                          <a:latin typeface="Arial" charset="0"/>
                        </a:rPr>
                        <a:t>Prod. C</a:t>
                      </a: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b-NO" sz="2400" b="0" i="0" u="none" strike="noStrike" cap="none" normalizeH="0" baseline="0" smtClean="0">
                          <a:ln>
                            <a:noFill/>
                          </a:ln>
                          <a:solidFill>
                            <a:schemeClr val="tx1"/>
                          </a:solidFill>
                          <a:effectLst/>
                          <a:latin typeface="Arial" charset="0"/>
                        </a:rPr>
                        <a:t>Antall prod. enh.</a:t>
                      </a:r>
                    </a:p>
                  </a:txBody>
                  <a:tcPr marT="45706" marB="457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2400" b="0" i="0" u="none" strike="noStrike" cap="none" normalizeH="0" baseline="0" smtClean="0">
                          <a:ln>
                            <a:noFill/>
                          </a:ln>
                          <a:solidFill>
                            <a:schemeClr val="tx1"/>
                          </a:solidFill>
                          <a:effectLst/>
                          <a:latin typeface="Arial" charset="0"/>
                        </a:rPr>
                        <a:t>3000</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2400" b="0" i="0" u="none" strike="noStrike" cap="none" normalizeH="0" baseline="0" dirty="0" smtClean="0">
                          <a:ln>
                            <a:noFill/>
                          </a:ln>
                          <a:solidFill>
                            <a:schemeClr val="tx1"/>
                          </a:solidFill>
                          <a:effectLst/>
                          <a:latin typeface="Arial" charset="0"/>
                        </a:rPr>
                        <a:t>2100</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2400" b="0" i="0" u="none" strike="noStrike" cap="none" normalizeH="0" baseline="0" smtClean="0">
                          <a:ln>
                            <a:noFill/>
                          </a:ln>
                          <a:solidFill>
                            <a:schemeClr val="tx1"/>
                          </a:solidFill>
                          <a:effectLst/>
                          <a:latin typeface="Arial" charset="0"/>
                        </a:rPr>
                        <a:t>1800</a:t>
                      </a: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202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b-NO" sz="2400" b="0" i="0" u="none" strike="noStrike" cap="none" normalizeH="0" baseline="0" smtClean="0">
                          <a:ln>
                            <a:noFill/>
                          </a:ln>
                          <a:solidFill>
                            <a:schemeClr val="tx1"/>
                          </a:solidFill>
                          <a:effectLst/>
                          <a:latin typeface="Arial" charset="0"/>
                        </a:rPr>
                        <a:t>Mask. tid per enhet</a:t>
                      </a:r>
                    </a:p>
                  </a:txBody>
                  <a:tcPr marT="45706" marB="457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2400" b="0" i="0" u="none" strike="noStrike" cap="none" normalizeH="0" baseline="0" smtClean="0">
                          <a:ln>
                            <a:noFill/>
                          </a:ln>
                          <a:solidFill>
                            <a:schemeClr val="tx1"/>
                          </a:solidFill>
                          <a:effectLst/>
                          <a:latin typeface="Arial" charset="0"/>
                        </a:rPr>
                        <a:t>30 min</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2400" b="0" i="0" u="none" strike="noStrike" cap="none" normalizeH="0" baseline="0" smtClean="0">
                          <a:ln>
                            <a:noFill/>
                          </a:ln>
                          <a:solidFill>
                            <a:schemeClr val="tx1"/>
                          </a:solidFill>
                          <a:effectLst/>
                          <a:latin typeface="Arial" charset="0"/>
                        </a:rPr>
                        <a:t>40 min</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2400" b="0" i="0" u="none" strike="noStrike" cap="none" normalizeH="0" baseline="0" dirty="0" smtClean="0">
                          <a:ln>
                            <a:noFill/>
                          </a:ln>
                          <a:solidFill>
                            <a:schemeClr val="tx1"/>
                          </a:solidFill>
                          <a:effectLst/>
                          <a:latin typeface="Arial" charset="0"/>
                        </a:rPr>
                        <a:t>80 min</a:t>
                      </a: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411688580"/>
      </p:ext>
    </p:extLst>
  </p:cSld>
  <p:clrMapOvr>
    <a:masterClrMapping/>
  </p:clrMapOvr>
  <p:transition>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784" name="Group 80"/>
          <p:cNvGraphicFramePr>
            <a:graphicFrameLocks noGrp="1"/>
          </p:cNvGraphicFramePr>
          <p:nvPr>
            <p:ph type="tbl" idx="1"/>
          </p:nvPr>
        </p:nvGraphicFramePr>
        <p:xfrm>
          <a:off x="611188" y="1341438"/>
          <a:ext cx="7772400" cy="5334000"/>
        </p:xfrm>
        <a:graphic>
          <a:graphicData uri="http://schemas.openxmlformats.org/drawingml/2006/table">
            <a:tbl>
              <a:tblPr/>
              <a:tblGrid>
                <a:gridCol w="3581400"/>
                <a:gridCol w="1524000"/>
                <a:gridCol w="1143000"/>
                <a:gridCol w="1524000"/>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b-NO" sz="24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2400" b="0" i="0" u="none" strike="noStrike" cap="none" normalizeH="0" baseline="0" smtClean="0">
                          <a:ln>
                            <a:noFill/>
                          </a:ln>
                          <a:solidFill>
                            <a:schemeClr val="tx1"/>
                          </a:solidFill>
                          <a:effectLst/>
                          <a:latin typeface="Arial" charset="0"/>
                        </a:rPr>
                        <a:t>Prod. 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2400" b="0" i="0" u="none" strike="noStrike" cap="none" normalizeH="0" baseline="0" smtClean="0">
                          <a:ln>
                            <a:noFill/>
                          </a:ln>
                          <a:solidFill>
                            <a:schemeClr val="tx1"/>
                          </a:solidFill>
                          <a:effectLst/>
                          <a:latin typeface="Arial" charset="0"/>
                        </a:rPr>
                        <a:t>Prod. 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2400" b="0" i="0" u="none" strike="noStrike" cap="none" normalizeH="0" baseline="0" smtClean="0">
                          <a:ln>
                            <a:noFill/>
                          </a:ln>
                          <a:solidFill>
                            <a:schemeClr val="tx1"/>
                          </a:solidFill>
                          <a:effectLst/>
                          <a:latin typeface="Arial" charset="0"/>
                        </a:rPr>
                        <a:t>Prod. 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b-NO" sz="2600" b="1" i="1" u="none" strike="noStrike" cap="none" normalizeH="0" baseline="0" smtClean="0">
                          <a:ln>
                            <a:noFill/>
                          </a:ln>
                          <a:solidFill>
                            <a:schemeClr val="tx1"/>
                          </a:solidFill>
                          <a:effectLst/>
                          <a:latin typeface="Arial" charset="0"/>
                        </a:rPr>
                        <a:t>Pris per enhet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2600" b="1" i="1" u="none" strike="noStrike" cap="none" normalizeH="0" baseline="0" smtClean="0">
                          <a:ln>
                            <a:noFill/>
                          </a:ln>
                          <a:solidFill>
                            <a:schemeClr val="tx1"/>
                          </a:solidFill>
                          <a:effectLst/>
                          <a:latin typeface="Arial"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2600" b="1" i="1" u="none" strike="noStrike" cap="none" normalizeH="0" baseline="0" smtClean="0">
                          <a:ln>
                            <a:noFill/>
                          </a:ln>
                          <a:solidFill>
                            <a:schemeClr val="tx1"/>
                          </a:solidFill>
                          <a:effectLst/>
                          <a:latin typeface="Arial" charset="0"/>
                        </a:rPr>
                        <a:t>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2600" b="1" i="1" u="none" strike="noStrike" cap="none" normalizeH="0" baseline="0" smtClean="0">
                          <a:ln>
                            <a:noFill/>
                          </a:ln>
                          <a:solidFill>
                            <a:schemeClr val="tx1"/>
                          </a:solidFill>
                          <a:effectLst/>
                          <a:latin typeface="Arial" charset="0"/>
                        </a:rPr>
                        <a:t>70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b-NO" sz="2400" b="0" i="0" u="none" strike="noStrike" cap="none" normalizeH="0" baseline="0" dirty="0" smtClean="0">
                          <a:ln>
                            <a:noFill/>
                          </a:ln>
                          <a:solidFill>
                            <a:schemeClr val="tx1"/>
                          </a:solidFill>
                          <a:effectLst/>
                          <a:latin typeface="Arial" charset="0"/>
                        </a:rPr>
                        <a:t>Materialer per enhet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2400" b="0" i="0" u="none" strike="noStrike" cap="none" normalizeH="0" baseline="0" smtClean="0">
                          <a:ln>
                            <a:noFill/>
                          </a:ln>
                          <a:solidFill>
                            <a:schemeClr val="tx1"/>
                          </a:solidFill>
                          <a:effectLst/>
                          <a:latin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2400" b="0" i="0" u="none" strike="noStrike" cap="none" normalizeH="0" baseline="0" smtClean="0">
                          <a:ln>
                            <a:noFill/>
                          </a:ln>
                          <a:solidFill>
                            <a:schemeClr val="tx1"/>
                          </a:solidFill>
                          <a:effectLst/>
                          <a:latin typeface="Arial"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2400" b="0" i="0" u="none" strike="noStrike" cap="none" normalizeH="0" baseline="0" smtClean="0">
                          <a:ln>
                            <a:noFill/>
                          </a:ln>
                          <a:solidFill>
                            <a:schemeClr val="tx1"/>
                          </a:solidFill>
                          <a:effectLst/>
                          <a:latin typeface="Arial" charset="0"/>
                        </a:rPr>
                        <a:t>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b-NO" sz="2400" b="0" i="0" u="none" strike="noStrike" cap="none" normalizeH="0" baseline="0" smtClean="0">
                          <a:ln>
                            <a:noFill/>
                          </a:ln>
                          <a:solidFill>
                            <a:schemeClr val="tx1"/>
                          </a:solidFill>
                          <a:effectLst/>
                          <a:latin typeface="Arial" charset="0"/>
                        </a:rPr>
                        <a:t>Lønn per enhet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2400" b="0"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2400" b="0" i="0" u="none" strike="noStrike" cap="none" normalizeH="0" baseline="0" smtClean="0">
                          <a:ln>
                            <a:noFill/>
                          </a:ln>
                          <a:solidFill>
                            <a:schemeClr val="tx1"/>
                          </a:solidFill>
                          <a:effectLst/>
                          <a:latin typeface="Arial"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2400" b="0" i="0" u="none" strike="noStrike" cap="none" normalizeH="0" baseline="0" smtClean="0">
                          <a:ln>
                            <a:noFill/>
                          </a:ln>
                          <a:solidFill>
                            <a:schemeClr val="tx1"/>
                          </a:solidFill>
                          <a:effectLst/>
                          <a:latin typeface="Arial" charset="0"/>
                        </a:rPr>
                        <a:t>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b-NO" sz="2400" b="0" i="0" u="none" strike="noStrike" cap="none" normalizeH="0" baseline="0" smtClean="0">
                          <a:ln>
                            <a:noFill/>
                          </a:ln>
                          <a:solidFill>
                            <a:schemeClr val="tx1"/>
                          </a:solidFill>
                          <a:effectLst/>
                          <a:latin typeface="Arial" charset="0"/>
                        </a:rPr>
                        <a:t>Andre variable enh. kostn.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2400" b="0" i="0" u="none" strike="noStrike" cap="none" normalizeH="0" baseline="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2400" b="0" i="0" u="none" strike="noStrike" cap="none" normalizeH="0" baseline="0" smtClean="0">
                          <a:ln>
                            <a:noFill/>
                          </a:ln>
                          <a:solidFill>
                            <a:schemeClr val="tx1"/>
                          </a:solidFill>
                          <a:effectLst/>
                          <a:latin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24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b-NO" sz="2600" b="1" i="1" u="none" strike="noStrike" cap="none" normalizeH="0" baseline="0" smtClean="0">
                          <a:ln>
                            <a:noFill/>
                          </a:ln>
                          <a:solidFill>
                            <a:schemeClr val="tx1"/>
                          </a:solidFill>
                          <a:effectLst/>
                          <a:latin typeface="Arial" charset="0"/>
                        </a:rPr>
                        <a:t>Sum var. enh. kostnad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2600" b="1" i="1" u="none" strike="noStrike" cap="none" normalizeH="0" baseline="0" smtClean="0">
                          <a:ln>
                            <a:noFill/>
                          </a:ln>
                          <a:solidFill>
                            <a:schemeClr val="tx1"/>
                          </a:solidFill>
                          <a:effectLst/>
                          <a:latin typeface="Arial" charset="0"/>
                        </a:rPr>
                        <a:t>42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2600" b="1" i="1" u="none" strike="noStrike" cap="none" normalizeH="0" baseline="0" smtClean="0">
                          <a:ln>
                            <a:noFill/>
                          </a:ln>
                          <a:solidFill>
                            <a:schemeClr val="tx1"/>
                          </a:solidFill>
                          <a:effectLst/>
                          <a:latin typeface="Arial" charset="0"/>
                        </a:rPr>
                        <a:t>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2600" b="1" i="1" u="none" strike="noStrike" cap="none" normalizeH="0" baseline="0" smtClean="0">
                          <a:ln>
                            <a:noFill/>
                          </a:ln>
                          <a:solidFill>
                            <a:schemeClr val="tx1"/>
                          </a:solidFill>
                          <a:effectLst/>
                          <a:latin typeface="Arial" charset="0"/>
                        </a:rPr>
                        <a:t>55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b-NO" sz="2600" b="1" i="1" u="none" strike="noStrike" cap="none" normalizeH="0" baseline="0" smtClean="0">
                          <a:ln>
                            <a:noFill/>
                          </a:ln>
                          <a:solidFill>
                            <a:schemeClr val="tx1"/>
                          </a:solidFill>
                          <a:effectLst/>
                          <a:latin typeface="Arial" charset="0"/>
                        </a:rPr>
                        <a:t>DB per enhet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2600" b="1" i="1" u="none" strike="noStrike" cap="none" normalizeH="0" baseline="0" smtClean="0">
                          <a:ln>
                            <a:noFill/>
                          </a:ln>
                          <a:solidFill>
                            <a:schemeClr val="tx1"/>
                          </a:solidFill>
                          <a:effectLst/>
                          <a:latin typeface="Arial" charset="0"/>
                        </a:rPr>
                        <a:t>8</a:t>
                      </a:r>
                      <a:endParaRPr kumimoji="0" lang="nb-NO"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2600" b="1" i="1" u="none" strike="noStrike" cap="none" normalizeH="0" baseline="0" smtClean="0">
                          <a:ln>
                            <a:noFill/>
                          </a:ln>
                          <a:solidFill>
                            <a:schemeClr val="tx1"/>
                          </a:solidFill>
                          <a:effectLst/>
                          <a:latin typeface="Arial" charset="0"/>
                        </a:rPr>
                        <a:t>10</a:t>
                      </a:r>
                      <a:endParaRPr kumimoji="0" lang="nb-NO"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2600" b="1" i="1"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b-NO"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b-NO"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b-NO"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b-NO"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b-NO" sz="2400" b="0" i="0" u="none" strike="noStrike" cap="none" normalizeH="0" baseline="0" dirty="0" smtClean="0">
                          <a:ln>
                            <a:noFill/>
                          </a:ln>
                          <a:solidFill>
                            <a:schemeClr val="tx1"/>
                          </a:solidFill>
                          <a:effectLst/>
                          <a:latin typeface="Arial" charset="0"/>
                        </a:rPr>
                        <a:t>Faste totale kostnader = 50 000 per måned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b-NO"/>
                    </a:p>
                  </a:txBody>
                  <a:tcPr/>
                </a:tc>
                <a:tc hMerge="1">
                  <a:txBody>
                    <a:bodyPr/>
                    <a:lstStyle/>
                    <a:p>
                      <a:endParaRPr lang="nb-NO"/>
                    </a:p>
                  </a:txBody>
                  <a:tcPr/>
                </a:tc>
                <a:tc hMerge="1">
                  <a:txBody>
                    <a:bodyPr/>
                    <a:lstStyle/>
                    <a:p>
                      <a:endParaRPr lang="nb-NO"/>
                    </a:p>
                  </a:txBody>
                  <a:tcPr/>
                </a:tc>
              </a:tr>
            </a:tbl>
          </a:graphicData>
        </a:graphic>
      </p:graphicFrame>
    </p:spTree>
    <p:extLst>
      <p:ext uri="{BB962C8B-B14F-4D97-AF65-F5344CB8AC3E}">
        <p14:creationId xmlns:p14="http://schemas.microsoft.com/office/powerpoint/2010/main" val="8466272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1" name="Rectangle 3"/>
          <p:cNvSpPr>
            <a:spLocks noGrp="1" noChangeArrowheads="1"/>
          </p:cNvSpPr>
          <p:nvPr>
            <p:ph type="body" idx="1"/>
          </p:nvPr>
        </p:nvSpPr>
        <p:spPr>
          <a:xfrm>
            <a:off x="1475656" y="836712"/>
            <a:ext cx="7010400" cy="5256584"/>
          </a:xfrm>
        </p:spPr>
        <p:txBody>
          <a:bodyPr/>
          <a:lstStyle/>
          <a:p>
            <a:pPr marL="609600" indent="-609600" eaLnBrk="1" hangingPunct="1">
              <a:lnSpc>
                <a:spcPct val="90000"/>
              </a:lnSpc>
            </a:pPr>
            <a:r>
              <a:rPr lang="nb-NO" altLang="nb-NO" dirty="0" smtClean="0"/>
              <a:t>Med utgangspunkt i tallmaterialet skal vi finne:</a:t>
            </a:r>
          </a:p>
          <a:p>
            <a:pPr marL="990600" lvl="1" indent="-533400" eaLnBrk="1" hangingPunct="1">
              <a:lnSpc>
                <a:spcPct val="90000"/>
              </a:lnSpc>
              <a:buFontTx/>
              <a:buAutoNum type="arabicPeriod"/>
            </a:pPr>
            <a:r>
              <a:rPr lang="nb-NO" altLang="nb-NO" dirty="0" smtClean="0"/>
              <a:t>Resultatet av nåværende produksjons-sammensetning</a:t>
            </a:r>
          </a:p>
          <a:p>
            <a:pPr marL="990600" lvl="1" indent="-533400" eaLnBrk="1" hangingPunct="1">
              <a:lnSpc>
                <a:spcPct val="90000"/>
              </a:lnSpc>
              <a:buFontTx/>
              <a:buAutoNum type="arabicPeriod"/>
            </a:pPr>
            <a:r>
              <a:rPr lang="nb-NO" altLang="nb-NO" dirty="0" smtClean="0"/>
              <a:t>Rangere produktene etter forbruk av den knappe faktoren og finne den optimale produksjonssammensetningen</a:t>
            </a:r>
          </a:p>
          <a:p>
            <a:pPr marL="990600" lvl="1" indent="-533400" eaLnBrk="1" hangingPunct="1">
              <a:lnSpc>
                <a:spcPct val="90000"/>
              </a:lnSpc>
              <a:buFontTx/>
              <a:buAutoNum type="arabicPeriod"/>
            </a:pPr>
            <a:r>
              <a:rPr lang="nb-NO" altLang="nb-NO" dirty="0" smtClean="0"/>
              <a:t>Beregne resultatet av den optimale produktsammensetningen.</a:t>
            </a:r>
          </a:p>
          <a:p>
            <a:pPr marL="990600" lvl="1" indent="-533400" eaLnBrk="1" hangingPunct="1">
              <a:lnSpc>
                <a:spcPct val="90000"/>
              </a:lnSpc>
              <a:buFontTx/>
              <a:buAutoNum type="arabicPeriod"/>
            </a:pPr>
            <a:endParaRPr lang="nb-NO" altLang="nb-NO" dirty="0" smtClean="0"/>
          </a:p>
          <a:p>
            <a:pPr marL="609600" indent="-609600" eaLnBrk="1" hangingPunct="1">
              <a:lnSpc>
                <a:spcPct val="90000"/>
              </a:lnSpc>
            </a:pPr>
            <a:endParaRPr lang="nb-NO" altLang="nb-NO" dirty="0" smtClean="0"/>
          </a:p>
        </p:txBody>
      </p:sp>
    </p:spTree>
    <p:extLst>
      <p:ext uri="{BB962C8B-B14F-4D97-AF65-F5344CB8AC3E}">
        <p14:creationId xmlns:p14="http://schemas.microsoft.com/office/powerpoint/2010/main" val="3696899006"/>
      </p:ext>
    </p:extLst>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 calcmode="lin" valueType="num">
                                      <p:cBhvr additive="base">
                                        <p:cTn id="7" dur="500" fill="hold"/>
                                        <p:tgtEl>
                                          <p:spTgt spid="737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373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73731">
                                            <p:txEl>
                                              <p:pRg st="1" end="1"/>
                                            </p:txEl>
                                          </p:spTgt>
                                        </p:tgtEl>
                                        <p:attrNameLst>
                                          <p:attrName>style.visibility</p:attrName>
                                        </p:attrNameLst>
                                      </p:cBhvr>
                                      <p:to>
                                        <p:strVal val="visible"/>
                                      </p:to>
                                    </p:set>
                                    <p:anim calcmode="lin" valueType="num">
                                      <p:cBhvr additive="base">
                                        <p:cTn id="11" dur="500" fill="hold"/>
                                        <p:tgtEl>
                                          <p:spTgt spid="7373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7373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73731">
                                            <p:txEl>
                                              <p:pRg st="2" end="2"/>
                                            </p:txEl>
                                          </p:spTgt>
                                        </p:tgtEl>
                                        <p:attrNameLst>
                                          <p:attrName>style.visibility</p:attrName>
                                        </p:attrNameLst>
                                      </p:cBhvr>
                                      <p:to>
                                        <p:strVal val="visible"/>
                                      </p:to>
                                    </p:set>
                                    <p:anim calcmode="lin" valueType="num">
                                      <p:cBhvr additive="base">
                                        <p:cTn id="15" dur="500" fill="hold"/>
                                        <p:tgtEl>
                                          <p:spTgt spid="73731">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7373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whoosh.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73731">
                                            <p:txEl>
                                              <p:pRg st="3" end="3"/>
                                            </p:txEl>
                                          </p:spTgt>
                                        </p:tgtEl>
                                        <p:attrNameLst>
                                          <p:attrName>style.visibility</p:attrName>
                                        </p:attrNameLst>
                                      </p:cBhvr>
                                      <p:to>
                                        <p:strVal val="visible"/>
                                      </p:to>
                                    </p:set>
                                    <p:anim calcmode="lin" valueType="num">
                                      <p:cBhvr additive="base">
                                        <p:cTn id="19" dur="500" fill="hold"/>
                                        <p:tgtEl>
                                          <p:spTgt spid="7373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373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bldLvl="4"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805" name="Text Box 53"/>
          <p:cNvSpPr txBox="1">
            <a:spLocks noChangeArrowheads="1"/>
          </p:cNvSpPr>
          <p:nvPr/>
        </p:nvSpPr>
        <p:spPr bwMode="auto">
          <a:xfrm>
            <a:off x="539552" y="1258888"/>
            <a:ext cx="76327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nb-NO" altLang="nb-NO" sz="2400" b="1" dirty="0">
                <a:latin typeface="Times New Roman" panose="02020603050405020304" pitchFamily="18" charset="0"/>
              </a:rPr>
              <a:t>1- Hva er resultatet med dagens produksjons-sammensetning</a:t>
            </a:r>
          </a:p>
        </p:txBody>
      </p:sp>
      <p:graphicFrame>
        <p:nvGraphicFramePr>
          <p:cNvPr id="74928" name="Object 176"/>
          <p:cNvGraphicFramePr>
            <a:graphicFrameLocks noGrp="1" noChangeAspect="1"/>
          </p:cNvGraphicFramePr>
          <p:nvPr>
            <p:ph sz="quarter" idx="1"/>
          </p:nvPr>
        </p:nvGraphicFramePr>
        <p:xfrm>
          <a:off x="1258888" y="2784475"/>
          <a:ext cx="2935287" cy="2016125"/>
        </p:xfrm>
        <a:graphic>
          <a:graphicData uri="http://schemas.openxmlformats.org/presentationml/2006/ole">
            <mc:AlternateContent xmlns:mc="http://schemas.openxmlformats.org/markup-compatibility/2006">
              <mc:Choice xmlns:v="urn:schemas-microsoft-com:vml" Requires="v">
                <p:oleObj spid="_x0000_s11282" name="Worksheet" r:id="rId3" imgW="1428846" imgH="981204" progId="Excel.Sheet.8">
                  <p:embed/>
                </p:oleObj>
              </mc:Choice>
              <mc:Fallback>
                <p:oleObj name="Worksheet" r:id="rId3" imgW="1428846" imgH="981204"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8888" y="2784475"/>
                        <a:ext cx="2935287" cy="2016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995" name="Object 243"/>
          <p:cNvGraphicFramePr>
            <a:graphicFrameLocks noGrp="1" noChangeAspect="1"/>
          </p:cNvGraphicFramePr>
          <p:nvPr>
            <p:ph sz="quarter" idx="2"/>
          </p:nvPr>
        </p:nvGraphicFramePr>
        <p:xfrm>
          <a:off x="5434013" y="2781300"/>
          <a:ext cx="1585912" cy="2016125"/>
        </p:xfrm>
        <a:graphic>
          <a:graphicData uri="http://schemas.openxmlformats.org/presentationml/2006/ole">
            <mc:AlternateContent xmlns:mc="http://schemas.openxmlformats.org/markup-compatibility/2006">
              <mc:Choice xmlns:v="urn:schemas-microsoft-com:vml" Requires="v">
                <p:oleObj spid="_x0000_s11283" name="Regneark" r:id="rId5" imgW="771449" imgH="981151" progId="Excel.Sheet.8">
                  <p:embed/>
                </p:oleObj>
              </mc:Choice>
              <mc:Fallback>
                <p:oleObj name="Regneark" r:id="rId5" imgW="771449" imgH="981151" progId="Excel.Shee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34013" y="2781300"/>
                        <a:ext cx="1585912"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4997" name="Object 245"/>
          <p:cNvGraphicFramePr>
            <a:graphicFrameLocks noGrp="1" noChangeAspect="1"/>
          </p:cNvGraphicFramePr>
          <p:nvPr>
            <p:ph sz="quarter" idx="3"/>
          </p:nvPr>
        </p:nvGraphicFramePr>
        <p:xfrm>
          <a:off x="4170363" y="2792413"/>
          <a:ext cx="1295400" cy="363537"/>
        </p:xfrm>
        <a:graphic>
          <a:graphicData uri="http://schemas.openxmlformats.org/presentationml/2006/ole">
            <mc:AlternateContent xmlns:mc="http://schemas.openxmlformats.org/markup-compatibility/2006">
              <mc:Choice xmlns:v="urn:schemas-microsoft-com:vml" Requires="v">
                <p:oleObj spid="_x0000_s11284" name="Regneark" r:id="rId7" imgW="609600" imgH="171602" progId="Excel.Sheet.8">
                  <p:embed/>
                </p:oleObj>
              </mc:Choice>
              <mc:Fallback>
                <p:oleObj name="Regneark" r:id="rId7" imgW="609600" imgH="171602" progId="Excel.Sheet.8">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70363" y="2792413"/>
                        <a:ext cx="1295400"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4999" name="Object 247"/>
          <p:cNvGraphicFramePr>
            <a:graphicFrameLocks noGrp="1" noChangeAspect="1"/>
          </p:cNvGraphicFramePr>
          <p:nvPr>
            <p:ph sz="quarter" idx="4"/>
          </p:nvPr>
        </p:nvGraphicFramePr>
        <p:xfrm>
          <a:off x="4184650" y="3098800"/>
          <a:ext cx="1263650" cy="692150"/>
        </p:xfrm>
        <a:graphic>
          <a:graphicData uri="http://schemas.openxmlformats.org/presentationml/2006/ole">
            <mc:AlternateContent xmlns:mc="http://schemas.openxmlformats.org/markup-compatibility/2006">
              <mc:Choice xmlns:v="urn:schemas-microsoft-com:vml" Requires="v">
                <p:oleObj spid="_x0000_s11285" name="Regneark" r:id="rId9" imgW="609600" imgH="333451" progId="Excel.Sheet.8">
                  <p:embed/>
                </p:oleObj>
              </mc:Choice>
              <mc:Fallback>
                <p:oleObj name="Regneark" r:id="rId9" imgW="609600" imgH="333451" progId="Excel.Sheet.8">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84650" y="3098800"/>
                        <a:ext cx="1263650" cy="69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2887621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74805"/>
                                        </p:tgtEl>
                                        <p:attrNameLst>
                                          <p:attrName>style.visibility</p:attrName>
                                        </p:attrNameLst>
                                      </p:cBhvr>
                                      <p:to>
                                        <p:strVal val="visible"/>
                                      </p:to>
                                    </p:set>
                                    <p:anim calcmode="lin" valueType="num">
                                      <p:cBhvr additive="base">
                                        <p:cTn id="7" dur="500" fill="hold"/>
                                        <p:tgtEl>
                                          <p:spTgt spid="74805"/>
                                        </p:tgtEl>
                                        <p:attrNameLst>
                                          <p:attrName>ppt_x</p:attrName>
                                        </p:attrNameLst>
                                      </p:cBhvr>
                                      <p:tavLst>
                                        <p:tav tm="0">
                                          <p:val>
                                            <p:strVal val="0-#ppt_w/2"/>
                                          </p:val>
                                        </p:tav>
                                        <p:tav tm="100000">
                                          <p:val>
                                            <p:strVal val="#ppt_x"/>
                                          </p:val>
                                        </p:tav>
                                      </p:tavLst>
                                    </p:anim>
                                    <p:anim calcmode="lin" valueType="num">
                                      <p:cBhvr additive="base">
                                        <p:cTn id="8" dur="500" fill="hold"/>
                                        <p:tgtEl>
                                          <p:spTgt spid="74805"/>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74928"/>
                                        </p:tgtEl>
                                        <p:attrNameLst>
                                          <p:attrName>style.visibility</p:attrName>
                                        </p:attrNameLst>
                                      </p:cBhvr>
                                      <p:to>
                                        <p:strVal val="visible"/>
                                      </p:to>
                                    </p:set>
                                    <p:anim calcmode="lin" valueType="num">
                                      <p:cBhvr additive="base">
                                        <p:cTn id="11" dur="500" fill="hold"/>
                                        <p:tgtEl>
                                          <p:spTgt spid="74928"/>
                                        </p:tgtEl>
                                        <p:attrNameLst>
                                          <p:attrName>ppt_x</p:attrName>
                                        </p:attrNameLst>
                                      </p:cBhvr>
                                      <p:tavLst>
                                        <p:tav tm="0">
                                          <p:val>
                                            <p:strVal val="0-#ppt_w/2"/>
                                          </p:val>
                                        </p:tav>
                                        <p:tav tm="100000">
                                          <p:val>
                                            <p:strVal val="#ppt_x"/>
                                          </p:val>
                                        </p:tav>
                                      </p:tavLst>
                                    </p:anim>
                                    <p:anim calcmode="lin" valueType="num">
                                      <p:cBhvr additive="base">
                                        <p:cTn id="12" dur="500" fill="hold"/>
                                        <p:tgtEl>
                                          <p:spTgt spid="74928"/>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74997"/>
                                        </p:tgtEl>
                                        <p:attrNameLst>
                                          <p:attrName>style.visibility</p:attrName>
                                        </p:attrNameLst>
                                      </p:cBhvr>
                                      <p:to>
                                        <p:strVal val="visible"/>
                                      </p:to>
                                    </p:set>
                                    <p:animEffect transition="in" filter="blinds(horizontal)">
                                      <p:cBhvr>
                                        <p:cTn id="17" dur="500"/>
                                        <p:tgtEl>
                                          <p:spTgt spid="7499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74999"/>
                                        </p:tgtEl>
                                        <p:attrNameLst>
                                          <p:attrName>style.visibility</p:attrName>
                                        </p:attrNameLst>
                                      </p:cBhvr>
                                      <p:to>
                                        <p:strVal val="visible"/>
                                      </p:to>
                                    </p:set>
                                    <p:animEffect transition="in" filter="blinds(horizontal)">
                                      <p:cBhvr>
                                        <p:cTn id="22" dur="500"/>
                                        <p:tgtEl>
                                          <p:spTgt spid="7499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74995"/>
                                        </p:tgtEl>
                                        <p:attrNameLst>
                                          <p:attrName>style.visibility</p:attrName>
                                        </p:attrNameLst>
                                      </p:cBhvr>
                                      <p:to>
                                        <p:strVal val="visible"/>
                                      </p:to>
                                    </p:set>
                                    <p:animEffect transition="in" filter="blinds(horizontal)">
                                      <p:cBhvr>
                                        <p:cTn id="27" dur="500"/>
                                        <p:tgtEl>
                                          <p:spTgt spid="749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805"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7" name="Rectangle 3"/>
          <p:cNvSpPr>
            <a:spLocks noGrp="1" noChangeArrowheads="1"/>
          </p:cNvSpPr>
          <p:nvPr>
            <p:ph type="body" idx="1"/>
          </p:nvPr>
        </p:nvSpPr>
        <p:spPr>
          <a:xfrm>
            <a:off x="899592" y="502171"/>
            <a:ext cx="7776864" cy="4114800"/>
          </a:xfrm>
        </p:spPr>
        <p:txBody>
          <a:bodyPr/>
          <a:lstStyle/>
          <a:p>
            <a:pPr lvl="1" eaLnBrk="1" hangingPunct="1"/>
            <a:r>
              <a:rPr lang="nb-NO" altLang="nb-NO" dirty="0" smtClean="0"/>
              <a:t>Kan dekningsbidraget (og dermed resultatet) forbedres? </a:t>
            </a:r>
          </a:p>
          <a:p>
            <a:pPr lvl="2" eaLnBrk="1" hangingPunct="1"/>
            <a:r>
              <a:rPr lang="nb-NO" altLang="nb-NO" dirty="0" smtClean="0"/>
              <a:t>Ja, dersom man bruker hele kapasiteten på det produktet som gir </a:t>
            </a:r>
            <a:r>
              <a:rPr lang="nb-NO" altLang="nb-NO" sz="2800" dirty="0" smtClean="0"/>
              <a:t>størst </a:t>
            </a:r>
            <a:r>
              <a:rPr lang="nb-NO" altLang="nb-NO" sz="2800" b="1" dirty="0" smtClean="0"/>
              <a:t>DB per knapp faktor</a:t>
            </a:r>
            <a:r>
              <a:rPr lang="nb-NO" altLang="nb-NO" dirty="0" smtClean="0"/>
              <a:t> (i dette tilfellet er knapp faktor maskintimer)</a:t>
            </a:r>
          </a:p>
          <a:p>
            <a:pPr eaLnBrk="1" hangingPunct="1">
              <a:buFontTx/>
              <a:buNone/>
            </a:pPr>
            <a:endParaRPr lang="nb-NO" altLang="nb-NO" dirty="0" smtClean="0"/>
          </a:p>
        </p:txBody>
      </p:sp>
      <p:grpSp>
        <p:nvGrpSpPr>
          <p:cNvPr id="2" name="Group 8"/>
          <p:cNvGrpSpPr>
            <a:grpSpLocks/>
          </p:cNvGrpSpPr>
          <p:nvPr/>
        </p:nvGrpSpPr>
        <p:grpSpPr bwMode="auto">
          <a:xfrm>
            <a:off x="1403648" y="3573016"/>
            <a:ext cx="5976937" cy="817563"/>
            <a:chOff x="884" y="3203"/>
            <a:chExt cx="3765" cy="515"/>
          </a:xfrm>
        </p:grpSpPr>
        <p:grpSp>
          <p:nvGrpSpPr>
            <p:cNvPr id="9221" name="Group 7"/>
            <p:cNvGrpSpPr>
              <a:grpSpLocks/>
            </p:cNvGrpSpPr>
            <p:nvPr/>
          </p:nvGrpSpPr>
          <p:grpSpPr bwMode="auto">
            <a:xfrm>
              <a:off x="1791" y="3203"/>
              <a:ext cx="2858" cy="515"/>
              <a:chOff x="2018" y="3203"/>
              <a:chExt cx="2858" cy="515"/>
            </a:xfrm>
          </p:grpSpPr>
          <p:sp>
            <p:nvSpPr>
              <p:cNvPr id="9223" name="Text Box 4"/>
              <p:cNvSpPr txBox="1">
                <a:spLocks noChangeArrowheads="1"/>
              </p:cNvSpPr>
              <p:nvPr/>
            </p:nvSpPr>
            <p:spPr bwMode="auto">
              <a:xfrm>
                <a:off x="2381" y="3203"/>
                <a:ext cx="249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nb-NO" altLang="nb-NO" sz="2400" u="sng">
                    <a:latin typeface="Times New Roman" panose="02020603050405020304" pitchFamily="18" charset="0"/>
                  </a:rPr>
                  <a:t>Dekningsbidrag per enhet</a:t>
                </a:r>
              </a:p>
            </p:txBody>
          </p:sp>
          <p:sp>
            <p:nvSpPr>
              <p:cNvPr id="9224" name="Text Box 5"/>
              <p:cNvSpPr txBox="1">
                <a:spLocks noChangeArrowheads="1"/>
              </p:cNvSpPr>
              <p:nvPr/>
            </p:nvSpPr>
            <p:spPr bwMode="auto">
              <a:xfrm>
                <a:off x="2018" y="3430"/>
                <a:ext cx="276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nb-NO" altLang="nb-NO" sz="2400" dirty="0">
                    <a:latin typeface="Times New Roman" panose="02020603050405020304" pitchFamily="18" charset="0"/>
                  </a:rPr>
                  <a:t>Forbruk av den knappe faktoren</a:t>
                </a:r>
              </a:p>
            </p:txBody>
          </p:sp>
        </p:grpSp>
        <p:sp>
          <p:nvSpPr>
            <p:cNvPr id="9222" name="Text Box 6"/>
            <p:cNvSpPr txBox="1">
              <a:spLocks noChangeArrowheads="1"/>
            </p:cNvSpPr>
            <p:nvPr/>
          </p:nvSpPr>
          <p:spPr bwMode="auto">
            <a:xfrm>
              <a:off x="884" y="3339"/>
              <a:ext cx="10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nb-NO" altLang="nb-NO" sz="2400">
                  <a:latin typeface="Times New Roman" panose="02020603050405020304" pitchFamily="18" charset="0"/>
                </a:rPr>
                <a:t>Formel:</a:t>
              </a:r>
            </a:p>
          </p:txBody>
        </p:sp>
      </p:grpSp>
    </p:spTree>
    <p:extLst>
      <p:ext uri="{BB962C8B-B14F-4D97-AF65-F5344CB8AC3E}">
        <p14:creationId xmlns:p14="http://schemas.microsoft.com/office/powerpoint/2010/main" val="3544018575"/>
      </p:ext>
    </p:extLst>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 calcmode="lin" valueType="num">
                                      <p:cBhvr additive="base">
                                        <p:cTn id="7" dur="500" fill="hold"/>
                                        <p:tgtEl>
                                          <p:spTgt spid="778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782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77827">
                                            <p:txEl>
                                              <p:pRg st="1" end="1"/>
                                            </p:txEl>
                                          </p:spTgt>
                                        </p:tgtEl>
                                        <p:attrNameLst>
                                          <p:attrName>style.visibility</p:attrName>
                                        </p:attrNameLst>
                                      </p:cBhvr>
                                      <p:to>
                                        <p:strVal val="visible"/>
                                      </p:to>
                                    </p:set>
                                    <p:anim calcmode="lin" valueType="num">
                                      <p:cBhvr additive="base">
                                        <p:cTn id="11" dur="500" fill="hold"/>
                                        <p:tgtEl>
                                          <p:spTgt spid="7782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7782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whoosh.wav"/>
                                        </p:tgtEl>
                                      </p:cMediaNode>
                                    </p:audio>
                                  </p:subTnLst>
                                </p:cTn>
                              </p:par>
                              <p:par>
                                <p:cTn id="13" presetID="3" presetClass="entr" presetSubtype="1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linds(horizont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bldLvl="4" autoUpdateAnimBg="0"/>
    </p:bldLst>
  </p:timing>
</p:sld>
</file>

<file path=ppt/theme/theme1.xml><?xml version="1.0" encoding="utf-8"?>
<a:theme xmlns:a="http://schemas.openxmlformats.org/drawingml/2006/main" name="Ekko">
  <a:themeElements>
    <a:clrScheme name="Ekk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Ekko">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 typeface="Wingdings" pitchFamily="2" charset="2"/>
          <a:buNone/>
          <a:tabLst/>
          <a:defRPr kumimoji="0" lang="nb-NO" sz="3200" b="0"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 typeface="Wingdings" pitchFamily="2" charset="2"/>
          <a:buNone/>
          <a:tabLst/>
          <a:defRPr kumimoji="0" lang="nb-NO" sz="3200" b="0" i="0" u="none" strike="noStrike" cap="none" normalizeH="0" baseline="0" smtClean="0">
            <a:ln>
              <a:noFill/>
            </a:ln>
            <a:solidFill>
              <a:schemeClr val="tx2"/>
            </a:solidFill>
            <a:effectLst/>
            <a:latin typeface="Verdana" pitchFamily="34" charset="0"/>
          </a:defRPr>
        </a:defPPr>
      </a:lstStyle>
    </a:lnDef>
  </a:objectDefaults>
  <a:extraClrSchemeLst>
    <a:extraClrScheme>
      <a:clrScheme name="Ekk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kk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kk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kk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kk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kk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kk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kk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kk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kk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Echo</Template>
  <TotalTime>4046</TotalTime>
  <Words>622</Words>
  <Application>Microsoft Office PowerPoint</Application>
  <PresentationFormat>Skjermfremvisning (4:3)</PresentationFormat>
  <Paragraphs>110</Paragraphs>
  <Slides>15</Slides>
  <Notes>0</Notes>
  <HiddenSlides>0</HiddenSlides>
  <MMClips>0</MMClips>
  <ScaleCrop>false</ScaleCrop>
  <HeadingPairs>
    <vt:vector size="8" baseType="variant">
      <vt:variant>
        <vt:lpstr>Brukte skrifter</vt:lpstr>
      </vt:variant>
      <vt:variant>
        <vt:i4>7</vt:i4>
      </vt:variant>
      <vt:variant>
        <vt:lpstr>Tema</vt:lpstr>
      </vt:variant>
      <vt:variant>
        <vt:i4>1</vt:i4>
      </vt:variant>
      <vt:variant>
        <vt:lpstr>Innebygde OLE-servere</vt:lpstr>
      </vt:variant>
      <vt:variant>
        <vt:i4>2</vt:i4>
      </vt:variant>
      <vt:variant>
        <vt:lpstr>Lysbildetitler</vt:lpstr>
      </vt:variant>
      <vt:variant>
        <vt:i4>15</vt:i4>
      </vt:variant>
    </vt:vector>
  </HeadingPairs>
  <TitlesOfParts>
    <vt:vector size="25" baseType="lpstr">
      <vt:lpstr>Arial</vt:lpstr>
      <vt:lpstr>Comic Sans MS</vt:lpstr>
      <vt:lpstr>Symbol</vt:lpstr>
      <vt:lpstr>Times New Roman</vt:lpstr>
      <vt:lpstr>Verdana</vt:lpstr>
      <vt:lpstr>Wingdings</vt:lpstr>
      <vt:lpstr>Wingdings 3</vt:lpstr>
      <vt:lpstr>Ekko</vt:lpstr>
      <vt:lpstr>Worksheet</vt:lpstr>
      <vt:lpstr>Regneark</vt:lpstr>
      <vt:lpstr>Økonomistyring</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Fagbokforlaget 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Grunnleggende regnskap</dc:title>
  <dc:creator>Alf Øyen</dc:creator>
  <cp:lastModifiedBy>Trond jobb</cp:lastModifiedBy>
  <cp:revision>44</cp:revision>
  <dcterms:created xsi:type="dcterms:W3CDTF">2005-08-18T07:14:48Z</dcterms:created>
  <dcterms:modified xsi:type="dcterms:W3CDTF">2016-02-29T20:22:14Z</dcterms:modified>
</cp:coreProperties>
</file>