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64" r:id="rId2"/>
  </p:sldMasterIdLst>
  <p:notesMasterIdLst>
    <p:notesMasterId r:id="rId23"/>
  </p:notesMasterIdLst>
  <p:handoutMasterIdLst>
    <p:handoutMasterId r:id="rId24"/>
  </p:handoutMasterIdLst>
  <p:sldIdLst>
    <p:sldId id="296" r:id="rId3"/>
    <p:sldId id="277" r:id="rId4"/>
    <p:sldId id="283" r:id="rId5"/>
    <p:sldId id="278" r:id="rId6"/>
    <p:sldId id="279" r:id="rId7"/>
    <p:sldId id="280" r:id="rId8"/>
    <p:sldId id="284" r:id="rId9"/>
    <p:sldId id="281" r:id="rId10"/>
    <p:sldId id="282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3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1598" autoAdjust="0"/>
  </p:normalViewPr>
  <p:slideViewPr>
    <p:cSldViewPr>
      <p:cViewPr varScale="1">
        <p:scale>
          <a:sx n="81" d="100"/>
          <a:sy n="81" d="100"/>
        </p:scale>
        <p:origin x="1266" y="84"/>
      </p:cViewPr>
      <p:guideLst>
        <p:guide orient="horz" pos="393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96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Times New Roman" panose="02020603050405020304" pitchFamily="18" charset="0"/>
              </a:defRPr>
            </a:lvl1pPr>
          </a:lstStyle>
          <a:p>
            <a:fld id="{A9B5FA8C-E468-4EA9-9BDC-9F3899E2C607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044817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Times New Roman" panose="02020603050405020304" pitchFamily="18" charset="0"/>
              </a:defRPr>
            </a:lvl1pPr>
          </a:lstStyle>
          <a:p>
            <a:fld id="{03BB395D-897F-4FC6-9759-CE90471848A5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2260588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2531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/>
          </a:p>
        </p:txBody>
      </p:sp>
      <p:sp>
        <p:nvSpPr>
          <p:cNvPr id="22532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F879B3F-EF3D-4FED-A6B2-7C64E69C6668}" type="slidenum">
              <a:rPr lang="nb-NO" altLang="nb-NO">
                <a:latin typeface="Times New Roman" panose="02020603050405020304" pitchFamily="18" charset="0"/>
              </a:rPr>
              <a:pPr eaLnBrk="1" hangingPunct="1"/>
              <a:t>2</a:t>
            </a:fld>
            <a:endParaRPr lang="nb-NO" altLang="nb-NO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570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9DF5D1C-FCC2-4740-A769-1F0132AD88FE}" type="slidenum">
              <a:rPr lang="nb-NO" altLang="nb-NO">
                <a:latin typeface="Times New Roman" panose="02020603050405020304" pitchFamily="18" charset="0"/>
              </a:rPr>
              <a:pPr eaLnBrk="1" hangingPunct="1"/>
              <a:t>12</a:t>
            </a:fld>
            <a:endParaRPr lang="nb-NO" altLang="nb-NO">
              <a:latin typeface="Times New Roman" panose="02020603050405020304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b-NO" altLang="nb-NO"/>
              <a:t>Her er det et poeng at studentene lager regnearket på side 5 og simulerer. Alt. at foreleser viser simuleringen.</a:t>
            </a:r>
          </a:p>
        </p:txBody>
      </p:sp>
    </p:spTree>
    <p:extLst>
      <p:ext uri="{BB962C8B-B14F-4D97-AF65-F5344CB8AC3E}">
        <p14:creationId xmlns:p14="http://schemas.microsoft.com/office/powerpoint/2010/main" val="3131085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BF0BF8D-2ECC-42FB-8753-FCCC8BDB4D86}" type="slidenum">
              <a:rPr lang="nb-NO" altLang="nb-NO">
                <a:latin typeface="Times New Roman" panose="02020603050405020304" pitchFamily="18" charset="0"/>
              </a:rPr>
              <a:pPr eaLnBrk="1" hangingPunct="1"/>
              <a:t>13</a:t>
            </a:fld>
            <a:endParaRPr lang="nb-NO" altLang="nb-NO">
              <a:latin typeface="Times New Roman" panose="02020603050405020304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b-NO" altLang="nb-NO"/>
              <a:t>Få med kroner på begge aksene</a:t>
            </a:r>
          </a:p>
          <a:p>
            <a:pPr eaLnBrk="1" hangingPunct="1"/>
            <a:r>
              <a:rPr lang="nb-NO" altLang="nb-NO"/>
              <a:t>Forklar dette med produktmiks.</a:t>
            </a:r>
          </a:p>
        </p:txBody>
      </p:sp>
    </p:spTree>
    <p:extLst>
      <p:ext uri="{BB962C8B-B14F-4D97-AF65-F5344CB8AC3E}">
        <p14:creationId xmlns:p14="http://schemas.microsoft.com/office/powerpoint/2010/main" val="33764127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FE7C5AA-9375-4683-A8E5-6AB12925B933}" type="slidenum">
              <a:rPr lang="nb-NO" altLang="nb-NO">
                <a:latin typeface="Times New Roman" panose="02020603050405020304" pitchFamily="18" charset="0"/>
              </a:rPr>
              <a:pPr eaLnBrk="1" hangingPunct="1"/>
              <a:t>14</a:t>
            </a:fld>
            <a:endParaRPr lang="nb-NO" altLang="nb-NO">
              <a:latin typeface="Times New Roman" panose="02020603050405020304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b-NO" altLang="nb-NO"/>
              <a:t>NB Kommenter DG på de enkelte produktene og totalt</a:t>
            </a:r>
          </a:p>
        </p:txBody>
      </p:sp>
    </p:spTree>
    <p:extLst>
      <p:ext uri="{BB962C8B-B14F-4D97-AF65-F5344CB8AC3E}">
        <p14:creationId xmlns:p14="http://schemas.microsoft.com/office/powerpoint/2010/main" val="1763500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Grunneleggende bedriftsøkonomi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A7A7F8-1F9F-419C-B277-31AE113F9EE8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49124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dirty="0"/>
              <a:t>Grunnleggende bedriftsøkonomi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9DE6C2-842E-47D1-9A9C-E0D21C1B1380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912168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dirty="0"/>
              <a:t>Grunnleggende bedriftsøkonomi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BD685B-324B-4793-A7AB-72B21934920E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927052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dirty="0"/>
              <a:t>Grunnleggende bedriftsøkonomi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CCF625-626E-4E3D-B4D5-20CB6E83200A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113336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70075"/>
            <a:ext cx="1506538" cy="22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WordArt 46"/>
          <p:cNvSpPr>
            <a:spLocks noChangeArrowheads="1" noChangeShapeType="1" noTextEdit="1"/>
          </p:cNvSpPr>
          <p:nvPr userDrawn="1"/>
        </p:nvSpPr>
        <p:spPr bwMode="auto">
          <a:xfrm>
            <a:off x="1042988" y="4508500"/>
            <a:ext cx="677862" cy="992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hangingPunct="0"/>
            <a:r>
              <a:rPr lang="nb-NO" sz="4800" kern="10" dirty="0">
                <a:ln w="952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00B050"/>
                  </a:outerShdw>
                </a:effectLst>
                <a:latin typeface="Comic Sans MS" panose="030F0702030302020204" pitchFamily="66" charset="0"/>
              </a:rPr>
              <a:t>12</a:t>
            </a:r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1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  <a:ln/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49C889-2157-4D59-BDE8-B74D099ADE3D}" type="slidenum">
              <a:rPr lang="nb-NO" altLang="nb-NO">
                <a:solidFill>
                  <a:srgbClr val="336666"/>
                </a:solidFill>
              </a:rPr>
              <a:pPr>
                <a:defRPr/>
              </a:pPr>
              <a:t>‹#›</a:t>
            </a:fld>
            <a:endParaRPr lang="nb-NO" altLang="nb-NO">
              <a:solidFill>
                <a:srgbClr val="336666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 algn="r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>
                <a:solidFill>
                  <a:srgbClr val="336666"/>
                </a:solidFill>
              </a:rPr>
              <a:t>23.08.2010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algn="ctr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>
                <a:solidFill>
                  <a:srgbClr val="336666"/>
                </a:solidFill>
              </a:rPr>
              <a:t>Finansregnskap med analyse</a:t>
            </a:r>
          </a:p>
        </p:txBody>
      </p:sp>
    </p:spTree>
    <p:extLst>
      <p:ext uri="{BB962C8B-B14F-4D97-AF65-F5344CB8AC3E}">
        <p14:creationId xmlns:p14="http://schemas.microsoft.com/office/powerpoint/2010/main" val="27919063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>
                <a:solidFill>
                  <a:srgbClr val="336666"/>
                </a:solidFill>
              </a:rPr>
              <a:t>23.08.2010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>
                <a:solidFill>
                  <a:srgbClr val="336666"/>
                </a:solidFill>
              </a:rPr>
              <a:t>Finansregnskap med analyse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D3684-9AEE-4C3B-B818-39FD1122FB79}" type="slidenum">
              <a:rPr lang="nb-NO" altLang="nb-NO">
                <a:solidFill>
                  <a:srgbClr val="336666"/>
                </a:solidFill>
              </a:rPr>
              <a:pPr>
                <a:defRPr/>
              </a:pPr>
              <a:t>‹#›</a:t>
            </a:fld>
            <a:endParaRPr lang="nb-NO" altLang="nb-NO">
              <a:solidFill>
                <a:srgbClr val="33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694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>
                <a:solidFill>
                  <a:srgbClr val="336666"/>
                </a:solidFill>
              </a:rPr>
              <a:t>23.08.2010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>
                <a:solidFill>
                  <a:srgbClr val="336666"/>
                </a:solidFill>
              </a:rPr>
              <a:t>Finansregnskap med analyse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A8105-1ADE-4403-A4A2-A6A312B019C9}" type="slidenum">
              <a:rPr lang="nb-NO" altLang="nb-NO">
                <a:solidFill>
                  <a:srgbClr val="336666"/>
                </a:solidFill>
              </a:rPr>
              <a:pPr>
                <a:defRPr/>
              </a:pPr>
              <a:t>‹#›</a:t>
            </a:fld>
            <a:endParaRPr lang="nb-NO" altLang="nb-NO">
              <a:solidFill>
                <a:srgbClr val="33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265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dirty="0"/>
              <a:t>Grunnleggende bedriftsøkonomi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9372F8-9775-4C70-BDD6-82B352519F47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246519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dirty="0"/>
              <a:t>Grunnleggende bedriftsøkonomi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ED5A70-3234-4FEC-878E-555D3696A930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469104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dirty="0"/>
              <a:t>Grunnleggende bedriftsøkonomi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164A88-A274-429C-B713-130EB007F6A0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20690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dirty="0"/>
              <a:t>Grunnleggende bedriftsøkonomi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712890-623D-45B0-B473-74BEC12C0777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186038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dirty="0"/>
              <a:t>Grunnleggende bedriftsøkonomi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A8FD82-5614-49A0-8197-4497D5082285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63875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dirty="0"/>
              <a:t>Grunnleggende bedriftsøkonomi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4539FD-8BA9-468C-803E-CDD407C1CDF0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874807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dirty="0"/>
              <a:t>Grunnleggende bedriftsøkonomi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F36638-92B8-44E3-AFFF-4BB8E69788AE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987966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dirty="0"/>
              <a:t>Grunnleggende bedriftsøkonomi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7320A4-CED7-4474-BEC8-283D770609BF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21391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.wmf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nb-NO"/>
              <a:t>Grunneleggende bedriftsøkonomi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C7B87DF-A364-4349-879C-A6A92C58FF65}" type="slidenum">
              <a:rPr lang="nb-NO" altLang="nb-NO"/>
              <a:pPr/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dirty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 Klikk for å redigere tekststiler i malen</a:t>
            </a:r>
          </a:p>
          <a:p>
            <a:pPr lvl="1"/>
            <a:r>
              <a:rPr lang="nb-NO" altLang="nb-NO"/>
              <a:t> Andre nivå</a:t>
            </a:r>
          </a:p>
          <a:p>
            <a:pPr lvl="2"/>
            <a:r>
              <a:rPr lang="nb-NO" altLang="nb-NO"/>
              <a:t> 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>
                <a:solidFill>
                  <a:srgbClr val="336666"/>
                </a:solidFill>
              </a:rPr>
              <a:t>23.08.2010</a:t>
            </a:r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>
                <a:solidFill>
                  <a:srgbClr val="336666"/>
                </a:solidFill>
              </a:rPr>
              <a:t>Finansregnskap med analyse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4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08F7D47-5909-45CA-B9A1-4FB017FDA406}" type="slidenum">
              <a:rPr lang="nb-NO" altLang="nb-NO">
                <a:solidFill>
                  <a:srgbClr val="336666"/>
                </a:solidFill>
              </a:rPr>
              <a:pPr>
                <a:defRPr/>
              </a:pPr>
              <a:t>‹#›</a:t>
            </a:fld>
            <a:endParaRPr lang="nb-NO" altLang="nb-NO">
              <a:solidFill>
                <a:srgbClr val="336666"/>
              </a:solidFill>
            </a:endParaRPr>
          </a:p>
        </p:txBody>
      </p:sp>
      <p:pic>
        <p:nvPicPr>
          <p:cNvPr id="1031" name="Picture 24"/>
          <p:cNvPicPr preferRelativeResize="0"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8"/>
          <a:stretch>
            <a:fillRect/>
          </a:stretch>
        </p:blipFill>
        <p:spPr bwMode="auto">
          <a:xfrm>
            <a:off x="250825" y="0"/>
            <a:ext cx="754063" cy="11128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599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Wingdings" panose="05000000000000000000" pitchFamily="2" charset="2"/>
        <a:buChar char="ü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3" panose="05040102010807070707" pitchFamily="18" charset="2"/>
        <a:buChar char="Ê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9.emf"/><Relationship Id="rId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8175" y="1371600"/>
            <a:ext cx="7127875" cy="1752600"/>
          </a:xfrm>
        </p:spPr>
        <p:txBody>
          <a:bodyPr/>
          <a:lstStyle/>
          <a:p>
            <a:pPr eaLnBrk="1" hangingPunct="1"/>
            <a:r>
              <a:rPr lang="nb-NO" altLang="nb-NO" sz="4800" dirty="0">
                <a:latin typeface="Arial" panose="020B0604020202020204" pitchFamily="34" charset="0"/>
              </a:rPr>
              <a:t>Økonomistyring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3140075"/>
            <a:ext cx="7056438" cy="2736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altLang="nb-NO" sz="2400" dirty="0"/>
              <a:t>Kjell Magne Baksaas, Øystein Hansen og Trond Winther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sz="2400" dirty="0"/>
              <a:t>Gyldendal Akademisk </a:t>
            </a:r>
          </a:p>
          <a:p>
            <a:pPr eaLnBrk="1" hangingPunct="1">
              <a:lnSpc>
                <a:spcPct val="90000"/>
              </a:lnSpc>
            </a:pPr>
            <a:endParaRPr lang="nb-NO" altLang="nb-NO" sz="2400" dirty="0"/>
          </a:p>
          <a:p>
            <a:pPr eaLnBrk="1" hangingPunct="1">
              <a:lnSpc>
                <a:spcPct val="90000"/>
              </a:lnSpc>
            </a:pPr>
            <a:endParaRPr lang="nb-NO" altLang="nb-NO" sz="2400" dirty="0"/>
          </a:p>
          <a:p>
            <a:pPr eaLnBrk="1" hangingPunct="1">
              <a:lnSpc>
                <a:spcPct val="90000"/>
              </a:lnSpc>
            </a:pPr>
            <a:r>
              <a:rPr lang="nb-NO" altLang="nb-NO" sz="3600" i="1" dirty="0">
                <a:solidFill>
                  <a:srgbClr val="00B050"/>
                </a:solidFill>
              </a:rPr>
              <a:t>KRV-analyser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908175" y="5661025"/>
            <a:ext cx="540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GB" altLang="nb-NO" sz="1800" i="1">
              <a:solidFill>
                <a:srgbClr val="336666"/>
              </a:solidFill>
              <a:latin typeface="Arial" panose="020B0604020202020204" pitchFamily="34" charset="0"/>
            </a:endParaRPr>
          </a:p>
        </p:txBody>
      </p:sp>
      <p:pic>
        <p:nvPicPr>
          <p:cNvPr id="5125" name="Picture 7" descr="Økonomisty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4022725"/>
            <a:ext cx="169545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Undertittel 2"/>
          <p:cNvSpPr txBox="1">
            <a:spLocks/>
          </p:cNvSpPr>
          <p:nvPr/>
        </p:nvSpPr>
        <p:spPr bwMode="auto">
          <a:xfrm>
            <a:off x="5364163" y="6291263"/>
            <a:ext cx="3814762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55000" lnSpcReduction="2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itchFamily="2" charset="2"/>
              <a:buNone/>
              <a:defRPr sz="3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 3" pitchFamily="18" charset="2"/>
              <a:buChar char="Ê"/>
              <a:defRPr sz="28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9pPr>
          </a:lstStyle>
          <a:p>
            <a:pPr>
              <a:buClr>
                <a:srgbClr val="336666"/>
              </a:buClr>
              <a:defRPr/>
            </a:pPr>
            <a:r>
              <a:rPr lang="nb-NO" b="1" kern="0" dirty="0">
                <a:solidFill>
                  <a:srgbClr val="000000"/>
                </a:solidFill>
              </a:rPr>
              <a:t>© Gyldendal Akademisk</a:t>
            </a:r>
          </a:p>
          <a:p>
            <a:pPr>
              <a:buClr>
                <a:srgbClr val="336666"/>
              </a:buClr>
              <a:defRPr/>
            </a:pPr>
            <a:r>
              <a:rPr lang="nb-NO" sz="1300" kern="0" dirty="0">
                <a:solidFill>
                  <a:srgbClr val="000000"/>
                </a:solidFill>
              </a:rPr>
              <a:t>Innholdet i dette dokumentet er kun til bruk i undervisning knyttet til læreboka. </a:t>
            </a:r>
          </a:p>
          <a:p>
            <a:pPr>
              <a:buClr>
                <a:srgbClr val="336666"/>
              </a:buClr>
              <a:defRPr/>
            </a:pPr>
            <a:r>
              <a:rPr lang="nb-NO" sz="1300" kern="0" dirty="0">
                <a:solidFill>
                  <a:srgbClr val="000000"/>
                </a:solidFill>
              </a:rPr>
              <a:t>All annen bruk må avtales med forlaget.</a:t>
            </a:r>
          </a:p>
        </p:txBody>
      </p:sp>
    </p:spTree>
    <p:extLst>
      <p:ext uri="{BB962C8B-B14F-4D97-AF65-F5344CB8AC3E}">
        <p14:creationId xmlns:p14="http://schemas.microsoft.com/office/powerpoint/2010/main" val="177887022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Plassholder for bunntekst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dirty="0"/>
              <a:t>Grunnleggende bedriftsøkonomi</a:t>
            </a:r>
          </a:p>
        </p:txBody>
      </p:sp>
      <p:sp>
        <p:nvSpPr>
          <p:cNvPr id="10243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A22A112-C759-4CB9-A17A-F878A3670646}" type="slidenum">
              <a:rPr lang="nb-NO" altLang="nb-NO"/>
              <a:pPr eaLnBrk="1" hangingPunct="1"/>
              <a:t>10</a:t>
            </a:fld>
            <a:endParaRPr lang="nb-NO" altLang="nb-NO"/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981075"/>
            <a:ext cx="7772400" cy="2376488"/>
          </a:xfrm>
        </p:spPr>
        <p:txBody>
          <a:bodyPr/>
          <a:lstStyle/>
          <a:p>
            <a:pPr lvl="1" eaLnBrk="1" hangingPunct="1"/>
            <a:r>
              <a:rPr lang="nb-NO" altLang="nb-NO"/>
              <a:t>Hvilken omsetning vil gi et overskudd på kr 50 000?</a:t>
            </a:r>
          </a:p>
          <a:p>
            <a:pPr lvl="1" eaLnBrk="1" hangingPunct="1"/>
            <a:r>
              <a:rPr lang="nb-NO" altLang="nb-NO"/>
              <a:t>Salget må gi et dekningsbidrag lik FTK + overskudd (60 000+50 000) kr 110 000:</a:t>
            </a:r>
          </a:p>
          <a:p>
            <a:pPr eaLnBrk="1" hangingPunct="1">
              <a:buFontTx/>
              <a:buNone/>
            </a:pPr>
            <a:endParaRPr lang="nb-NO" altLang="nb-NO"/>
          </a:p>
          <a:p>
            <a:pPr eaLnBrk="1" hangingPunct="1">
              <a:buFontTx/>
              <a:buNone/>
            </a:pPr>
            <a:endParaRPr lang="nb-NO" altLang="nb-NO"/>
          </a:p>
        </p:txBody>
      </p:sp>
      <p:sp>
        <p:nvSpPr>
          <p:cNvPr id="123929" name="Text Box 25"/>
          <p:cNvSpPr txBox="1">
            <a:spLocks noChangeArrowheads="1"/>
          </p:cNvSpPr>
          <p:nvPr/>
        </p:nvSpPr>
        <p:spPr bwMode="auto">
          <a:xfrm>
            <a:off x="900113" y="5607050"/>
            <a:ext cx="82438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/>
              <a:t>For å få et dekningsbidrag på kr 110 000 (DB=FTK+overskudd) må vi selge </a:t>
            </a:r>
            <a:br>
              <a:rPr lang="nb-NO" altLang="nb-NO"/>
            </a:br>
            <a:r>
              <a:rPr lang="nb-NO" altLang="nb-NO"/>
              <a:t>1 375 enheter som tilsvarer kr 275 000 i salgsinntekt. </a:t>
            </a: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250825" y="3141663"/>
            <a:ext cx="7921625" cy="941387"/>
            <a:chOff x="158" y="1979"/>
            <a:chExt cx="4990" cy="593"/>
          </a:xfrm>
        </p:grpSpPr>
        <p:sp>
          <p:nvSpPr>
            <p:cNvPr id="10259" name="Text Box 15"/>
            <p:cNvSpPr txBox="1">
              <a:spLocks noChangeArrowheads="1"/>
            </p:cNvSpPr>
            <p:nvPr/>
          </p:nvSpPr>
          <p:spPr bwMode="auto">
            <a:xfrm>
              <a:off x="158" y="1979"/>
              <a:ext cx="1271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Omsetning (enh) som gir ønsket overskudd</a:t>
              </a:r>
            </a:p>
          </p:txBody>
        </p:sp>
        <p:sp>
          <p:nvSpPr>
            <p:cNvPr id="10260" name="Text Box 16"/>
            <p:cNvSpPr txBox="1">
              <a:spLocks noChangeArrowheads="1"/>
            </p:cNvSpPr>
            <p:nvPr/>
          </p:nvSpPr>
          <p:spPr bwMode="auto">
            <a:xfrm>
              <a:off x="1429" y="2069"/>
              <a:ext cx="131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FTK + overskudd</a:t>
              </a:r>
            </a:p>
          </p:txBody>
        </p:sp>
        <p:sp>
          <p:nvSpPr>
            <p:cNvPr id="10261" name="Text Box 17"/>
            <p:cNvSpPr txBox="1">
              <a:spLocks noChangeArrowheads="1"/>
            </p:cNvSpPr>
            <p:nvPr/>
          </p:nvSpPr>
          <p:spPr bwMode="auto">
            <a:xfrm>
              <a:off x="1519" y="2341"/>
              <a:ext cx="122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DB per enhet</a:t>
              </a:r>
            </a:p>
          </p:txBody>
        </p:sp>
        <p:sp>
          <p:nvSpPr>
            <p:cNvPr id="10262" name="Line 18"/>
            <p:cNvSpPr>
              <a:spLocks noChangeShapeType="1"/>
            </p:cNvSpPr>
            <p:nvPr/>
          </p:nvSpPr>
          <p:spPr bwMode="auto">
            <a:xfrm>
              <a:off x="1565" y="2341"/>
              <a:ext cx="9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10263" name="Text Box 19"/>
            <p:cNvSpPr txBox="1">
              <a:spLocks noChangeArrowheads="1"/>
            </p:cNvSpPr>
            <p:nvPr/>
          </p:nvSpPr>
          <p:spPr bwMode="auto">
            <a:xfrm>
              <a:off x="2744" y="2069"/>
              <a:ext cx="181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60 000 + 50 000</a:t>
              </a:r>
            </a:p>
          </p:txBody>
        </p:sp>
        <p:sp>
          <p:nvSpPr>
            <p:cNvPr id="10264" name="Text Box 20"/>
            <p:cNvSpPr txBox="1">
              <a:spLocks noChangeArrowheads="1"/>
            </p:cNvSpPr>
            <p:nvPr/>
          </p:nvSpPr>
          <p:spPr bwMode="auto">
            <a:xfrm>
              <a:off x="3152" y="2341"/>
              <a:ext cx="3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80</a:t>
              </a:r>
            </a:p>
          </p:txBody>
        </p:sp>
        <p:sp>
          <p:nvSpPr>
            <p:cNvPr id="10265" name="Line 21"/>
            <p:cNvSpPr>
              <a:spLocks noChangeShapeType="1"/>
            </p:cNvSpPr>
            <p:nvPr/>
          </p:nvSpPr>
          <p:spPr bwMode="auto">
            <a:xfrm>
              <a:off x="2744" y="2341"/>
              <a:ext cx="11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10266" name="Text Box 22"/>
            <p:cNvSpPr txBox="1">
              <a:spLocks noChangeArrowheads="1"/>
            </p:cNvSpPr>
            <p:nvPr/>
          </p:nvSpPr>
          <p:spPr bwMode="auto">
            <a:xfrm>
              <a:off x="3923" y="2205"/>
              <a:ext cx="2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=</a:t>
              </a:r>
            </a:p>
          </p:txBody>
        </p:sp>
        <p:sp>
          <p:nvSpPr>
            <p:cNvPr id="10267" name="Text Box 23"/>
            <p:cNvSpPr txBox="1">
              <a:spLocks noChangeArrowheads="1"/>
            </p:cNvSpPr>
            <p:nvPr/>
          </p:nvSpPr>
          <p:spPr bwMode="auto">
            <a:xfrm>
              <a:off x="2517" y="2205"/>
              <a:ext cx="2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=</a:t>
              </a:r>
            </a:p>
          </p:txBody>
        </p:sp>
        <p:sp>
          <p:nvSpPr>
            <p:cNvPr id="10268" name="Text Box 24"/>
            <p:cNvSpPr txBox="1">
              <a:spLocks noChangeArrowheads="1"/>
            </p:cNvSpPr>
            <p:nvPr/>
          </p:nvSpPr>
          <p:spPr bwMode="auto">
            <a:xfrm>
              <a:off x="4059" y="2160"/>
              <a:ext cx="10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 u="sng"/>
                <a:t>1 375  enheter</a:t>
              </a:r>
            </a:p>
          </p:txBody>
        </p:sp>
        <p:sp>
          <p:nvSpPr>
            <p:cNvPr id="10269" name="Text Box 26"/>
            <p:cNvSpPr txBox="1">
              <a:spLocks noChangeArrowheads="1"/>
            </p:cNvSpPr>
            <p:nvPr/>
          </p:nvSpPr>
          <p:spPr bwMode="auto">
            <a:xfrm>
              <a:off x="1202" y="2160"/>
              <a:ext cx="2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=</a:t>
              </a:r>
            </a:p>
          </p:txBody>
        </p:sp>
      </p:grp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250825" y="4292600"/>
            <a:ext cx="9217025" cy="915988"/>
            <a:chOff x="158" y="2704"/>
            <a:chExt cx="5806" cy="577"/>
          </a:xfrm>
        </p:grpSpPr>
        <p:sp>
          <p:nvSpPr>
            <p:cNvPr id="10249" name="Text Box 13"/>
            <p:cNvSpPr txBox="1">
              <a:spLocks noChangeArrowheads="1"/>
            </p:cNvSpPr>
            <p:nvPr/>
          </p:nvSpPr>
          <p:spPr bwMode="auto">
            <a:xfrm>
              <a:off x="4830" y="2886"/>
              <a:ext cx="113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= kr </a:t>
              </a:r>
              <a:r>
                <a:rPr lang="nb-NO" altLang="nb-NO" u="sng"/>
                <a:t>275 000</a:t>
              </a:r>
            </a:p>
          </p:txBody>
        </p:sp>
        <p:sp>
          <p:nvSpPr>
            <p:cNvPr id="10250" name="Text Box 5"/>
            <p:cNvSpPr txBox="1">
              <a:spLocks noChangeArrowheads="1"/>
            </p:cNvSpPr>
            <p:nvPr/>
          </p:nvSpPr>
          <p:spPr bwMode="auto">
            <a:xfrm>
              <a:off x="158" y="2704"/>
              <a:ext cx="1316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Omsetning (kr) som gir ønsket overskudd</a:t>
              </a:r>
            </a:p>
          </p:txBody>
        </p:sp>
        <p:sp>
          <p:nvSpPr>
            <p:cNvPr id="10251" name="Text Box 6"/>
            <p:cNvSpPr txBox="1">
              <a:spLocks noChangeArrowheads="1"/>
            </p:cNvSpPr>
            <p:nvPr/>
          </p:nvSpPr>
          <p:spPr bwMode="auto">
            <a:xfrm>
              <a:off x="1429" y="2704"/>
              <a:ext cx="18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(FTK + overskudd) * 100 %</a:t>
              </a:r>
            </a:p>
          </p:txBody>
        </p:sp>
        <p:sp>
          <p:nvSpPr>
            <p:cNvPr id="10252" name="Text Box 7"/>
            <p:cNvSpPr txBox="1">
              <a:spLocks noChangeArrowheads="1"/>
            </p:cNvSpPr>
            <p:nvPr/>
          </p:nvSpPr>
          <p:spPr bwMode="auto">
            <a:xfrm>
              <a:off x="1837" y="3022"/>
              <a:ext cx="104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Dekningsgrad</a:t>
              </a:r>
            </a:p>
          </p:txBody>
        </p:sp>
        <p:sp>
          <p:nvSpPr>
            <p:cNvPr id="10253" name="Line 8"/>
            <p:cNvSpPr>
              <a:spLocks noChangeShapeType="1"/>
            </p:cNvSpPr>
            <p:nvPr/>
          </p:nvSpPr>
          <p:spPr bwMode="auto">
            <a:xfrm flipV="1">
              <a:off x="1383" y="302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10254" name="Text Box 9"/>
            <p:cNvSpPr txBox="1">
              <a:spLocks noChangeArrowheads="1"/>
            </p:cNvSpPr>
            <p:nvPr/>
          </p:nvSpPr>
          <p:spPr bwMode="auto">
            <a:xfrm>
              <a:off x="3288" y="2750"/>
              <a:ext cx="18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(60 000+50 000) * 100 %</a:t>
              </a:r>
            </a:p>
          </p:txBody>
        </p:sp>
        <p:sp>
          <p:nvSpPr>
            <p:cNvPr id="10255" name="Text Box 10"/>
            <p:cNvSpPr txBox="1">
              <a:spLocks noChangeArrowheads="1"/>
            </p:cNvSpPr>
            <p:nvPr/>
          </p:nvSpPr>
          <p:spPr bwMode="auto">
            <a:xfrm>
              <a:off x="4014" y="3022"/>
              <a:ext cx="7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40 %</a:t>
              </a:r>
            </a:p>
          </p:txBody>
        </p:sp>
        <p:sp>
          <p:nvSpPr>
            <p:cNvPr id="10256" name="Line 11"/>
            <p:cNvSpPr>
              <a:spLocks noChangeShapeType="1"/>
            </p:cNvSpPr>
            <p:nvPr/>
          </p:nvSpPr>
          <p:spPr bwMode="auto">
            <a:xfrm>
              <a:off x="3379" y="3021"/>
              <a:ext cx="154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10257" name="Text Box 12"/>
            <p:cNvSpPr txBox="1">
              <a:spLocks noChangeArrowheads="1"/>
            </p:cNvSpPr>
            <p:nvPr/>
          </p:nvSpPr>
          <p:spPr bwMode="auto">
            <a:xfrm>
              <a:off x="3107" y="2885"/>
              <a:ext cx="2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=</a:t>
              </a:r>
            </a:p>
          </p:txBody>
        </p:sp>
        <p:sp>
          <p:nvSpPr>
            <p:cNvPr id="10258" name="Text Box 40"/>
            <p:cNvSpPr txBox="1">
              <a:spLocks noChangeArrowheads="1"/>
            </p:cNvSpPr>
            <p:nvPr/>
          </p:nvSpPr>
          <p:spPr bwMode="auto">
            <a:xfrm>
              <a:off x="1202" y="2886"/>
              <a:ext cx="2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=</a:t>
              </a:r>
            </a:p>
          </p:txBody>
        </p:sp>
      </p:grp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3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lassholder for bunntekst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dirty="0"/>
              <a:t>Grunnleggende bedriftsøkonomi</a:t>
            </a:r>
          </a:p>
        </p:txBody>
      </p:sp>
      <p:sp>
        <p:nvSpPr>
          <p:cNvPr id="11267" name="Plassholder for lysbildenumm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BBCA252-D41A-4B16-A8D3-EF4246745641}" type="slidenum">
              <a:rPr lang="nb-NO" altLang="nb-NO"/>
              <a:pPr eaLnBrk="1" hangingPunct="1"/>
              <a:t>11</a:t>
            </a:fld>
            <a:endParaRPr lang="nb-NO" altLang="nb-NO"/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35975" cy="965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altLang="nb-NO" sz="2400"/>
              <a:t>Sikkerhetsmarginen (SM):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nb-NO" sz="2000"/>
              <a:t>Reduksjonen i salg som bedriften tåler før overskuddet = 0.</a:t>
            </a:r>
          </a:p>
        </p:txBody>
      </p:sp>
      <p:sp>
        <p:nvSpPr>
          <p:cNvPr id="124953" name="Text Box 25"/>
          <p:cNvSpPr txBox="1">
            <a:spLocks noChangeArrowheads="1"/>
          </p:cNvSpPr>
          <p:nvPr/>
        </p:nvSpPr>
        <p:spPr bwMode="auto">
          <a:xfrm>
            <a:off x="449263" y="5084763"/>
            <a:ext cx="82438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2000"/>
              <a:t>Salget kan reduseres med 62,5 % før produksjonen gir underskudd.</a:t>
            </a:r>
          </a:p>
        </p:txBody>
      </p:sp>
      <p:graphicFrame>
        <p:nvGraphicFramePr>
          <p:cNvPr id="125028" name="Object 100"/>
          <p:cNvGraphicFramePr>
            <a:graphicFrameLocks noGrp="1" noChangeAspect="1"/>
          </p:cNvGraphicFramePr>
          <p:nvPr>
            <p:ph sz="half" idx="2"/>
          </p:nvPr>
        </p:nvGraphicFramePr>
        <p:xfrm>
          <a:off x="222250" y="2492375"/>
          <a:ext cx="8697913" cy="108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" name="Regneark" r:id="rId3" imgW="5140455" imgH="640030" progId="Excel.Sheet.8">
                  <p:embed/>
                </p:oleObj>
              </mc:Choice>
              <mc:Fallback>
                <p:oleObj name="Regneark" r:id="rId3" imgW="5140455" imgH="640030" progId="Excel.Sheet.8">
                  <p:embed/>
                  <p:pic>
                    <p:nvPicPr>
                      <p:cNvPr id="0" name="Object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0" y="2492375"/>
                        <a:ext cx="8697913" cy="1084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07"/>
          <p:cNvGrpSpPr>
            <a:grpSpLocks/>
          </p:cNvGrpSpPr>
          <p:nvPr/>
        </p:nvGrpSpPr>
        <p:grpSpPr bwMode="auto">
          <a:xfrm>
            <a:off x="684213" y="3933825"/>
            <a:ext cx="8064500" cy="800100"/>
            <a:chOff x="431" y="2478"/>
            <a:chExt cx="5080" cy="504"/>
          </a:xfrm>
        </p:grpSpPr>
        <p:sp>
          <p:nvSpPr>
            <p:cNvPr id="11273" name="Text Box 5"/>
            <p:cNvSpPr txBox="1">
              <a:spLocks noChangeArrowheads="1"/>
            </p:cNvSpPr>
            <p:nvPr/>
          </p:nvSpPr>
          <p:spPr bwMode="auto">
            <a:xfrm>
              <a:off x="431" y="2660"/>
              <a:ext cx="63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SM</a:t>
              </a:r>
              <a:r>
                <a:rPr lang="nb-NO" altLang="nb-NO" baseline="-25000"/>
                <a:t>% </a:t>
              </a:r>
              <a:r>
                <a:rPr lang="nb-NO" altLang="nb-NO"/>
                <a:t>=</a:t>
              </a:r>
            </a:p>
          </p:txBody>
        </p:sp>
        <p:sp>
          <p:nvSpPr>
            <p:cNvPr id="11274" name="Text Box 6"/>
            <p:cNvSpPr txBox="1">
              <a:spLocks noChangeArrowheads="1"/>
            </p:cNvSpPr>
            <p:nvPr/>
          </p:nvSpPr>
          <p:spPr bwMode="auto">
            <a:xfrm>
              <a:off x="1112" y="2524"/>
              <a:ext cx="10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SM * 100 %</a:t>
              </a:r>
            </a:p>
          </p:txBody>
        </p:sp>
        <p:sp>
          <p:nvSpPr>
            <p:cNvPr id="11275" name="Text Box 7"/>
            <p:cNvSpPr txBox="1">
              <a:spLocks noChangeArrowheads="1"/>
            </p:cNvSpPr>
            <p:nvPr/>
          </p:nvSpPr>
          <p:spPr bwMode="auto">
            <a:xfrm>
              <a:off x="976" y="2751"/>
              <a:ext cx="104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Virkelig salg</a:t>
              </a:r>
            </a:p>
          </p:txBody>
        </p:sp>
        <p:sp>
          <p:nvSpPr>
            <p:cNvPr id="11276" name="Line 8"/>
            <p:cNvSpPr>
              <a:spLocks noChangeShapeType="1"/>
            </p:cNvSpPr>
            <p:nvPr/>
          </p:nvSpPr>
          <p:spPr bwMode="auto">
            <a:xfrm flipV="1">
              <a:off x="974" y="2750"/>
              <a:ext cx="100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11277" name="Text Box 9"/>
            <p:cNvSpPr txBox="1">
              <a:spLocks noChangeArrowheads="1"/>
            </p:cNvSpPr>
            <p:nvPr/>
          </p:nvSpPr>
          <p:spPr bwMode="auto">
            <a:xfrm>
              <a:off x="2064" y="2478"/>
              <a:ext cx="122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250 000 * 100 %</a:t>
              </a:r>
            </a:p>
          </p:txBody>
        </p:sp>
        <p:sp>
          <p:nvSpPr>
            <p:cNvPr id="11278" name="Text Box 10"/>
            <p:cNvSpPr txBox="1">
              <a:spLocks noChangeArrowheads="1"/>
            </p:cNvSpPr>
            <p:nvPr/>
          </p:nvSpPr>
          <p:spPr bwMode="auto">
            <a:xfrm>
              <a:off x="2336" y="2750"/>
              <a:ext cx="7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400 000</a:t>
              </a:r>
            </a:p>
          </p:txBody>
        </p:sp>
        <p:sp>
          <p:nvSpPr>
            <p:cNvPr id="11279" name="Line 11"/>
            <p:cNvSpPr>
              <a:spLocks noChangeShapeType="1"/>
            </p:cNvSpPr>
            <p:nvPr/>
          </p:nvSpPr>
          <p:spPr bwMode="auto">
            <a:xfrm>
              <a:off x="2109" y="2750"/>
              <a:ext cx="10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11280" name="Text Box 12"/>
            <p:cNvSpPr txBox="1">
              <a:spLocks noChangeArrowheads="1"/>
            </p:cNvSpPr>
            <p:nvPr/>
          </p:nvSpPr>
          <p:spPr bwMode="auto">
            <a:xfrm>
              <a:off x="1927" y="2614"/>
              <a:ext cx="2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=</a:t>
              </a:r>
            </a:p>
          </p:txBody>
        </p:sp>
        <p:sp>
          <p:nvSpPr>
            <p:cNvPr id="11281" name="Text Box 13"/>
            <p:cNvSpPr txBox="1">
              <a:spLocks noChangeArrowheads="1"/>
            </p:cNvSpPr>
            <p:nvPr/>
          </p:nvSpPr>
          <p:spPr bwMode="auto">
            <a:xfrm>
              <a:off x="4377" y="2614"/>
              <a:ext cx="113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= 62,5 %</a:t>
              </a:r>
              <a:endParaRPr lang="nb-NO" altLang="nb-NO" u="sng"/>
            </a:p>
          </p:txBody>
        </p:sp>
        <p:sp>
          <p:nvSpPr>
            <p:cNvPr id="11282" name="Text Box 103"/>
            <p:cNvSpPr txBox="1">
              <a:spLocks noChangeArrowheads="1"/>
            </p:cNvSpPr>
            <p:nvPr/>
          </p:nvSpPr>
          <p:spPr bwMode="auto">
            <a:xfrm>
              <a:off x="3334" y="2478"/>
              <a:ext cx="122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1 250 * 100 %</a:t>
              </a:r>
            </a:p>
          </p:txBody>
        </p:sp>
        <p:sp>
          <p:nvSpPr>
            <p:cNvPr id="11283" name="Text Box 104"/>
            <p:cNvSpPr txBox="1">
              <a:spLocks noChangeArrowheads="1"/>
            </p:cNvSpPr>
            <p:nvPr/>
          </p:nvSpPr>
          <p:spPr bwMode="auto">
            <a:xfrm>
              <a:off x="3560" y="2750"/>
              <a:ext cx="7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2 000 </a:t>
              </a:r>
            </a:p>
          </p:txBody>
        </p:sp>
        <p:sp>
          <p:nvSpPr>
            <p:cNvPr id="11284" name="Text Box 105"/>
            <p:cNvSpPr txBox="1">
              <a:spLocks noChangeArrowheads="1"/>
            </p:cNvSpPr>
            <p:nvPr/>
          </p:nvSpPr>
          <p:spPr bwMode="auto">
            <a:xfrm>
              <a:off x="3198" y="2659"/>
              <a:ext cx="18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=</a:t>
              </a:r>
            </a:p>
          </p:txBody>
        </p:sp>
        <p:sp>
          <p:nvSpPr>
            <p:cNvPr id="11285" name="Line 106"/>
            <p:cNvSpPr>
              <a:spLocks noChangeShapeType="1"/>
            </p:cNvSpPr>
            <p:nvPr/>
          </p:nvSpPr>
          <p:spPr bwMode="auto">
            <a:xfrm>
              <a:off x="3424" y="2750"/>
              <a:ext cx="9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nb-NO"/>
            </a:p>
          </p:txBody>
        </p:sp>
      </p:grp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5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4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4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5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Plassholder for bunntekst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dirty="0"/>
              <a:t>Grunnleggende bedriftsøkonomi</a:t>
            </a:r>
          </a:p>
        </p:txBody>
      </p:sp>
      <p:sp>
        <p:nvSpPr>
          <p:cNvPr id="12291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DF00027-5503-4C0A-A3AF-0F4F0D1681D8}" type="slidenum">
              <a:rPr lang="nb-NO" altLang="nb-NO"/>
              <a:pPr eaLnBrk="1" hangingPunct="1"/>
              <a:t>12</a:t>
            </a:fld>
            <a:endParaRPr lang="nb-NO" altLang="nb-NO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96975"/>
            <a:ext cx="7772400" cy="4899025"/>
          </a:xfrm>
        </p:spPr>
        <p:txBody>
          <a:bodyPr/>
          <a:lstStyle/>
          <a:p>
            <a:pPr eaLnBrk="1" hangingPunct="1"/>
            <a:r>
              <a:rPr lang="nb-NO" altLang="nb-NO" sz="2800" dirty="0"/>
              <a:t>Kritiske verdier og følsomhetsanalyser</a:t>
            </a:r>
          </a:p>
          <a:p>
            <a:pPr lvl="1" eaLnBrk="1" hangingPunct="1"/>
            <a:r>
              <a:rPr lang="nb-NO" altLang="nb-NO" sz="2400" dirty="0"/>
              <a:t>Alle variablene i kalkylen er usikre. I DP-analysen har vi til nå kun analysert endringer i solgt mengde.</a:t>
            </a:r>
          </a:p>
          <a:p>
            <a:pPr lvl="1" eaLnBrk="1" hangingPunct="1"/>
            <a:r>
              <a:rPr lang="nb-NO" altLang="nb-NO" sz="2400" dirty="0"/>
              <a:t>Alle variablene (pris, VEK, FTK osv.) vil ha en kritisk verdi (en verdi som gir null i resultat.</a:t>
            </a:r>
          </a:p>
          <a:p>
            <a:pPr lvl="1" eaLnBrk="1" hangingPunct="1"/>
            <a:r>
              <a:rPr lang="nb-NO" altLang="nb-NO" sz="2400" dirty="0"/>
              <a:t>Ved å simulere på alle inndataene kan vi finne hvilken faktor som er mest kritisk for bedriften.</a:t>
            </a:r>
          </a:p>
          <a:p>
            <a:pPr lvl="1" eaLnBrk="1" hangingPunct="1"/>
            <a:r>
              <a:rPr lang="nb-NO" altLang="nb-NO" sz="2400" dirty="0"/>
              <a:t>Simuleringen gjøres enklest i et regneark (se s. 248-50). </a:t>
            </a:r>
          </a:p>
          <a:p>
            <a:pPr eaLnBrk="1" hangingPunct="1"/>
            <a:endParaRPr lang="nb-NO" altLang="nb-NO" sz="2400" dirty="0"/>
          </a:p>
          <a:p>
            <a:pPr eaLnBrk="1" hangingPunct="1">
              <a:buFontTx/>
              <a:buNone/>
            </a:pPr>
            <a:endParaRPr lang="nb-NO" altLang="nb-NO" sz="2400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 bldLvl="4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Plassholder for bunntekst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dirty="0"/>
              <a:t>Grunnleggende bedriftsøkonomi</a:t>
            </a:r>
          </a:p>
        </p:txBody>
      </p:sp>
      <p:sp>
        <p:nvSpPr>
          <p:cNvPr id="13315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4046FFB-8585-4461-9CB7-162D39B74B85}" type="slidenum">
              <a:rPr lang="nb-NO" altLang="nb-NO"/>
              <a:pPr eaLnBrk="1" hangingPunct="1"/>
              <a:t>13</a:t>
            </a:fld>
            <a:endParaRPr lang="nb-NO" altLang="nb-NO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96975"/>
            <a:ext cx="7772400" cy="4899025"/>
          </a:xfrm>
        </p:spPr>
        <p:txBody>
          <a:bodyPr/>
          <a:lstStyle/>
          <a:p>
            <a:pPr eaLnBrk="1" hangingPunct="1"/>
            <a:r>
              <a:rPr lang="nb-NO" altLang="nb-NO" dirty="0"/>
              <a:t>Dekningspunkt ved </a:t>
            </a:r>
            <a:r>
              <a:rPr lang="nb-NO" altLang="nb-NO" dirty="0" err="1"/>
              <a:t>flervareproduksjon</a:t>
            </a:r>
            <a:endParaRPr lang="nb-NO" altLang="nb-NO" dirty="0"/>
          </a:p>
          <a:p>
            <a:pPr lvl="1" eaLnBrk="1" hangingPunct="1"/>
            <a:r>
              <a:rPr lang="nb-NO" altLang="nb-NO" dirty="0"/>
              <a:t>Hvordan foreta DP-analyser dersom det produseres flere produkter?</a:t>
            </a:r>
          </a:p>
          <a:p>
            <a:pPr lvl="2" eaLnBrk="1" hangingPunct="1"/>
            <a:r>
              <a:rPr lang="nb-NO" altLang="nb-NO" sz="2000" dirty="0"/>
              <a:t>Forutsetninger som ved ett produkt:</a:t>
            </a:r>
          </a:p>
          <a:p>
            <a:pPr lvl="3" eaLnBrk="1" hangingPunct="1"/>
            <a:r>
              <a:rPr lang="nb-NO" altLang="nb-NO" sz="1800" dirty="0"/>
              <a:t>Fast pris uavhengig av mengde</a:t>
            </a:r>
          </a:p>
          <a:p>
            <a:pPr lvl="3" eaLnBrk="1" hangingPunct="1"/>
            <a:r>
              <a:rPr lang="nb-NO" altLang="nb-NO" sz="1800" dirty="0"/>
              <a:t>Proporsjonale variable kostnader</a:t>
            </a:r>
          </a:p>
          <a:p>
            <a:pPr lvl="2" eaLnBrk="1" hangingPunct="1"/>
            <a:r>
              <a:rPr lang="nb-NO" altLang="nb-NO" sz="2000" dirty="0" err="1"/>
              <a:t>Tilleggsforutsetninger</a:t>
            </a:r>
            <a:r>
              <a:rPr lang="nb-NO" altLang="nb-NO" sz="2000" dirty="0"/>
              <a:t> ved flere produkter:</a:t>
            </a:r>
          </a:p>
          <a:p>
            <a:pPr lvl="3" eaLnBrk="1" hangingPunct="1"/>
            <a:r>
              <a:rPr lang="nb-NO" altLang="nb-NO" sz="1800" dirty="0"/>
              <a:t>Produktsammensetningen er konstant (%-vis fordeling mellom de enkelte produktene)</a:t>
            </a:r>
          </a:p>
          <a:p>
            <a:pPr lvl="1" eaLnBrk="1" hangingPunct="1"/>
            <a:r>
              <a:rPr lang="nb-NO" altLang="nb-NO" sz="2400" dirty="0"/>
              <a:t>Eksempel:</a:t>
            </a:r>
          </a:p>
          <a:p>
            <a:pPr lvl="2" eaLnBrk="1" hangingPunct="1"/>
            <a:r>
              <a:rPr lang="nb-NO" altLang="nb-NO" sz="2000" dirty="0"/>
              <a:t>En bedrift produserer produktene ”Normal” (7 000 enheter) og ”Lux” (3 000 enheter):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0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0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build="p" bldLvl="4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Plassholder for bunntekst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dirty="0"/>
              <a:t>Grunnleggende bedriftsøkonomi</a:t>
            </a:r>
          </a:p>
        </p:txBody>
      </p:sp>
      <p:sp>
        <p:nvSpPr>
          <p:cNvPr id="14339" name="Plassholder for lysbildenumm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D0245F6-4C03-4832-874C-124C8420D00D}" type="slidenum">
              <a:rPr lang="nb-NO" altLang="nb-NO"/>
              <a:pPr eaLnBrk="1" hangingPunct="1"/>
              <a:t>14</a:t>
            </a:fld>
            <a:endParaRPr lang="nb-NO" altLang="nb-NO"/>
          </a:p>
        </p:txBody>
      </p:sp>
      <p:graphicFrame>
        <p:nvGraphicFramePr>
          <p:cNvPr id="132176" name="Object 80"/>
          <p:cNvGraphicFramePr>
            <a:graphicFrameLocks noGrp="1" noChangeAspect="1"/>
          </p:cNvGraphicFramePr>
          <p:nvPr>
            <p:ph sz="half" idx="1"/>
          </p:nvPr>
        </p:nvGraphicFramePr>
        <p:xfrm>
          <a:off x="250825" y="1052513"/>
          <a:ext cx="6408738" cy="165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0" name="Regneark" r:id="rId4" imgW="3087480" imgH="796889" progId="Excel.Sheet.8">
                  <p:embed/>
                </p:oleObj>
              </mc:Choice>
              <mc:Fallback>
                <p:oleObj name="Regneark" r:id="rId4" imgW="3087480" imgH="796889" progId="Excel.Sheet.8">
                  <p:embed/>
                  <p:pic>
                    <p:nvPicPr>
                      <p:cNvPr id="0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052513"/>
                        <a:ext cx="6408738" cy="165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178" name="Object 82"/>
          <p:cNvGraphicFramePr>
            <a:graphicFrameLocks noGrp="1" noChangeAspect="1"/>
          </p:cNvGraphicFramePr>
          <p:nvPr>
            <p:ph sz="half" idx="2"/>
          </p:nvPr>
        </p:nvGraphicFramePr>
        <p:xfrm>
          <a:off x="161925" y="3357563"/>
          <a:ext cx="8820150" cy="212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1" name="Regneark" r:id="rId6" imgW="3956452" imgH="954184" progId="Excel.Sheet.8">
                  <p:embed/>
                </p:oleObj>
              </mc:Choice>
              <mc:Fallback>
                <p:oleObj name="Regneark" r:id="rId6" imgW="3956452" imgH="954184" progId="Excel.Sheet.8">
                  <p:embed/>
                  <p:pic>
                    <p:nvPicPr>
                      <p:cNvPr id="0" name="Objec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" y="3357563"/>
                        <a:ext cx="8820150" cy="212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2180" name="AutoShape 84"/>
          <p:cNvSpPr>
            <a:spLocks noChangeArrowheads="1"/>
          </p:cNvSpPr>
          <p:nvPr/>
        </p:nvSpPr>
        <p:spPr bwMode="auto">
          <a:xfrm>
            <a:off x="7596188" y="5589588"/>
            <a:ext cx="1547812" cy="504825"/>
          </a:xfrm>
          <a:prstGeom prst="wedgeRoundRectCallout">
            <a:avLst>
              <a:gd name="adj1" fmla="val 1588"/>
              <a:gd name="adj2" fmla="val -22515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b-NO" altLang="nb-NO"/>
              <a:t>DG totalt 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2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2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2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8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lassholder for bunntekst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dirty="0"/>
              <a:t>Grunnleggende bedriftsøkonomi</a:t>
            </a:r>
          </a:p>
        </p:txBody>
      </p:sp>
      <p:sp>
        <p:nvSpPr>
          <p:cNvPr id="15363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E35DEE2-A238-4F0A-A215-534F2710D477}" type="slidenum">
              <a:rPr lang="nb-NO" altLang="nb-NO"/>
              <a:pPr eaLnBrk="1" hangingPunct="1"/>
              <a:t>15</a:t>
            </a:fld>
            <a:endParaRPr lang="nb-NO" altLang="nb-NO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981075"/>
            <a:ext cx="7772400" cy="1439863"/>
          </a:xfrm>
        </p:spPr>
        <p:txBody>
          <a:bodyPr/>
          <a:lstStyle/>
          <a:p>
            <a:pPr lvl="1" eaLnBrk="1" hangingPunct="1"/>
            <a:r>
              <a:rPr lang="nb-NO" altLang="nb-NO" sz="2400"/>
              <a:t>Vi beregner dekningspunkt og sikkerhetsmargin på samme måte som tidligere:</a:t>
            </a:r>
          </a:p>
          <a:p>
            <a:pPr eaLnBrk="1" hangingPunct="1">
              <a:buFontTx/>
              <a:buNone/>
            </a:pPr>
            <a:endParaRPr lang="nb-NO" altLang="nb-NO" sz="2800"/>
          </a:p>
          <a:p>
            <a:pPr eaLnBrk="1" hangingPunct="1">
              <a:buFontTx/>
              <a:buNone/>
            </a:pPr>
            <a:endParaRPr lang="nb-NO" altLang="nb-NO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71550" y="1916113"/>
            <a:ext cx="6481763" cy="800100"/>
            <a:chOff x="521" y="2841"/>
            <a:chExt cx="4083" cy="504"/>
          </a:xfrm>
        </p:grpSpPr>
        <p:sp>
          <p:nvSpPr>
            <p:cNvPr id="15380" name="Text Box 5"/>
            <p:cNvSpPr txBox="1">
              <a:spLocks noChangeArrowheads="1"/>
            </p:cNvSpPr>
            <p:nvPr/>
          </p:nvSpPr>
          <p:spPr bwMode="auto">
            <a:xfrm>
              <a:off x="521" y="3023"/>
              <a:ext cx="63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DP</a:t>
              </a:r>
              <a:r>
                <a:rPr lang="nb-NO" altLang="nb-NO" baseline="-25000"/>
                <a:t>KR </a:t>
              </a:r>
              <a:r>
                <a:rPr lang="nb-NO" altLang="nb-NO"/>
                <a:t>=</a:t>
              </a:r>
            </a:p>
          </p:txBody>
        </p:sp>
        <p:sp>
          <p:nvSpPr>
            <p:cNvPr id="15381" name="Text Box 6"/>
            <p:cNvSpPr txBox="1">
              <a:spLocks noChangeArrowheads="1"/>
            </p:cNvSpPr>
            <p:nvPr/>
          </p:nvSpPr>
          <p:spPr bwMode="auto">
            <a:xfrm>
              <a:off x="1202" y="2887"/>
              <a:ext cx="10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FTK * 100 %</a:t>
              </a:r>
            </a:p>
          </p:txBody>
        </p:sp>
        <p:sp>
          <p:nvSpPr>
            <p:cNvPr id="15382" name="Text Box 7"/>
            <p:cNvSpPr txBox="1">
              <a:spLocks noChangeArrowheads="1"/>
            </p:cNvSpPr>
            <p:nvPr/>
          </p:nvSpPr>
          <p:spPr bwMode="auto">
            <a:xfrm>
              <a:off x="1066" y="3114"/>
              <a:ext cx="104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Dekningsgrad</a:t>
              </a:r>
            </a:p>
          </p:txBody>
        </p:sp>
        <p:sp>
          <p:nvSpPr>
            <p:cNvPr id="15383" name="Line 8"/>
            <p:cNvSpPr>
              <a:spLocks noChangeShapeType="1"/>
            </p:cNvSpPr>
            <p:nvPr/>
          </p:nvSpPr>
          <p:spPr bwMode="auto">
            <a:xfrm flipV="1">
              <a:off x="1064" y="3113"/>
              <a:ext cx="100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15384" name="Text Box 9"/>
            <p:cNvSpPr txBox="1">
              <a:spLocks noChangeArrowheads="1"/>
            </p:cNvSpPr>
            <p:nvPr/>
          </p:nvSpPr>
          <p:spPr bwMode="auto">
            <a:xfrm>
              <a:off x="2381" y="2841"/>
              <a:ext cx="122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2 mill. * 100 %</a:t>
              </a:r>
            </a:p>
          </p:txBody>
        </p:sp>
        <p:sp>
          <p:nvSpPr>
            <p:cNvPr id="15385" name="Text Box 10"/>
            <p:cNvSpPr txBox="1">
              <a:spLocks noChangeArrowheads="1"/>
            </p:cNvSpPr>
            <p:nvPr/>
          </p:nvSpPr>
          <p:spPr bwMode="auto">
            <a:xfrm>
              <a:off x="2744" y="3113"/>
              <a:ext cx="7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26 %</a:t>
              </a:r>
            </a:p>
          </p:txBody>
        </p:sp>
        <p:sp>
          <p:nvSpPr>
            <p:cNvPr id="15386" name="Line 11"/>
            <p:cNvSpPr>
              <a:spLocks noChangeShapeType="1"/>
            </p:cNvSpPr>
            <p:nvPr/>
          </p:nvSpPr>
          <p:spPr bwMode="auto">
            <a:xfrm>
              <a:off x="2381" y="3113"/>
              <a:ext cx="10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15387" name="Text Box 12"/>
            <p:cNvSpPr txBox="1">
              <a:spLocks noChangeArrowheads="1"/>
            </p:cNvSpPr>
            <p:nvPr/>
          </p:nvSpPr>
          <p:spPr bwMode="auto">
            <a:xfrm>
              <a:off x="2109" y="2977"/>
              <a:ext cx="2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=</a:t>
              </a:r>
            </a:p>
          </p:txBody>
        </p:sp>
        <p:sp>
          <p:nvSpPr>
            <p:cNvPr id="15388" name="Text Box 13"/>
            <p:cNvSpPr txBox="1">
              <a:spLocks noChangeArrowheads="1"/>
            </p:cNvSpPr>
            <p:nvPr/>
          </p:nvSpPr>
          <p:spPr bwMode="auto">
            <a:xfrm>
              <a:off x="3470" y="2977"/>
              <a:ext cx="113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= kr </a:t>
              </a:r>
              <a:r>
                <a:rPr lang="nb-NO" altLang="nb-NO" u="sng"/>
                <a:t>7,667 mil</a:t>
              </a:r>
            </a:p>
          </p:txBody>
        </p:sp>
      </p:grpSp>
      <p:sp>
        <p:nvSpPr>
          <p:cNvPr id="139289" name="Text Box 25"/>
          <p:cNvSpPr txBox="1">
            <a:spLocks noChangeArrowheads="1"/>
          </p:cNvSpPr>
          <p:nvPr/>
        </p:nvSpPr>
        <p:spPr bwMode="auto">
          <a:xfrm>
            <a:off x="989013" y="4149725"/>
            <a:ext cx="82438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/>
              <a:t>Husk at produktmix må være konstant. BEGGE produktene må reduseres med 33,3 % i omsetning før resultatet = 0.</a:t>
            </a:r>
          </a:p>
        </p:txBody>
      </p: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963613" y="3213100"/>
            <a:ext cx="6408737" cy="800100"/>
            <a:chOff x="340" y="2750"/>
            <a:chExt cx="4037" cy="504"/>
          </a:xfrm>
        </p:grpSpPr>
        <p:sp>
          <p:nvSpPr>
            <p:cNvPr id="15371" name="Text Box 28"/>
            <p:cNvSpPr txBox="1">
              <a:spLocks noChangeArrowheads="1"/>
            </p:cNvSpPr>
            <p:nvPr/>
          </p:nvSpPr>
          <p:spPr bwMode="auto">
            <a:xfrm>
              <a:off x="340" y="2932"/>
              <a:ext cx="63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SM</a:t>
              </a:r>
              <a:r>
                <a:rPr lang="nb-NO" altLang="nb-NO" baseline="-25000"/>
                <a:t>% </a:t>
              </a:r>
              <a:r>
                <a:rPr lang="nb-NO" altLang="nb-NO"/>
                <a:t>=</a:t>
              </a:r>
            </a:p>
          </p:txBody>
        </p:sp>
        <p:sp>
          <p:nvSpPr>
            <p:cNvPr id="15372" name="Text Box 29"/>
            <p:cNvSpPr txBox="1">
              <a:spLocks noChangeArrowheads="1"/>
            </p:cNvSpPr>
            <p:nvPr/>
          </p:nvSpPr>
          <p:spPr bwMode="auto">
            <a:xfrm>
              <a:off x="1021" y="2796"/>
              <a:ext cx="10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SM * 100 %</a:t>
              </a:r>
            </a:p>
          </p:txBody>
        </p:sp>
        <p:sp>
          <p:nvSpPr>
            <p:cNvPr id="15373" name="Text Box 30"/>
            <p:cNvSpPr txBox="1">
              <a:spLocks noChangeArrowheads="1"/>
            </p:cNvSpPr>
            <p:nvPr/>
          </p:nvSpPr>
          <p:spPr bwMode="auto">
            <a:xfrm>
              <a:off x="885" y="3023"/>
              <a:ext cx="104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Virkelig salg</a:t>
              </a:r>
            </a:p>
          </p:txBody>
        </p:sp>
        <p:sp>
          <p:nvSpPr>
            <p:cNvPr id="15374" name="Line 31"/>
            <p:cNvSpPr>
              <a:spLocks noChangeShapeType="1"/>
            </p:cNvSpPr>
            <p:nvPr/>
          </p:nvSpPr>
          <p:spPr bwMode="auto">
            <a:xfrm flipV="1">
              <a:off x="883" y="3022"/>
              <a:ext cx="100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15375" name="Text Box 32"/>
            <p:cNvSpPr txBox="1">
              <a:spLocks noChangeArrowheads="1"/>
            </p:cNvSpPr>
            <p:nvPr/>
          </p:nvSpPr>
          <p:spPr bwMode="auto">
            <a:xfrm>
              <a:off x="1973" y="2750"/>
              <a:ext cx="176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3,833 mill.  * 100 %</a:t>
              </a:r>
            </a:p>
          </p:txBody>
        </p:sp>
        <p:sp>
          <p:nvSpPr>
            <p:cNvPr id="15376" name="Text Box 33"/>
            <p:cNvSpPr txBox="1">
              <a:spLocks noChangeArrowheads="1"/>
            </p:cNvSpPr>
            <p:nvPr/>
          </p:nvSpPr>
          <p:spPr bwMode="auto">
            <a:xfrm>
              <a:off x="2245" y="3022"/>
              <a:ext cx="7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11,5 mill.</a:t>
              </a:r>
            </a:p>
          </p:txBody>
        </p:sp>
        <p:sp>
          <p:nvSpPr>
            <p:cNvPr id="15377" name="Line 34"/>
            <p:cNvSpPr>
              <a:spLocks noChangeShapeType="1"/>
            </p:cNvSpPr>
            <p:nvPr/>
          </p:nvSpPr>
          <p:spPr bwMode="auto">
            <a:xfrm>
              <a:off x="2018" y="3022"/>
              <a:ext cx="10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15378" name="Text Box 35"/>
            <p:cNvSpPr txBox="1">
              <a:spLocks noChangeArrowheads="1"/>
            </p:cNvSpPr>
            <p:nvPr/>
          </p:nvSpPr>
          <p:spPr bwMode="auto">
            <a:xfrm>
              <a:off x="1836" y="2886"/>
              <a:ext cx="2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=</a:t>
              </a:r>
            </a:p>
          </p:txBody>
        </p:sp>
        <p:sp>
          <p:nvSpPr>
            <p:cNvPr id="15379" name="Text Box 36"/>
            <p:cNvSpPr txBox="1">
              <a:spLocks noChangeArrowheads="1"/>
            </p:cNvSpPr>
            <p:nvPr/>
          </p:nvSpPr>
          <p:spPr bwMode="auto">
            <a:xfrm>
              <a:off x="3243" y="2931"/>
              <a:ext cx="113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= </a:t>
              </a:r>
              <a:r>
                <a:rPr lang="nb-NO" altLang="nb-NO" u="sng"/>
                <a:t>33,3 %</a:t>
              </a:r>
            </a:p>
          </p:txBody>
        </p:sp>
      </p:grpSp>
      <p:sp>
        <p:nvSpPr>
          <p:cNvPr id="139305" name="Text Box 41"/>
          <p:cNvSpPr txBox="1">
            <a:spLocks noChangeArrowheads="1"/>
          </p:cNvSpPr>
          <p:nvPr/>
        </p:nvSpPr>
        <p:spPr bwMode="auto">
          <a:xfrm>
            <a:off x="971550" y="2852738"/>
            <a:ext cx="568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/>
              <a:t>Sikkerhetsmargin = 11,5 mill.-7,667 mill. = </a:t>
            </a:r>
            <a:r>
              <a:rPr lang="nb-NO" altLang="nb-NO" u="sng"/>
              <a:t>3,833 mill.</a:t>
            </a:r>
          </a:p>
        </p:txBody>
      </p:sp>
      <p:sp>
        <p:nvSpPr>
          <p:cNvPr id="139307" name="Text Box 43"/>
          <p:cNvSpPr txBox="1">
            <a:spLocks noChangeArrowheads="1"/>
          </p:cNvSpPr>
          <p:nvPr/>
        </p:nvSpPr>
        <p:spPr bwMode="auto">
          <a:xfrm>
            <a:off x="971550" y="5084763"/>
            <a:ext cx="75612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dirty="0"/>
              <a:t>Ved flere produkter benytter vi kroner på begge aksene ved grafisk fremstilling (se s. 250-2).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9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9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9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9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9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9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89" grpId="0"/>
      <p:bldP spid="139305" grpId="0"/>
      <p:bldP spid="13930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Plassholder for bunntekst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dirty="0"/>
              <a:t>Grunnleggende bedriftsøkonomi</a:t>
            </a:r>
          </a:p>
        </p:txBody>
      </p:sp>
      <p:sp>
        <p:nvSpPr>
          <p:cNvPr id="16387" name="Plassholder for lysbildenumm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8992060-88F3-40D6-9383-0D61789CAD2F}" type="slidenum">
              <a:rPr lang="nb-NO" altLang="nb-NO"/>
              <a:pPr eaLnBrk="1" hangingPunct="1"/>
              <a:t>16</a:t>
            </a:fld>
            <a:endParaRPr lang="nb-NO" altLang="nb-NO"/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nb-NO" altLang="nb-NO" sz="2400"/>
          </a:p>
          <a:p>
            <a:pPr eaLnBrk="1" hangingPunct="1">
              <a:buFontTx/>
              <a:buNone/>
            </a:pPr>
            <a:endParaRPr lang="nb-NO" altLang="nb-NO" sz="2800"/>
          </a:p>
        </p:txBody>
      </p:sp>
      <p:graphicFrame>
        <p:nvGraphicFramePr>
          <p:cNvPr id="16390" name="Object 27"/>
          <p:cNvGraphicFramePr>
            <a:graphicFrameLocks noGrp="1" noChangeAspect="1"/>
          </p:cNvGraphicFramePr>
          <p:nvPr>
            <p:ph sz="half" idx="2"/>
          </p:nvPr>
        </p:nvGraphicFramePr>
        <p:xfrm>
          <a:off x="358775" y="1196975"/>
          <a:ext cx="8785225" cy="482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6" name="Diagram" r:id="rId3" imgW="5286489" imgH="2905049" progId="Excel.Chart.8">
                  <p:embed/>
                </p:oleObj>
              </mc:Choice>
              <mc:Fallback>
                <p:oleObj name="Diagram" r:id="rId3" imgW="5286489" imgH="2905049" progId="Excel.Chart.8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75" y="1196975"/>
                        <a:ext cx="8785225" cy="482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391" name="Group 31"/>
          <p:cNvGrpSpPr>
            <a:grpSpLocks/>
          </p:cNvGrpSpPr>
          <p:nvPr/>
        </p:nvGrpSpPr>
        <p:grpSpPr bwMode="auto">
          <a:xfrm>
            <a:off x="1835150" y="3429000"/>
            <a:ext cx="3168650" cy="1584325"/>
            <a:chOff x="1156" y="2160"/>
            <a:chExt cx="1996" cy="998"/>
          </a:xfrm>
        </p:grpSpPr>
        <p:sp>
          <p:nvSpPr>
            <p:cNvPr id="16396" name="Line 29"/>
            <p:cNvSpPr>
              <a:spLocks noChangeShapeType="1"/>
            </p:cNvSpPr>
            <p:nvPr/>
          </p:nvSpPr>
          <p:spPr bwMode="auto">
            <a:xfrm>
              <a:off x="3152" y="2160"/>
              <a:ext cx="0" cy="9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16397" name="Line 30"/>
            <p:cNvSpPr>
              <a:spLocks noChangeShapeType="1"/>
            </p:cNvSpPr>
            <p:nvPr/>
          </p:nvSpPr>
          <p:spPr bwMode="auto">
            <a:xfrm flipH="1">
              <a:off x="1156" y="2160"/>
              <a:ext cx="19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nb-NO"/>
            </a:p>
          </p:txBody>
        </p:sp>
      </p:grpSp>
      <p:sp>
        <p:nvSpPr>
          <p:cNvPr id="140320" name="Line 32"/>
          <p:cNvSpPr>
            <a:spLocks noChangeShapeType="1"/>
          </p:cNvSpPr>
          <p:nvPr/>
        </p:nvSpPr>
        <p:spPr bwMode="auto">
          <a:xfrm>
            <a:off x="6562725" y="2708275"/>
            <a:ext cx="0" cy="230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140321" name="Line 33"/>
          <p:cNvSpPr>
            <a:spLocks noChangeShapeType="1"/>
          </p:cNvSpPr>
          <p:nvPr/>
        </p:nvSpPr>
        <p:spPr bwMode="auto">
          <a:xfrm flipH="1">
            <a:off x="1835150" y="2708275"/>
            <a:ext cx="4752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140322" name="AutoShape 34"/>
          <p:cNvSpPr>
            <a:spLocks noChangeArrowheads="1"/>
          </p:cNvSpPr>
          <p:nvPr/>
        </p:nvSpPr>
        <p:spPr bwMode="auto">
          <a:xfrm>
            <a:off x="7092950" y="2133600"/>
            <a:ext cx="1008063" cy="431800"/>
          </a:xfrm>
          <a:prstGeom prst="wedgeRoundRectCallout">
            <a:avLst>
              <a:gd name="adj1" fmla="val -72046"/>
              <a:gd name="adj2" fmla="val 10404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b-NO" altLang="nb-NO" sz="1200"/>
              <a:t>Resultat</a:t>
            </a:r>
          </a:p>
          <a:p>
            <a:pPr algn="ctr" eaLnBrk="1" hangingPunct="1"/>
            <a:r>
              <a:rPr lang="nb-NO" altLang="nb-NO" sz="1200"/>
              <a:t>1 000 000</a:t>
            </a:r>
          </a:p>
        </p:txBody>
      </p:sp>
      <p:sp>
        <p:nvSpPr>
          <p:cNvPr id="140323" name="AutoShape 35"/>
          <p:cNvSpPr>
            <a:spLocks/>
          </p:cNvSpPr>
          <p:nvPr/>
        </p:nvSpPr>
        <p:spPr bwMode="auto">
          <a:xfrm>
            <a:off x="6659563" y="2708275"/>
            <a:ext cx="144462" cy="215900"/>
          </a:xfrm>
          <a:prstGeom prst="rightBrace">
            <a:avLst>
              <a:gd name="adj1" fmla="val 12454"/>
              <a:gd name="adj2" fmla="val 5934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0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0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0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0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320" grpId="0" animBg="1"/>
      <p:bldP spid="140321" grpId="0" animBg="1"/>
      <p:bldP spid="140322" grpId="0" animBg="1"/>
      <p:bldP spid="1403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Plassholder for bunntekst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dirty="0"/>
              <a:t>Grunnleggende bedriftsøkonomi</a:t>
            </a:r>
          </a:p>
        </p:txBody>
      </p:sp>
      <p:sp>
        <p:nvSpPr>
          <p:cNvPr id="17411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E5827FB-874F-405C-B0A5-5BC9B6143E45}" type="slidenum">
              <a:rPr lang="nb-NO" altLang="nb-NO"/>
              <a:pPr eaLnBrk="1" hangingPunct="1"/>
              <a:t>17</a:t>
            </a:fld>
            <a:endParaRPr lang="nb-NO" altLang="nb-NO" dirty="0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981075"/>
            <a:ext cx="7772400" cy="4608513"/>
          </a:xfrm>
        </p:spPr>
        <p:txBody>
          <a:bodyPr/>
          <a:lstStyle/>
          <a:p>
            <a:pPr eaLnBrk="1" hangingPunct="1"/>
            <a:r>
              <a:rPr lang="nb-NO" altLang="nb-NO" dirty="0"/>
              <a:t>KRV-analyser i handelsbedrifter</a:t>
            </a:r>
          </a:p>
          <a:p>
            <a:pPr lvl="1" eaLnBrk="1" hangingPunct="1"/>
            <a:r>
              <a:rPr lang="nb-NO" altLang="nb-NO" dirty="0"/>
              <a:t>Handelsbedriften beregner ofte bruttofortjeneste / avanse i </a:t>
            </a:r>
            <a:r>
              <a:rPr lang="nb-NO" altLang="nb-NO" dirty="0" err="1"/>
              <a:t>steden</a:t>
            </a:r>
            <a:r>
              <a:rPr lang="nb-NO" altLang="nb-NO" dirty="0"/>
              <a:t> for dekningsbidrag. Dersom alle indirekte kostnader er faste vil:</a:t>
            </a:r>
          </a:p>
          <a:p>
            <a:pPr lvl="2" eaLnBrk="1" hangingPunct="1"/>
            <a:r>
              <a:rPr lang="nb-NO" altLang="nb-NO" dirty="0"/>
              <a:t>Bruttofortjeneste og avanse = DB</a:t>
            </a:r>
          </a:p>
          <a:p>
            <a:pPr lvl="1" eaLnBrk="1" hangingPunct="1"/>
            <a:r>
              <a:rPr lang="nb-NO" altLang="nb-NO" dirty="0"/>
              <a:t>Ofte vil handelsbedriften ha andre variable kostnader enn varekostnaden (bonuslønn, variabel husleie). I slike tilfeller vil:</a:t>
            </a:r>
          </a:p>
          <a:p>
            <a:pPr lvl="2" eaLnBrk="1" hangingPunct="1"/>
            <a:r>
              <a:rPr lang="nb-NO" altLang="nb-NO" dirty="0"/>
              <a:t>Bruttofortjeneste og avanse </a:t>
            </a:r>
            <a:r>
              <a:rPr lang="nb-NO" altLang="nb-NO" dirty="0">
                <a:cs typeface="Arial" panose="020B0604020202020204" pitchFamily="34" charset="0"/>
              </a:rPr>
              <a:t>≠</a:t>
            </a:r>
            <a:r>
              <a:rPr lang="nb-NO" altLang="nb-NO" dirty="0"/>
              <a:t> DB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Plassholder for bunntekst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dirty="0"/>
              <a:t>Grunnleggende bedriftsøkonomi</a:t>
            </a:r>
          </a:p>
        </p:txBody>
      </p:sp>
      <p:sp>
        <p:nvSpPr>
          <p:cNvPr id="18435" name="Plassholder for lysbildenumm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CE8D748-6159-4164-BEEE-A93CE483448F}" type="slidenum">
              <a:rPr lang="nb-NO" altLang="nb-NO"/>
              <a:pPr eaLnBrk="1" hangingPunct="1"/>
              <a:t>18</a:t>
            </a:fld>
            <a:endParaRPr lang="nb-NO" altLang="nb-NO"/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62950" cy="4525963"/>
          </a:xfrm>
        </p:spPr>
        <p:txBody>
          <a:bodyPr/>
          <a:lstStyle/>
          <a:p>
            <a:pPr eaLnBrk="1" hangingPunct="1"/>
            <a:r>
              <a:rPr lang="nb-NO" altLang="nb-NO" sz="2400"/>
              <a:t>Eksempel:</a:t>
            </a:r>
          </a:p>
          <a:p>
            <a:pPr lvl="1" eaLnBrk="1" hangingPunct="1"/>
            <a:r>
              <a:rPr lang="nb-NO" altLang="nb-NO" sz="2000"/>
              <a:t>Handelsbedriften Protor AS leier lokale i et kjøpesenter hvor husleien består av et fast månedsbeløp + 4 % av omsetningen.</a:t>
            </a:r>
          </a:p>
          <a:p>
            <a:pPr lvl="1" eaLnBrk="1" hangingPunct="1"/>
            <a:r>
              <a:rPr lang="nb-NO" altLang="nb-NO" sz="2000"/>
              <a:t>De ansatte får 5 % bonus på salget i tillegg til en lav fast månedslønn: </a:t>
            </a:r>
          </a:p>
        </p:txBody>
      </p:sp>
      <p:graphicFrame>
        <p:nvGraphicFramePr>
          <p:cNvPr id="143366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971550" y="3573463"/>
          <a:ext cx="4535488" cy="216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name="Regneark" r:id="rId3" imgW="2343981" imgH="1116993" progId="Excel.Sheet.8">
                  <p:embed/>
                </p:oleObj>
              </mc:Choice>
              <mc:Fallback>
                <p:oleObj name="Regneark" r:id="rId3" imgW="2343981" imgH="1116993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573463"/>
                        <a:ext cx="4535488" cy="216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lassholder for bunntekst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dirty="0"/>
              <a:t>Grunnleggende bedriftsøkonomi</a:t>
            </a:r>
          </a:p>
        </p:txBody>
      </p:sp>
      <p:sp>
        <p:nvSpPr>
          <p:cNvPr id="19459" name="Plassholder for lysbildenumm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CA2C091-52D8-4A95-AF03-A860A968F724}" type="slidenum">
              <a:rPr lang="nb-NO" altLang="nb-NO"/>
              <a:pPr eaLnBrk="1" hangingPunct="1"/>
              <a:t>19</a:t>
            </a:fld>
            <a:endParaRPr lang="nb-NO" altLang="nb-NO"/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62950" cy="4525963"/>
          </a:xfrm>
        </p:spPr>
        <p:txBody>
          <a:bodyPr/>
          <a:lstStyle/>
          <a:p>
            <a:pPr lvl="1" eaLnBrk="1" hangingPunct="1"/>
            <a:r>
              <a:rPr lang="nb-NO" altLang="nb-NO" sz="2000"/>
              <a:t>Budsjettet for neste periode blir:</a:t>
            </a:r>
          </a:p>
          <a:p>
            <a:pPr eaLnBrk="1" hangingPunct="1">
              <a:buFontTx/>
              <a:buNone/>
            </a:pPr>
            <a:endParaRPr lang="nb-NO" altLang="nb-NO" sz="2400"/>
          </a:p>
          <a:p>
            <a:pPr eaLnBrk="1" hangingPunct="1">
              <a:buFontTx/>
              <a:buNone/>
            </a:pPr>
            <a:endParaRPr lang="nb-NO" altLang="nb-NO" sz="2800"/>
          </a:p>
        </p:txBody>
      </p:sp>
      <p:graphicFrame>
        <p:nvGraphicFramePr>
          <p:cNvPr id="1946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331913" y="2133600"/>
          <a:ext cx="4752975" cy="286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2" name="Regneark" r:id="rId3" imgW="2634869" imgH="1587836" progId="Excel.Sheet.8">
                  <p:embed/>
                </p:oleObj>
              </mc:Choice>
              <mc:Fallback>
                <p:oleObj name="Regneark" r:id="rId3" imgW="2634869" imgH="1587836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2133600"/>
                        <a:ext cx="4752975" cy="286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390" name="Text Box 6"/>
          <p:cNvSpPr txBox="1">
            <a:spLocks noChangeArrowheads="1"/>
          </p:cNvSpPr>
          <p:nvPr/>
        </p:nvSpPr>
        <p:spPr bwMode="auto">
          <a:xfrm>
            <a:off x="1258888" y="5229225"/>
            <a:ext cx="72009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/>
              <a:t>Beregn dekningsgrad, dekningspunkt i kroner og sikkerhetsmargin. Lag regnearket og simuler kritiske verdier for variabel husleieprosent og bonusprosent.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9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Plassholder for bunntekst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dirty="0"/>
              <a:t>Grunnleggende bedriftsøkonomi</a:t>
            </a:r>
          </a:p>
        </p:txBody>
      </p:sp>
      <p:sp>
        <p:nvSpPr>
          <p:cNvPr id="2051" name="Plassholder for lysbildenumm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8BCE791-8BA1-47C0-8CF7-C0E6E589ED2E}" type="slidenum">
              <a:rPr lang="nb-NO" altLang="nb-NO"/>
              <a:pPr eaLnBrk="1" hangingPunct="1"/>
              <a:t>2</a:t>
            </a:fld>
            <a:endParaRPr lang="nb-NO" altLang="nb-NO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nb-NO" altLang="nb-NO" sz="2800" dirty="0"/>
              <a:t>I kapittel 9 studerte vi en bedrifts markedstilpasning.</a:t>
            </a:r>
          </a:p>
          <a:p>
            <a:pPr eaLnBrk="1" hangingPunct="1"/>
            <a:r>
              <a:rPr lang="nb-NO" altLang="nb-NO" sz="2800" dirty="0"/>
              <a:t>For å oppnå et overskudd måtte bedriften tilpasse seg mellom nedre- og øvre dekningspunkt.</a:t>
            </a:r>
          </a:p>
          <a:p>
            <a:pPr eaLnBrk="1" hangingPunct="1">
              <a:buFontTx/>
              <a:buNone/>
            </a:pPr>
            <a:endParaRPr lang="nb-NO" altLang="nb-NO" sz="2400" dirty="0"/>
          </a:p>
          <a:p>
            <a:pPr eaLnBrk="1" hangingPunct="1">
              <a:buFontTx/>
              <a:buNone/>
            </a:pPr>
            <a:endParaRPr lang="nb-NO" altLang="nb-NO" sz="2400" dirty="0"/>
          </a:p>
        </p:txBody>
      </p:sp>
      <p:pic>
        <p:nvPicPr>
          <p:cNvPr id="107531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788" y="1135063"/>
            <a:ext cx="4494212" cy="572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33" name="Line 13"/>
          <p:cNvSpPr>
            <a:spLocks noChangeShapeType="1"/>
          </p:cNvSpPr>
          <p:nvPr/>
        </p:nvSpPr>
        <p:spPr bwMode="auto">
          <a:xfrm>
            <a:off x="6300788" y="43656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107534" name="Line 14"/>
          <p:cNvSpPr>
            <a:spLocks noChangeShapeType="1"/>
          </p:cNvSpPr>
          <p:nvPr/>
        </p:nvSpPr>
        <p:spPr bwMode="auto">
          <a:xfrm>
            <a:off x="7812088" y="3213100"/>
            <a:ext cx="0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107535" name="Text Box 15"/>
          <p:cNvSpPr txBox="1">
            <a:spLocks noChangeArrowheads="1"/>
          </p:cNvSpPr>
          <p:nvPr/>
        </p:nvSpPr>
        <p:spPr bwMode="auto">
          <a:xfrm>
            <a:off x="6011863" y="5516563"/>
            <a:ext cx="7921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1200"/>
              <a:t>NDP</a:t>
            </a:r>
          </a:p>
        </p:txBody>
      </p:sp>
      <p:sp>
        <p:nvSpPr>
          <p:cNvPr id="107536" name="Text Box 16"/>
          <p:cNvSpPr txBox="1">
            <a:spLocks noChangeArrowheads="1"/>
          </p:cNvSpPr>
          <p:nvPr/>
        </p:nvSpPr>
        <p:spPr bwMode="auto">
          <a:xfrm>
            <a:off x="7524750" y="5516563"/>
            <a:ext cx="79216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1200"/>
              <a:t>ØDP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7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7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7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7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 bldLvl="4" autoUpdateAnimBg="0"/>
      <p:bldP spid="107533" grpId="0" animBg="1"/>
      <p:bldP spid="107534" grpId="0" animBg="1"/>
      <p:bldP spid="107535" grpId="0"/>
      <p:bldP spid="10753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Plassholder for bunntekst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dirty="0"/>
              <a:t>Grunnleggende bedriftsøkonomi</a:t>
            </a:r>
          </a:p>
        </p:txBody>
      </p:sp>
      <p:sp>
        <p:nvSpPr>
          <p:cNvPr id="20483" name="Plassholder for lysbildenumm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4162D9B-7626-4FFF-8810-F7B3BD77DED6}" type="slidenum">
              <a:rPr lang="nb-NO" altLang="nb-NO"/>
              <a:pPr eaLnBrk="1" hangingPunct="1"/>
              <a:t>20</a:t>
            </a:fld>
            <a:endParaRPr lang="nb-NO" altLang="nb-NO"/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62950" cy="4525963"/>
          </a:xfrm>
        </p:spPr>
        <p:txBody>
          <a:bodyPr/>
          <a:lstStyle/>
          <a:p>
            <a:pPr eaLnBrk="1" hangingPunct="1"/>
            <a:r>
              <a:rPr lang="nb-NO" altLang="nb-NO" sz="2400" dirty="0"/>
              <a:t>Løsning:</a:t>
            </a:r>
          </a:p>
        </p:txBody>
      </p:sp>
      <p:graphicFrame>
        <p:nvGraphicFramePr>
          <p:cNvPr id="20486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755650" y="2349500"/>
          <a:ext cx="5256213" cy="160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5" name="Regneark" r:id="rId3" imgW="2634869" imgH="803098" progId="Excel.Sheet.8">
                  <p:embed/>
                </p:oleObj>
              </mc:Choice>
              <mc:Fallback>
                <p:oleObj name="Regneark" r:id="rId3" imgW="2634869" imgH="803098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349500"/>
                        <a:ext cx="5256213" cy="1601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lassholder for bunntekst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dirty="0"/>
              <a:t>Grunnleggende bedriftsøkonomi</a:t>
            </a:r>
          </a:p>
        </p:txBody>
      </p:sp>
      <p:sp>
        <p:nvSpPr>
          <p:cNvPr id="3075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10A238-B082-478B-BF15-3B2C0640D12F}" type="slidenum">
              <a:rPr lang="nb-NO" altLang="nb-NO"/>
              <a:pPr eaLnBrk="1" hangingPunct="1"/>
              <a:t>3</a:t>
            </a:fld>
            <a:endParaRPr lang="nb-NO" altLang="nb-NO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96975"/>
            <a:ext cx="7772400" cy="4899025"/>
          </a:xfrm>
        </p:spPr>
        <p:txBody>
          <a:bodyPr/>
          <a:lstStyle/>
          <a:p>
            <a:pPr eaLnBrk="1" hangingPunct="1"/>
            <a:r>
              <a:rPr lang="nb-NO" altLang="nb-NO" sz="2800" dirty="0"/>
              <a:t>Nå setter vi fokus på det nedre dekningspunktet (NDP).</a:t>
            </a:r>
          </a:p>
          <a:p>
            <a:pPr eaLnBrk="1" hangingPunct="1"/>
            <a:r>
              <a:rPr lang="nb-NO" altLang="nb-NO" sz="2800" dirty="0"/>
              <a:t>Hensikten med å studere bedriftens dekningspunkt kan være å finne ”kritiske verdier” som:</a:t>
            </a:r>
          </a:p>
          <a:p>
            <a:pPr lvl="1" eaLnBrk="1" hangingPunct="1"/>
            <a:r>
              <a:rPr lang="nb-NO" altLang="nb-NO" sz="2400" dirty="0"/>
              <a:t>Laveste akseptable omsetning</a:t>
            </a:r>
          </a:p>
          <a:p>
            <a:pPr lvl="1" eaLnBrk="1" hangingPunct="1"/>
            <a:r>
              <a:rPr lang="nb-NO" altLang="nb-NO" sz="2400" dirty="0"/>
              <a:t>Omsetning som gir et ønsket overskudd</a:t>
            </a:r>
          </a:p>
          <a:p>
            <a:pPr lvl="1" eaLnBrk="1" hangingPunct="1"/>
            <a:r>
              <a:rPr lang="nb-NO" altLang="nb-NO" sz="2400" dirty="0"/>
              <a:t>Konsekvenser ved endringer i inngangsverdiene og / eller kostnadsstrukturen</a:t>
            </a:r>
          </a:p>
          <a:p>
            <a:pPr lvl="1" eaLnBrk="1" hangingPunct="1"/>
            <a:r>
              <a:rPr lang="nb-NO" altLang="nb-NO" sz="2400" dirty="0"/>
              <a:t>Konsekvenser av endret produktmiks.</a:t>
            </a:r>
          </a:p>
          <a:p>
            <a:pPr marL="0" indent="0" eaLnBrk="1" hangingPunct="1">
              <a:buNone/>
            </a:pPr>
            <a:endParaRPr lang="nb-NO" altLang="nb-NO" sz="2400" dirty="0"/>
          </a:p>
          <a:p>
            <a:pPr eaLnBrk="1" hangingPunct="1">
              <a:buFontTx/>
              <a:buNone/>
            </a:pPr>
            <a:endParaRPr lang="nb-NO" altLang="nb-NO" sz="2400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 bldLvl="4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lassholder for bunntekst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dirty="0"/>
              <a:t>Grunnleggende bedriftsøkonomi</a:t>
            </a:r>
          </a:p>
        </p:txBody>
      </p:sp>
      <p:sp>
        <p:nvSpPr>
          <p:cNvPr id="4099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7E234CA-43CE-4D7A-AE60-A04884E746D1}" type="slidenum">
              <a:rPr lang="nb-NO" altLang="nb-NO"/>
              <a:pPr eaLnBrk="1" hangingPunct="1"/>
              <a:t>4</a:t>
            </a:fld>
            <a:endParaRPr lang="nb-NO" altLang="nb-NO"/>
          </a:p>
        </p:txBody>
      </p:sp>
      <p:sp>
        <p:nvSpPr>
          <p:cNvPr id="108552" name="Text Box 8"/>
          <p:cNvSpPr txBox="1">
            <a:spLocks noChangeArrowheads="1"/>
          </p:cNvSpPr>
          <p:nvPr/>
        </p:nvSpPr>
        <p:spPr bwMode="auto">
          <a:xfrm>
            <a:off x="250825" y="549275"/>
            <a:ext cx="324008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dirty="0"/>
              <a:t>Totaldiagrammet fra markedstilpasningen i kapittel 9 viser i dette tilfellet 2 dekningspunkt.</a:t>
            </a:r>
          </a:p>
        </p:txBody>
      </p:sp>
      <p:sp>
        <p:nvSpPr>
          <p:cNvPr id="108553" name="Text Box 9"/>
          <p:cNvSpPr txBox="1">
            <a:spLocks noChangeArrowheads="1"/>
          </p:cNvSpPr>
          <p:nvPr/>
        </p:nvSpPr>
        <p:spPr bwMode="auto">
          <a:xfrm>
            <a:off x="250825" y="1700213"/>
            <a:ext cx="29527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/>
              <a:t>Vi skal i KRV-analysen studere det nedre dekningspunktet (NDP).</a:t>
            </a:r>
          </a:p>
        </p:txBody>
      </p:sp>
      <p:sp>
        <p:nvSpPr>
          <p:cNvPr id="108554" name="Text Box 10"/>
          <p:cNvSpPr txBox="1">
            <a:spLocks noChangeArrowheads="1"/>
          </p:cNvSpPr>
          <p:nvPr/>
        </p:nvSpPr>
        <p:spPr bwMode="auto">
          <a:xfrm>
            <a:off x="250825" y="2636838"/>
            <a:ext cx="3457575" cy="187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dirty="0"/>
              <a:t>Analysen bygger på forut-setninger om at:</a:t>
            </a:r>
          </a:p>
          <a:p>
            <a:pPr eaLnBrk="1" hangingPunct="1">
              <a:spcBef>
                <a:spcPct val="50000"/>
              </a:spcBef>
            </a:pPr>
            <a:r>
              <a:rPr lang="nb-NO" altLang="nb-NO" dirty="0"/>
              <a:t>Prisen er fast uansett mengde. </a:t>
            </a:r>
            <a:br>
              <a:rPr lang="nb-NO" altLang="nb-NO" dirty="0"/>
            </a:br>
            <a:r>
              <a:rPr lang="nb-NO" altLang="nb-NO" dirty="0"/>
              <a:t>De variable enhets-kostnadene er proporsjonale (lineære sammenhenger).</a:t>
            </a:r>
          </a:p>
        </p:txBody>
      </p:sp>
      <p:sp>
        <p:nvSpPr>
          <p:cNvPr id="108555" name="Text Box 11"/>
          <p:cNvSpPr txBox="1">
            <a:spLocks noChangeArrowheads="1"/>
          </p:cNvSpPr>
          <p:nvPr/>
        </p:nvSpPr>
        <p:spPr bwMode="auto">
          <a:xfrm>
            <a:off x="250825" y="4437063"/>
            <a:ext cx="3384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/>
              <a:t>Stemmer disse forutsetningene for diagrammet til høyre?</a:t>
            </a:r>
          </a:p>
        </p:txBody>
      </p:sp>
      <p:sp>
        <p:nvSpPr>
          <p:cNvPr id="108556" name="Text Box 12"/>
          <p:cNvSpPr txBox="1">
            <a:spLocks noChangeArrowheads="1"/>
          </p:cNvSpPr>
          <p:nvPr/>
        </p:nvSpPr>
        <p:spPr bwMode="auto">
          <a:xfrm>
            <a:off x="250825" y="5084763"/>
            <a:ext cx="3384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/>
              <a:t>Husk at vi skal studere NDP og mengdene rundt dette punktet.</a:t>
            </a:r>
          </a:p>
        </p:txBody>
      </p:sp>
      <p:sp>
        <p:nvSpPr>
          <p:cNvPr id="108562" name="Text Box 18"/>
          <p:cNvSpPr txBox="1">
            <a:spLocks noChangeArrowheads="1"/>
          </p:cNvSpPr>
          <p:nvPr/>
        </p:nvSpPr>
        <p:spPr bwMode="auto">
          <a:xfrm>
            <a:off x="250825" y="5789613"/>
            <a:ext cx="33845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/>
              <a:t>I det aktuelle området (mellom M</a:t>
            </a:r>
            <a:r>
              <a:rPr lang="nb-NO" altLang="nb-NO" baseline="-25000"/>
              <a:t>1</a:t>
            </a:r>
            <a:r>
              <a:rPr lang="nb-NO" altLang="nb-NO"/>
              <a:t> og M</a:t>
            </a:r>
            <a:r>
              <a:rPr lang="nb-NO" altLang="nb-NO" baseline="-25000"/>
              <a:t>2</a:t>
            </a:r>
            <a:r>
              <a:rPr lang="nb-NO" altLang="nb-NO"/>
              <a:t>) kan vi si at forut-setningene er oppfylt.</a:t>
            </a:r>
          </a:p>
        </p:txBody>
      </p:sp>
      <p:pic>
        <p:nvPicPr>
          <p:cNvPr id="108564" name="Picture 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0"/>
            <a:ext cx="4906962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565" name="Line 21"/>
          <p:cNvSpPr>
            <a:spLocks noChangeShapeType="1"/>
          </p:cNvSpPr>
          <p:nvPr/>
        </p:nvSpPr>
        <p:spPr bwMode="auto">
          <a:xfrm>
            <a:off x="5076825" y="3357563"/>
            <a:ext cx="0" cy="1366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108566" name="Line 22"/>
          <p:cNvSpPr>
            <a:spLocks noChangeShapeType="1"/>
          </p:cNvSpPr>
          <p:nvPr/>
        </p:nvSpPr>
        <p:spPr bwMode="auto">
          <a:xfrm>
            <a:off x="6156325" y="2924175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108567" name="Text Box 23"/>
          <p:cNvSpPr txBox="1">
            <a:spLocks noChangeArrowheads="1"/>
          </p:cNvSpPr>
          <p:nvPr/>
        </p:nvSpPr>
        <p:spPr bwMode="auto">
          <a:xfrm>
            <a:off x="4932363" y="4724400"/>
            <a:ext cx="6477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1200"/>
              <a:t>M</a:t>
            </a:r>
            <a:r>
              <a:rPr lang="nb-NO" altLang="nb-NO" sz="1200" baseline="-25000"/>
              <a:t>1</a:t>
            </a:r>
          </a:p>
        </p:txBody>
      </p:sp>
      <p:sp>
        <p:nvSpPr>
          <p:cNvPr id="108568" name="Text Box 24"/>
          <p:cNvSpPr txBox="1">
            <a:spLocks noChangeArrowheads="1"/>
          </p:cNvSpPr>
          <p:nvPr/>
        </p:nvSpPr>
        <p:spPr bwMode="auto">
          <a:xfrm>
            <a:off x="6011863" y="4724400"/>
            <a:ext cx="6477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1200"/>
              <a:t>M</a:t>
            </a:r>
            <a:r>
              <a:rPr lang="nb-NO" altLang="nb-NO" sz="1200" baseline="-25000"/>
              <a:t>2</a:t>
            </a:r>
          </a:p>
        </p:txBody>
      </p:sp>
      <p:sp>
        <p:nvSpPr>
          <p:cNvPr id="108569" name="Line 25"/>
          <p:cNvSpPr>
            <a:spLocks noChangeShapeType="1"/>
          </p:cNvSpPr>
          <p:nvPr/>
        </p:nvSpPr>
        <p:spPr bwMode="auto">
          <a:xfrm flipV="1">
            <a:off x="4572000" y="3284538"/>
            <a:ext cx="2087563" cy="503237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nb-NO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8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8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8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8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8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08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8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8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8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2" grpId="0"/>
      <p:bldP spid="108553" grpId="0"/>
      <p:bldP spid="108554" grpId="0"/>
      <p:bldP spid="108555" grpId="0"/>
      <p:bldP spid="108556" grpId="0"/>
      <p:bldP spid="108562" grpId="0"/>
      <p:bldP spid="108565" grpId="0" animBg="1"/>
      <p:bldP spid="108566" grpId="0" animBg="1"/>
      <p:bldP spid="108567" grpId="0"/>
      <p:bldP spid="108568" grpId="0"/>
      <p:bldP spid="10856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lassholder for bunntekst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dirty="0"/>
              <a:t>Grunnleggende bedriftsøkonomi</a:t>
            </a:r>
          </a:p>
        </p:txBody>
      </p:sp>
      <p:sp>
        <p:nvSpPr>
          <p:cNvPr id="5123" name="Plassholder for lysbildenumm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31ACF87-BFF7-4C45-8357-59C583EDBCE5}" type="slidenum">
              <a:rPr lang="nb-NO" altLang="nb-NO"/>
              <a:pPr eaLnBrk="1" hangingPunct="1"/>
              <a:t>5</a:t>
            </a:fld>
            <a:endParaRPr lang="nb-NO" altLang="nb-NO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nb-NO" altLang="nb-NO" sz="2800"/>
          </a:p>
          <a:p>
            <a:pPr eaLnBrk="1" hangingPunct="1"/>
            <a:endParaRPr lang="nb-NO" altLang="nb-NO" sz="2400"/>
          </a:p>
          <a:p>
            <a:pPr eaLnBrk="1" hangingPunct="1">
              <a:buFontTx/>
              <a:buNone/>
            </a:pPr>
            <a:endParaRPr lang="nb-NO" altLang="nb-NO" sz="2400"/>
          </a:p>
        </p:txBody>
      </p:sp>
      <p:graphicFrame>
        <p:nvGraphicFramePr>
          <p:cNvPr id="5126" name="Object 4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51032189"/>
              </p:ext>
            </p:extLst>
          </p:nvPr>
        </p:nvGraphicFramePr>
        <p:xfrm>
          <a:off x="492896" y="2340621"/>
          <a:ext cx="4608512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Regneark" r:id="rId3" imgW="2324230" imgH="960209" progId="Excel.Sheet.8">
                  <p:embed/>
                </p:oleObj>
              </mc:Choice>
              <mc:Fallback>
                <p:oleObj name="Regneark" r:id="rId3" imgW="2324230" imgH="960209" progId="Excel.Sheet.8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896" y="2340621"/>
                        <a:ext cx="4608512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Text Box 45"/>
          <p:cNvSpPr txBox="1">
            <a:spLocks noChangeArrowheads="1"/>
          </p:cNvSpPr>
          <p:nvPr/>
        </p:nvSpPr>
        <p:spPr bwMode="auto">
          <a:xfrm>
            <a:off x="433388" y="604838"/>
            <a:ext cx="6119812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/>
              <a:t>Eksempel:</a:t>
            </a:r>
          </a:p>
          <a:p>
            <a:pPr eaLnBrk="1" hangingPunct="1">
              <a:spcBef>
                <a:spcPct val="50000"/>
              </a:spcBef>
            </a:pPr>
            <a:r>
              <a:rPr lang="nb-NO" altLang="nb-NO"/>
              <a:t>Bedriften Lena Metallindustri produserer ett produkt. Nedenfor finner vi opplysninger om siste måneds produksjon og salg:</a:t>
            </a:r>
          </a:p>
        </p:txBody>
      </p:sp>
      <p:sp>
        <p:nvSpPr>
          <p:cNvPr id="5128" name="Text Box 46"/>
          <p:cNvSpPr txBox="1">
            <a:spLocks noChangeArrowheads="1"/>
          </p:cNvSpPr>
          <p:nvPr/>
        </p:nvSpPr>
        <p:spPr bwMode="auto">
          <a:xfrm>
            <a:off x="492896" y="4643275"/>
            <a:ext cx="6121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dirty="0"/>
              <a:t>Hva ble dekningsbidraget per enhet og totalt denne måneden?</a:t>
            </a:r>
          </a:p>
        </p:txBody>
      </p:sp>
    </p:spTree>
  </p:cSld>
  <p:clrMapOvr>
    <a:masterClrMapping/>
  </p:clrMapOvr>
  <p:transition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lassholder for bunntekst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dirty="0"/>
              <a:t>Grunnleggende bedriftsøkonomi</a:t>
            </a:r>
          </a:p>
        </p:txBody>
      </p:sp>
      <p:sp>
        <p:nvSpPr>
          <p:cNvPr id="6147" name="Plassholder for lysbildenumm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F9B91D2-C2EF-4D8D-9BA8-81E669FD33BF}" type="slidenum">
              <a:rPr lang="nb-NO" altLang="nb-NO"/>
              <a:pPr eaLnBrk="1" hangingPunct="1"/>
              <a:t>6</a:t>
            </a:fld>
            <a:endParaRPr lang="nb-NO" altLang="nb-NO"/>
          </a:p>
        </p:txBody>
      </p:sp>
      <p:graphicFrame>
        <p:nvGraphicFramePr>
          <p:cNvPr id="113677" name="Object 13"/>
          <p:cNvGraphicFramePr>
            <a:graphicFrameLocks noGrp="1" noChangeAspect="1"/>
          </p:cNvGraphicFramePr>
          <p:nvPr>
            <p:ph sz="half" idx="2"/>
          </p:nvPr>
        </p:nvGraphicFramePr>
        <p:xfrm>
          <a:off x="287338" y="3381375"/>
          <a:ext cx="8569325" cy="185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Worksheet" r:id="rId3" imgW="4543435" imgH="981204" progId="Excel.Sheet.8">
                  <p:embed/>
                </p:oleObj>
              </mc:Choice>
              <mc:Fallback>
                <p:oleObj name="Worksheet" r:id="rId3" imgW="4543435" imgH="981204" progId="Excel.Sheet.8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8" y="3381375"/>
                        <a:ext cx="8569325" cy="185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682" name="Object 18"/>
          <p:cNvGraphicFramePr>
            <a:graphicFrameLocks noGrp="1" noChangeAspect="1"/>
          </p:cNvGraphicFramePr>
          <p:nvPr>
            <p:ph sz="half" idx="1"/>
          </p:nvPr>
        </p:nvGraphicFramePr>
        <p:xfrm>
          <a:off x="250825" y="1412875"/>
          <a:ext cx="3455988" cy="137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Regneark" r:id="rId5" imgW="2034419" imgH="812374" progId="Excel.Sheet.8">
                  <p:embed/>
                </p:oleObj>
              </mc:Choice>
              <mc:Fallback>
                <p:oleObj name="Regneark" r:id="rId5" imgW="2034419" imgH="812374" progId="Excel.Sheet.8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412875"/>
                        <a:ext cx="3455988" cy="1379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684" name="Text Box 20"/>
          <p:cNvSpPr txBox="1">
            <a:spLocks noChangeArrowheads="1"/>
          </p:cNvSpPr>
          <p:nvPr/>
        </p:nvSpPr>
        <p:spPr bwMode="auto">
          <a:xfrm>
            <a:off x="250825" y="908050"/>
            <a:ext cx="19446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2000" b="1" dirty="0"/>
              <a:t>Per enhet:</a:t>
            </a:r>
          </a:p>
        </p:txBody>
      </p:sp>
      <p:sp>
        <p:nvSpPr>
          <p:cNvPr id="113685" name="Text Box 21"/>
          <p:cNvSpPr txBox="1">
            <a:spLocks noChangeArrowheads="1"/>
          </p:cNvSpPr>
          <p:nvPr/>
        </p:nvSpPr>
        <p:spPr bwMode="auto">
          <a:xfrm>
            <a:off x="250825" y="2924175"/>
            <a:ext cx="2376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2000" b="1"/>
              <a:t>Totalt:</a:t>
            </a:r>
          </a:p>
        </p:txBody>
      </p:sp>
      <p:sp>
        <p:nvSpPr>
          <p:cNvPr id="113686" name="Text Box 22"/>
          <p:cNvSpPr txBox="1">
            <a:spLocks noChangeArrowheads="1"/>
          </p:cNvSpPr>
          <p:nvPr/>
        </p:nvSpPr>
        <p:spPr bwMode="auto">
          <a:xfrm>
            <a:off x="287338" y="5589588"/>
            <a:ext cx="856932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dirty="0"/>
              <a:t>Dekningsbidraget (160 000,-) dekker FTK (60 000) og et resultat på </a:t>
            </a:r>
          </a:p>
          <a:p>
            <a:pPr eaLnBrk="1" hangingPunct="1">
              <a:spcBef>
                <a:spcPct val="50000"/>
              </a:spcBef>
            </a:pPr>
            <a:r>
              <a:rPr lang="nb-NO" altLang="nb-NO" dirty="0"/>
              <a:t>100 000,-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3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3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3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3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3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3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3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3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84" grpId="0"/>
      <p:bldP spid="113685" grpId="0"/>
      <p:bldP spid="11368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lassholder for bunntekst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dirty="0"/>
              <a:t>Grunnleggende bedriftsøkonomi</a:t>
            </a:r>
          </a:p>
        </p:txBody>
      </p:sp>
      <p:sp>
        <p:nvSpPr>
          <p:cNvPr id="7171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BF747C7-3BB2-4B98-B18F-972D2E741728}" type="slidenum">
              <a:rPr lang="nb-NO" altLang="nb-NO"/>
              <a:pPr eaLnBrk="1" hangingPunct="1"/>
              <a:t>7</a:t>
            </a:fld>
            <a:endParaRPr lang="nb-NO" altLang="nb-NO"/>
          </a:p>
        </p:txBody>
      </p:sp>
      <p:graphicFrame>
        <p:nvGraphicFramePr>
          <p:cNvPr id="7173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179388" y="1111250"/>
          <a:ext cx="8964612" cy="498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Diagram" r:id="rId3" imgW="4553026" imgH="2533688" progId="Excel.Chart.8">
                  <p:embed/>
                </p:oleObj>
              </mc:Choice>
              <mc:Fallback>
                <p:oleObj name="Diagram" r:id="rId3" imgW="4553026" imgH="2533688" progId="Excel.Char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111250"/>
                        <a:ext cx="8964612" cy="4989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863" name="Line 7"/>
          <p:cNvSpPr>
            <a:spLocks noChangeShapeType="1"/>
          </p:cNvSpPr>
          <p:nvPr/>
        </p:nvSpPr>
        <p:spPr bwMode="auto">
          <a:xfrm>
            <a:off x="3563938" y="3933825"/>
            <a:ext cx="1587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121864" name="Line 8"/>
          <p:cNvSpPr>
            <a:spLocks noChangeShapeType="1"/>
          </p:cNvSpPr>
          <p:nvPr/>
        </p:nvSpPr>
        <p:spPr bwMode="auto">
          <a:xfrm flipH="1">
            <a:off x="1957388" y="3922713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121865" name="Text Box 9"/>
          <p:cNvSpPr txBox="1">
            <a:spLocks noChangeArrowheads="1"/>
          </p:cNvSpPr>
          <p:nvPr/>
        </p:nvSpPr>
        <p:spPr bwMode="auto">
          <a:xfrm>
            <a:off x="3276600" y="5157788"/>
            <a:ext cx="647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1200"/>
              <a:t>DPm</a:t>
            </a:r>
          </a:p>
        </p:txBody>
      </p:sp>
      <p:sp>
        <p:nvSpPr>
          <p:cNvPr id="121866" name="Text Box 10"/>
          <p:cNvSpPr txBox="1">
            <a:spLocks noChangeArrowheads="1"/>
          </p:cNvSpPr>
          <p:nvPr/>
        </p:nvSpPr>
        <p:spPr bwMode="auto">
          <a:xfrm>
            <a:off x="1908175" y="3644900"/>
            <a:ext cx="6477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1200"/>
              <a:t>DPkr</a:t>
            </a:r>
          </a:p>
        </p:txBody>
      </p:sp>
      <p:sp>
        <p:nvSpPr>
          <p:cNvPr id="121867" name="Line 11"/>
          <p:cNvSpPr>
            <a:spLocks noChangeShapeType="1"/>
          </p:cNvSpPr>
          <p:nvPr/>
        </p:nvSpPr>
        <p:spPr bwMode="auto">
          <a:xfrm flipH="1">
            <a:off x="6275388" y="2517775"/>
            <a:ext cx="0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121868" name="Text Box 12"/>
          <p:cNvSpPr txBox="1">
            <a:spLocks noChangeArrowheads="1"/>
          </p:cNvSpPr>
          <p:nvPr/>
        </p:nvSpPr>
        <p:spPr bwMode="auto">
          <a:xfrm>
            <a:off x="5435600" y="5229225"/>
            <a:ext cx="18002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1200"/>
              <a:t>Virkelig mengde</a:t>
            </a:r>
          </a:p>
        </p:txBody>
      </p:sp>
      <p:sp>
        <p:nvSpPr>
          <p:cNvPr id="121869" name="AutoShape 13"/>
          <p:cNvSpPr>
            <a:spLocks/>
          </p:cNvSpPr>
          <p:nvPr/>
        </p:nvSpPr>
        <p:spPr bwMode="auto">
          <a:xfrm>
            <a:off x="6300788" y="2565400"/>
            <a:ext cx="142875" cy="576263"/>
          </a:xfrm>
          <a:prstGeom prst="rightBrace">
            <a:avLst>
              <a:gd name="adj1" fmla="val 33611"/>
              <a:gd name="adj2" fmla="val 4852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/>
          </a:p>
        </p:txBody>
      </p:sp>
      <p:sp>
        <p:nvSpPr>
          <p:cNvPr id="121870" name="Text Box 14"/>
          <p:cNvSpPr txBox="1">
            <a:spLocks noChangeArrowheads="1"/>
          </p:cNvSpPr>
          <p:nvPr/>
        </p:nvSpPr>
        <p:spPr bwMode="auto">
          <a:xfrm>
            <a:off x="6372225" y="2708275"/>
            <a:ext cx="8651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1200"/>
              <a:t>Resultat</a:t>
            </a:r>
          </a:p>
        </p:txBody>
      </p:sp>
      <p:sp>
        <p:nvSpPr>
          <p:cNvPr id="121871" name="AutoShape 15"/>
          <p:cNvSpPr>
            <a:spLocks/>
          </p:cNvSpPr>
          <p:nvPr/>
        </p:nvSpPr>
        <p:spPr bwMode="auto">
          <a:xfrm>
            <a:off x="6227763" y="2565400"/>
            <a:ext cx="144462" cy="935038"/>
          </a:xfrm>
          <a:prstGeom prst="rightBrace">
            <a:avLst>
              <a:gd name="adj1" fmla="val 53938"/>
              <a:gd name="adj2" fmla="val 7826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/>
          </a:p>
        </p:txBody>
      </p:sp>
      <p:sp>
        <p:nvSpPr>
          <p:cNvPr id="121872" name="Text Box 16"/>
          <p:cNvSpPr txBox="1">
            <a:spLocks noChangeArrowheads="1"/>
          </p:cNvSpPr>
          <p:nvPr/>
        </p:nvSpPr>
        <p:spPr bwMode="auto">
          <a:xfrm>
            <a:off x="6372225" y="3141663"/>
            <a:ext cx="143986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1200"/>
              <a:t>Dekningsbidrag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1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1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1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1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1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1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1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1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1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1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3" grpId="0" animBg="1"/>
      <p:bldP spid="121864" grpId="0" animBg="1"/>
      <p:bldP spid="121865" grpId="0"/>
      <p:bldP spid="121866" grpId="0"/>
      <p:bldP spid="121867" grpId="0" animBg="1"/>
      <p:bldP spid="121868" grpId="0"/>
      <p:bldP spid="121869" grpId="0" animBg="1"/>
      <p:bldP spid="121870" grpId="0"/>
      <p:bldP spid="121871" grpId="0" animBg="1"/>
      <p:bldP spid="12187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Plassholder for bunntekst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dirty="0"/>
              <a:t>Grunnleggende bedriftsøkonomi</a:t>
            </a:r>
          </a:p>
        </p:txBody>
      </p:sp>
      <p:sp>
        <p:nvSpPr>
          <p:cNvPr id="8195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4B62BC2-B75D-44EA-ABBE-6C007C3E1906}" type="slidenum">
              <a:rPr lang="nb-NO" altLang="nb-NO"/>
              <a:pPr eaLnBrk="1" hangingPunct="1"/>
              <a:t>8</a:t>
            </a:fld>
            <a:endParaRPr lang="nb-NO" altLang="nb-NO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981075"/>
            <a:ext cx="7772400" cy="25193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altLang="nb-NO" sz="2800" dirty="0"/>
              <a:t>Dekningsgrad (DG):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nb-NO" sz="2600" dirty="0"/>
              <a:t>Viser andelen av pris (salgsinntekt) som er dekningsbidrag per enhet (totalt deknings-bidrag).</a:t>
            </a:r>
          </a:p>
          <a:p>
            <a:pPr lvl="2" eaLnBrk="1" hangingPunct="1">
              <a:lnSpc>
                <a:spcPct val="90000"/>
              </a:lnSpc>
            </a:pPr>
            <a:r>
              <a:rPr lang="nb-NO" altLang="nb-NO" dirty="0"/>
              <a:t>Dvs. andelen av pris (salgsinntekt) som skal dekke de faste kostnadene + overskudd.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nb-NO" altLang="nb-NO" dirty="0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79388" y="3789363"/>
            <a:ext cx="6335712" cy="798512"/>
            <a:chOff x="567" y="2251"/>
            <a:chExt cx="3991" cy="503"/>
          </a:xfrm>
        </p:grpSpPr>
        <p:sp>
          <p:nvSpPr>
            <p:cNvPr id="8214" name="Text Box 4"/>
            <p:cNvSpPr txBox="1">
              <a:spLocks noChangeArrowheads="1"/>
            </p:cNvSpPr>
            <p:nvPr/>
          </p:nvSpPr>
          <p:spPr bwMode="auto">
            <a:xfrm>
              <a:off x="567" y="2432"/>
              <a:ext cx="5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DG=</a:t>
              </a:r>
            </a:p>
          </p:txBody>
        </p:sp>
        <p:sp>
          <p:nvSpPr>
            <p:cNvPr id="8215" name="Text Box 5"/>
            <p:cNvSpPr txBox="1">
              <a:spLocks noChangeArrowheads="1"/>
            </p:cNvSpPr>
            <p:nvPr/>
          </p:nvSpPr>
          <p:spPr bwMode="auto">
            <a:xfrm>
              <a:off x="1020" y="2251"/>
              <a:ext cx="181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DB per enhet * 100 %</a:t>
              </a:r>
            </a:p>
          </p:txBody>
        </p:sp>
        <p:sp>
          <p:nvSpPr>
            <p:cNvPr id="8216" name="Text Box 6"/>
            <p:cNvSpPr txBox="1">
              <a:spLocks noChangeArrowheads="1"/>
            </p:cNvSpPr>
            <p:nvPr/>
          </p:nvSpPr>
          <p:spPr bwMode="auto">
            <a:xfrm>
              <a:off x="1519" y="2523"/>
              <a:ext cx="7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Pris</a:t>
              </a:r>
            </a:p>
          </p:txBody>
        </p:sp>
        <p:sp>
          <p:nvSpPr>
            <p:cNvPr id="8217" name="Line 7"/>
            <p:cNvSpPr>
              <a:spLocks noChangeShapeType="1"/>
            </p:cNvSpPr>
            <p:nvPr/>
          </p:nvSpPr>
          <p:spPr bwMode="auto">
            <a:xfrm>
              <a:off x="1020" y="2478"/>
              <a:ext cx="14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8218" name="Text Box 10"/>
            <p:cNvSpPr txBox="1">
              <a:spLocks noChangeArrowheads="1"/>
            </p:cNvSpPr>
            <p:nvPr/>
          </p:nvSpPr>
          <p:spPr bwMode="auto">
            <a:xfrm>
              <a:off x="2744" y="2251"/>
              <a:ext cx="181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DB totalt * 100 %</a:t>
              </a:r>
            </a:p>
          </p:txBody>
        </p:sp>
        <p:sp>
          <p:nvSpPr>
            <p:cNvPr id="8219" name="Text Box 11"/>
            <p:cNvSpPr txBox="1">
              <a:spLocks noChangeArrowheads="1"/>
            </p:cNvSpPr>
            <p:nvPr/>
          </p:nvSpPr>
          <p:spPr bwMode="auto">
            <a:xfrm>
              <a:off x="3243" y="2523"/>
              <a:ext cx="7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STI</a:t>
              </a:r>
            </a:p>
          </p:txBody>
        </p:sp>
        <p:sp>
          <p:nvSpPr>
            <p:cNvPr id="8220" name="Line 12"/>
            <p:cNvSpPr>
              <a:spLocks noChangeShapeType="1"/>
            </p:cNvSpPr>
            <p:nvPr/>
          </p:nvSpPr>
          <p:spPr bwMode="auto">
            <a:xfrm>
              <a:off x="2744" y="2478"/>
              <a:ext cx="14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8221" name="Text Box 13"/>
            <p:cNvSpPr txBox="1">
              <a:spLocks noChangeArrowheads="1"/>
            </p:cNvSpPr>
            <p:nvPr/>
          </p:nvSpPr>
          <p:spPr bwMode="auto">
            <a:xfrm>
              <a:off x="2517" y="2387"/>
              <a:ext cx="2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=</a:t>
              </a:r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539750" y="4868863"/>
            <a:ext cx="5903913" cy="727075"/>
            <a:chOff x="567" y="2886"/>
            <a:chExt cx="3719" cy="458"/>
          </a:xfrm>
        </p:grpSpPr>
        <p:sp>
          <p:nvSpPr>
            <p:cNvPr id="8205" name="Text Box 17"/>
            <p:cNvSpPr txBox="1">
              <a:spLocks noChangeArrowheads="1"/>
            </p:cNvSpPr>
            <p:nvPr/>
          </p:nvSpPr>
          <p:spPr bwMode="auto">
            <a:xfrm>
              <a:off x="567" y="3022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=</a:t>
              </a:r>
            </a:p>
          </p:txBody>
        </p:sp>
        <p:sp>
          <p:nvSpPr>
            <p:cNvPr id="8206" name="Text Box 18"/>
            <p:cNvSpPr txBox="1">
              <a:spLocks noChangeArrowheads="1"/>
            </p:cNvSpPr>
            <p:nvPr/>
          </p:nvSpPr>
          <p:spPr bwMode="auto">
            <a:xfrm>
              <a:off x="838" y="2886"/>
              <a:ext cx="181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80 * 100 %</a:t>
              </a:r>
            </a:p>
          </p:txBody>
        </p:sp>
        <p:sp>
          <p:nvSpPr>
            <p:cNvPr id="8207" name="Text Box 19"/>
            <p:cNvSpPr txBox="1">
              <a:spLocks noChangeArrowheads="1"/>
            </p:cNvSpPr>
            <p:nvPr/>
          </p:nvSpPr>
          <p:spPr bwMode="auto">
            <a:xfrm>
              <a:off x="1020" y="3113"/>
              <a:ext cx="7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200</a:t>
              </a:r>
            </a:p>
          </p:txBody>
        </p:sp>
        <p:sp>
          <p:nvSpPr>
            <p:cNvPr id="8208" name="Line 20"/>
            <p:cNvSpPr>
              <a:spLocks noChangeShapeType="1"/>
            </p:cNvSpPr>
            <p:nvPr/>
          </p:nvSpPr>
          <p:spPr bwMode="auto">
            <a:xfrm>
              <a:off x="838" y="3113"/>
              <a:ext cx="8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8209" name="Text Box 21"/>
            <p:cNvSpPr txBox="1">
              <a:spLocks noChangeArrowheads="1"/>
            </p:cNvSpPr>
            <p:nvPr/>
          </p:nvSpPr>
          <p:spPr bwMode="auto">
            <a:xfrm>
              <a:off x="1927" y="2886"/>
              <a:ext cx="122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160 000 * 100 %</a:t>
              </a:r>
            </a:p>
          </p:txBody>
        </p:sp>
        <p:sp>
          <p:nvSpPr>
            <p:cNvPr id="8210" name="Text Box 22"/>
            <p:cNvSpPr txBox="1">
              <a:spLocks noChangeArrowheads="1"/>
            </p:cNvSpPr>
            <p:nvPr/>
          </p:nvSpPr>
          <p:spPr bwMode="auto">
            <a:xfrm>
              <a:off x="2109" y="3113"/>
              <a:ext cx="7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400 000</a:t>
              </a:r>
            </a:p>
          </p:txBody>
        </p:sp>
        <p:sp>
          <p:nvSpPr>
            <p:cNvPr id="8211" name="Line 23"/>
            <p:cNvSpPr>
              <a:spLocks noChangeShapeType="1"/>
            </p:cNvSpPr>
            <p:nvPr/>
          </p:nvSpPr>
          <p:spPr bwMode="auto">
            <a:xfrm>
              <a:off x="1927" y="3113"/>
              <a:ext cx="11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8212" name="Text Box 24"/>
            <p:cNvSpPr txBox="1">
              <a:spLocks noChangeArrowheads="1"/>
            </p:cNvSpPr>
            <p:nvPr/>
          </p:nvSpPr>
          <p:spPr bwMode="auto">
            <a:xfrm>
              <a:off x="1701" y="2976"/>
              <a:ext cx="2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=</a:t>
              </a:r>
            </a:p>
          </p:txBody>
        </p:sp>
        <p:sp>
          <p:nvSpPr>
            <p:cNvPr id="8213" name="Text Box 25"/>
            <p:cNvSpPr txBox="1">
              <a:spLocks noChangeArrowheads="1"/>
            </p:cNvSpPr>
            <p:nvPr/>
          </p:nvSpPr>
          <p:spPr bwMode="auto">
            <a:xfrm>
              <a:off x="3152" y="2976"/>
              <a:ext cx="113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= </a:t>
              </a:r>
              <a:r>
                <a:rPr lang="nb-NO" altLang="nb-NO" u="sng"/>
                <a:t>40 %</a:t>
              </a:r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6588125" y="3573463"/>
            <a:ext cx="2124075" cy="2530475"/>
            <a:chOff x="4422" y="2251"/>
            <a:chExt cx="1338" cy="1594"/>
          </a:xfrm>
        </p:grpSpPr>
        <p:sp>
          <p:nvSpPr>
            <p:cNvPr id="8201" name="Rectangle 27"/>
            <p:cNvSpPr>
              <a:spLocks noChangeArrowheads="1"/>
            </p:cNvSpPr>
            <p:nvPr/>
          </p:nvSpPr>
          <p:spPr bwMode="auto">
            <a:xfrm>
              <a:off x="4422" y="2251"/>
              <a:ext cx="590" cy="10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b-NO" altLang="nb-NO"/>
                <a:t>VTK</a:t>
              </a:r>
            </a:p>
            <a:p>
              <a:pPr algn="ctr" eaLnBrk="1" hangingPunct="1"/>
              <a:r>
                <a:rPr lang="nb-NO" altLang="nb-NO"/>
                <a:t>60 %</a:t>
              </a:r>
            </a:p>
          </p:txBody>
        </p:sp>
        <p:sp>
          <p:nvSpPr>
            <p:cNvPr id="8202" name="Rectangle 28"/>
            <p:cNvSpPr>
              <a:spLocks noChangeArrowheads="1"/>
            </p:cNvSpPr>
            <p:nvPr/>
          </p:nvSpPr>
          <p:spPr bwMode="auto">
            <a:xfrm>
              <a:off x="4422" y="3339"/>
              <a:ext cx="590" cy="5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b-NO" altLang="nb-NO"/>
                <a:t>DB</a:t>
              </a:r>
            </a:p>
            <a:p>
              <a:pPr algn="ctr" eaLnBrk="1" hangingPunct="1"/>
              <a:r>
                <a:rPr lang="nb-NO" altLang="nb-NO"/>
                <a:t>40 %</a:t>
              </a:r>
            </a:p>
          </p:txBody>
        </p:sp>
        <p:sp>
          <p:nvSpPr>
            <p:cNvPr id="8203" name="AutoShape 29"/>
            <p:cNvSpPr>
              <a:spLocks/>
            </p:cNvSpPr>
            <p:nvPr/>
          </p:nvSpPr>
          <p:spPr bwMode="auto">
            <a:xfrm>
              <a:off x="5057" y="2251"/>
              <a:ext cx="226" cy="1587"/>
            </a:xfrm>
            <a:prstGeom prst="rightBrace">
              <a:avLst>
                <a:gd name="adj1" fmla="val 58518"/>
                <a:gd name="adj2" fmla="val 50032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nb-NO" altLang="nb-NO"/>
            </a:p>
          </p:txBody>
        </p:sp>
        <p:sp>
          <p:nvSpPr>
            <p:cNvPr id="8204" name="Text Box 30"/>
            <p:cNvSpPr txBox="1">
              <a:spLocks noChangeArrowheads="1"/>
            </p:cNvSpPr>
            <p:nvPr/>
          </p:nvSpPr>
          <p:spPr bwMode="auto">
            <a:xfrm>
              <a:off x="5239" y="2840"/>
              <a:ext cx="52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STI</a:t>
              </a:r>
              <a:br>
                <a:rPr lang="nb-NO" altLang="nb-NO"/>
              </a:br>
              <a:r>
                <a:rPr lang="nb-NO" altLang="nb-NO"/>
                <a:t>100%</a:t>
              </a:r>
            </a:p>
          </p:txBody>
        </p:sp>
      </p:grp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Plassholder for bunntekst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dirty="0"/>
              <a:t>Grunnleggende bedriftsøkonomi</a:t>
            </a:r>
          </a:p>
        </p:txBody>
      </p:sp>
      <p:sp>
        <p:nvSpPr>
          <p:cNvPr id="9219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270EFE9-1BFB-40E5-A709-F0737322CEE9}" type="slidenum">
              <a:rPr lang="nb-NO" altLang="nb-NO"/>
              <a:pPr eaLnBrk="1" hangingPunct="1"/>
              <a:t>9</a:t>
            </a:fld>
            <a:endParaRPr lang="nb-NO" altLang="nb-NO"/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981075"/>
            <a:ext cx="7772400" cy="2376488"/>
          </a:xfrm>
        </p:spPr>
        <p:txBody>
          <a:bodyPr/>
          <a:lstStyle/>
          <a:p>
            <a:pPr eaLnBrk="1" hangingPunct="1"/>
            <a:r>
              <a:rPr lang="nb-NO" altLang="nb-NO" dirty="0"/>
              <a:t>Dekningspunkt (DP):</a:t>
            </a:r>
          </a:p>
          <a:p>
            <a:pPr lvl="1" eaLnBrk="1" hangingPunct="1"/>
            <a:r>
              <a:rPr lang="nb-NO" altLang="nb-NO" dirty="0"/>
              <a:t>Det salget i kroner / mengde som gir overskudd = 0</a:t>
            </a:r>
          </a:p>
          <a:p>
            <a:pPr lvl="2" eaLnBrk="1" hangingPunct="1"/>
            <a:r>
              <a:rPr lang="nb-NO" altLang="nb-NO" dirty="0"/>
              <a:t>Dersom salget gir et dekningsbidrag lik FTK er overskuddet = 0.</a:t>
            </a:r>
          </a:p>
          <a:p>
            <a:pPr eaLnBrk="1" hangingPunct="1">
              <a:buFontTx/>
              <a:buNone/>
            </a:pPr>
            <a:endParaRPr lang="nb-NO" altLang="nb-NO" dirty="0"/>
          </a:p>
          <a:p>
            <a:pPr eaLnBrk="1" hangingPunct="1">
              <a:buFontTx/>
              <a:buNone/>
            </a:pPr>
            <a:endParaRPr lang="nb-NO" altLang="nb-NO" dirty="0"/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900113" y="4508500"/>
            <a:ext cx="6481762" cy="800100"/>
            <a:chOff x="521" y="2841"/>
            <a:chExt cx="4083" cy="504"/>
          </a:xfrm>
        </p:grpSpPr>
        <p:sp>
          <p:nvSpPr>
            <p:cNvPr id="9235" name="Text Box 14"/>
            <p:cNvSpPr txBox="1">
              <a:spLocks noChangeArrowheads="1"/>
            </p:cNvSpPr>
            <p:nvPr/>
          </p:nvSpPr>
          <p:spPr bwMode="auto">
            <a:xfrm>
              <a:off x="521" y="3023"/>
              <a:ext cx="63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DP</a:t>
              </a:r>
              <a:r>
                <a:rPr lang="nb-NO" altLang="nb-NO" baseline="-25000"/>
                <a:t>KR </a:t>
              </a:r>
              <a:r>
                <a:rPr lang="nb-NO" altLang="nb-NO"/>
                <a:t>=</a:t>
              </a:r>
            </a:p>
          </p:txBody>
        </p:sp>
        <p:sp>
          <p:nvSpPr>
            <p:cNvPr id="9236" name="Text Box 15"/>
            <p:cNvSpPr txBox="1">
              <a:spLocks noChangeArrowheads="1"/>
            </p:cNvSpPr>
            <p:nvPr/>
          </p:nvSpPr>
          <p:spPr bwMode="auto">
            <a:xfrm>
              <a:off x="1202" y="2887"/>
              <a:ext cx="10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FTK * 100 %</a:t>
              </a:r>
            </a:p>
          </p:txBody>
        </p:sp>
        <p:sp>
          <p:nvSpPr>
            <p:cNvPr id="9237" name="Text Box 16"/>
            <p:cNvSpPr txBox="1">
              <a:spLocks noChangeArrowheads="1"/>
            </p:cNvSpPr>
            <p:nvPr/>
          </p:nvSpPr>
          <p:spPr bwMode="auto">
            <a:xfrm>
              <a:off x="1066" y="3114"/>
              <a:ext cx="104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Dekningsgrad</a:t>
              </a:r>
            </a:p>
          </p:txBody>
        </p:sp>
        <p:sp>
          <p:nvSpPr>
            <p:cNvPr id="9238" name="Line 17"/>
            <p:cNvSpPr>
              <a:spLocks noChangeShapeType="1"/>
            </p:cNvSpPr>
            <p:nvPr/>
          </p:nvSpPr>
          <p:spPr bwMode="auto">
            <a:xfrm flipV="1">
              <a:off x="1064" y="3113"/>
              <a:ext cx="100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9239" name="Text Box 18"/>
            <p:cNvSpPr txBox="1">
              <a:spLocks noChangeArrowheads="1"/>
            </p:cNvSpPr>
            <p:nvPr/>
          </p:nvSpPr>
          <p:spPr bwMode="auto">
            <a:xfrm>
              <a:off x="2381" y="2841"/>
              <a:ext cx="122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60 000 * 100 %</a:t>
              </a:r>
            </a:p>
          </p:txBody>
        </p:sp>
        <p:sp>
          <p:nvSpPr>
            <p:cNvPr id="9240" name="Text Box 19"/>
            <p:cNvSpPr txBox="1">
              <a:spLocks noChangeArrowheads="1"/>
            </p:cNvSpPr>
            <p:nvPr/>
          </p:nvSpPr>
          <p:spPr bwMode="auto">
            <a:xfrm>
              <a:off x="2744" y="3113"/>
              <a:ext cx="7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40 %</a:t>
              </a:r>
            </a:p>
          </p:txBody>
        </p:sp>
        <p:sp>
          <p:nvSpPr>
            <p:cNvPr id="9241" name="Line 20"/>
            <p:cNvSpPr>
              <a:spLocks noChangeShapeType="1"/>
            </p:cNvSpPr>
            <p:nvPr/>
          </p:nvSpPr>
          <p:spPr bwMode="auto">
            <a:xfrm>
              <a:off x="2381" y="3113"/>
              <a:ext cx="10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9242" name="Text Box 21"/>
            <p:cNvSpPr txBox="1">
              <a:spLocks noChangeArrowheads="1"/>
            </p:cNvSpPr>
            <p:nvPr/>
          </p:nvSpPr>
          <p:spPr bwMode="auto">
            <a:xfrm>
              <a:off x="2109" y="2977"/>
              <a:ext cx="2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=</a:t>
              </a:r>
            </a:p>
          </p:txBody>
        </p:sp>
        <p:sp>
          <p:nvSpPr>
            <p:cNvPr id="9243" name="Text Box 22"/>
            <p:cNvSpPr txBox="1">
              <a:spLocks noChangeArrowheads="1"/>
            </p:cNvSpPr>
            <p:nvPr/>
          </p:nvSpPr>
          <p:spPr bwMode="auto">
            <a:xfrm>
              <a:off x="3470" y="2977"/>
              <a:ext cx="113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= kr </a:t>
              </a:r>
              <a:r>
                <a:rPr lang="nb-NO" altLang="nb-NO" u="sng"/>
                <a:t>150 000</a:t>
              </a: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900113" y="3284538"/>
            <a:ext cx="5543550" cy="869950"/>
            <a:chOff x="567" y="2478"/>
            <a:chExt cx="3492" cy="548"/>
          </a:xfrm>
        </p:grpSpPr>
        <p:sp>
          <p:nvSpPr>
            <p:cNvPr id="9225" name="Text Box 5"/>
            <p:cNvSpPr txBox="1">
              <a:spLocks noChangeArrowheads="1"/>
            </p:cNvSpPr>
            <p:nvPr/>
          </p:nvSpPr>
          <p:spPr bwMode="auto">
            <a:xfrm>
              <a:off x="567" y="2704"/>
              <a:ext cx="5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DP</a:t>
              </a:r>
              <a:r>
                <a:rPr lang="nb-NO" altLang="nb-NO" baseline="-25000"/>
                <a:t>M</a:t>
              </a:r>
              <a:r>
                <a:rPr lang="nb-NO" altLang="nb-NO"/>
                <a:t>=</a:t>
              </a:r>
            </a:p>
          </p:txBody>
        </p:sp>
        <p:sp>
          <p:nvSpPr>
            <p:cNvPr id="9226" name="Text Box 6"/>
            <p:cNvSpPr txBox="1">
              <a:spLocks noChangeArrowheads="1"/>
            </p:cNvSpPr>
            <p:nvPr/>
          </p:nvSpPr>
          <p:spPr bwMode="auto">
            <a:xfrm>
              <a:off x="1247" y="2523"/>
              <a:ext cx="8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FTK</a:t>
              </a:r>
            </a:p>
          </p:txBody>
        </p:sp>
        <p:sp>
          <p:nvSpPr>
            <p:cNvPr id="9227" name="Text Box 7"/>
            <p:cNvSpPr txBox="1">
              <a:spLocks noChangeArrowheads="1"/>
            </p:cNvSpPr>
            <p:nvPr/>
          </p:nvSpPr>
          <p:spPr bwMode="auto">
            <a:xfrm>
              <a:off x="1020" y="2795"/>
              <a:ext cx="122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DB per enhet</a:t>
              </a:r>
            </a:p>
          </p:txBody>
        </p:sp>
        <p:sp>
          <p:nvSpPr>
            <p:cNvPr id="9228" name="Line 8"/>
            <p:cNvSpPr>
              <a:spLocks noChangeShapeType="1"/>
            </p:cNvSpPr>
            <p:nvPr/>
          </p:nvSpPr>
          <p:spPr bwMode="auto">
            <a:xfrm>
              <a:off x="1020" y="2750"/>
              <a:ext cx="9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9229" name="Text Box 9"/>
            <p:cNvSpPr txBox="1">
              <a:spLocks noChangeArrowheads="1"/>
            </p:cNvSpPr>
            <p:nvPr/>
          </p:nvSpPr>
          <p:spPr bwMode="auto">
            <a:xfrm>
              <a:off x="2245" y="2478"/>
              <a:ext cx="181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60 000</a:t>
              </a:r>
            </a:p>
          </p:txBody>
        </p:sp>
        <p:sp>
          <p:nvSpPr>
            <p:cNvPr id="9230" name="Text Box 10"/>
            <p:cNvSpPr txBox="1">
              <a:spLocks noChangeArrowheads="1"/>
            </p:cNvSpPr>
            <p:nvPr/>
          </p:nvSpPr>
          <p:spPr bwMode="auto">
            <a:xfrm>
              <a:off x="2381" y="2750"/>
              <a:ext cx="3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80</a:t>
              </a:r>
            </a:p>
          </p:txBody>
        </p:sp>
        <p:sp>
          <p:nvSpPr>
            <p:cNvPr id="9231" name="Line 11"/>
            <p:cNvSpPr>
              <a:spLocks noChangeShapeType="1"/>
            </p:cNvSpPr>
            <p:nvPr/>
          </p:nvSpPr>
          <p:spPr bwMode="auto">
            <a:xfrm>
              <a:off x="2245" y="2750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9232" name="Text Box 12"/>
            <p:cNvSpPr txBox="1">
              <a:spLocks noChangeArrowheads="1"/>
            </p:cNvSpPr>
            <p:nvPr/>
          </p:nvSpPr>
          <p:spPr bwMode="auto">
            <a:xfrm>
              <a:off x="2018" y="2614"/>
              <a:ext cx="2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=</a:t>
              </a:r>
            </a:p>
          </p:txBody>
        </p:sp>
        <p:sp>
          <p:nvSpPr>
            <p:cNvPr id="9233" name="Text Box 23"/>
            <p:cNvSpPr txBox="1">
              <a:spLocks noChangeArrowheads="1"/>
            </p:cNvSpPr>
            <p:nvPr/>
          </p:nvSpPr>
          <p:spPr bwMode="auto">
            <a:xfrm>
              <a:off x="2880" y="2614"/>
              <a:ext cx="2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/>
                <a:t>=</a:t>
              </a:r>
            </a:p>
          </p:txBody>
        </p:sp>
        <p:sp>
          <p:nvSpPr>
            <p:cNvPr id="9234" name="Text Box 24"/>
            <p:cNvSpPr txBox="1">
              <a:spLocks noChangeArrowheads="1"/>
            </p:cNvSpPr>
            <p:nvPr/>
          </p:nvSpPr>
          <p:spPr bwMode="auto">
            <a:xfrm>
              <a:off x="3107" y="2614"/>
              <a:ext cx="90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 u="sng"/>
                <a:t>750 enheter</a:t>
              </a:r>
            </a:p>
          </p:txBody>
        </p:sp>
      </p:grpSp>
      <p:sp>
        <p:nvSpPr>
          <p:cNvPr id="117787" name="Text Box 27"/>
          <p:cNvSpPr txBox="1">
            <a:spLocks noChangeArrowheads="1"/>
          </p:cNvSpPr>
          <p:nvPr/>
        </p:nvSpPr>
        <p:spPr bwMode="auto">
          <a:xfrm>
            <a:off x="900113" y="5607050"/>
            <a:ext cx="82438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/>
              <a:t>For å få et dekningsbidrag på kr 60 000 (DB=FTK) må vi selge 750 enheter som tilsvarer kr 150 000 i salgsinntekt (kritiske verdier). Overskuddet vil bli kr 0.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7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87" grpId="0"/>
    </p:bld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kko">
  <a:themeElements>
    <a:clrScheme name="Ekk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kk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kk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k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k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k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1709</TotalTime>
  <Words>1059</Words>
  <Application>Microsoft Office PowerPoint</Application>
  <PresentationFormat>Skjermfremvisning (4:3)</PresentationFormat>
  <Paragraphs>206</Paragraphs>
  <Slides>20</Slides>
  <Notes>4</Notes>
  <HiddenSlides>0</HiddenSlides>
  <MMClips>0</MMClips>
  <ScaleCrop>false</ScaleCrop>
  <HeadingPairs>
    <vt:vector size="8" baseType="variant">
      <vt:variant>
        <vt:lpstr>Brukte skrifter</vt:lpstr>
      </vt:variant>
      <vt:variant>
        <vt:i4>6</vt:i4>
      </vt:variant>
      <vt:variant>
        <vt:lpstr>Tema</vt:lpstr>
      </vt:variant>
      <vt:variant>
        <vt:i4>2</vt:i4>
      </vt:variant>
      <vt:variant>
        <vt:lpstr>Innebygde OLE-servere</vt:lpstr>
      </vt:variant>
      <vt:variant>
        <vt:i4>3</vt:i4>
      </vt:variant>
      <vt:variant>
        <vt:lpstr>Lysbildetitler</vt:lpstr>
      </vt:variant>
      <vt:variant>
        <vt:i4>20</vt:i4>
      </vt:variant>
    </vt:vector>
  </HeadingPairs>
  <TitlesOfParts>
    <vt:vector size="31" baseType="lpstr">
      <vt:lpstr>Arial</vt:lpstr>
      <vt:lpstr>Comic Sans MS</vt:lpstr>
      <vt:lpstr>Times New Roman</vt:lpstr>
      <vt:lpstr>Verdana</vt:lpstr>
      <vt:lpstr>Wingdings</vt:lpstr>
      <vt:lpstr>Wingdings 3</vt:lpstr>
      <vt:lpstr>Standard utforming</vt:lpstr>
      <vt:lpstr>Ekko</vt:lpstr>
      <vt:lpstr>Regneark</vt:lpstr>
      <vt:lpstr>Worksheet</vt:lpstr>
      <vt:lpstr>Diagram</vt:lpstr>
      <vt:lpstr>Økonomistyring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Kapittel 8 KRV</dc:title>
  <dc:creator>Trond Winther</dc:creator>
  <cp:lastModifiedBy>Susann Hansen</cp:lastModifiedBy>
  <cp:revision>75</cp:revision>
  <cp:lastPrinted>1601-01-01T00:00:00Z</cp:lastPrinted>
  <dcterms:created xsi:type="dcterms:W3CDTF">2001-03-07T17:48:39Z</dcterms:created>
  <dcterms:modified xsi:type="dcterms:W3CDTF">2019-04-08T10:01:01Z</dcterms:modified>
</cp:coreProperties>
</file>