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42"/>
  </p:notesMasterIdLst>
  <p:handoutMasterIdLst>
    <p:handoutMasterId r:id="rId43"/>
  </p:handoutMasterIdLst>
  <p:sldIdLst>
    <p:sldId id="292" r:id="rId5"/>
    <p:sldId id="293" r:id="rId6"/>
    <p:sldId id="308" r:id="rId7"/>
    <p:sldId id="309" r:id="rId8"/>
    <p:sldId id="313" r:id="rId9"/>
    <p:sldId id="314" r:id="rId10"/>
    <p:sldId id="265" r:id="rId11"/>
    <p:sldId id="315" r:id="rId12"/>
    <p:sldId id="316" r:id="rId13"/>
    <p:sldId id="326" r:id="rId14"/>
    <p:sldId id="317" r:id="rId15"/>
    <p:sldId id="327" r:id="rId16"/>
    <p:sldId id="322" r:id="rId17"/>
    <p:sldId id="328" r:id="rId18"/>
    <p:sldId id="329" r:id="rId19"/>
    <p:sldId id="324" r:id="rId20"/>
    <p:sldId id="325" r:id="rId21"/>
    <p:sldId id="310" r:id="rId22"/>
    <p:sldId id="267" r:id="rId23"/>
    <p:sldId id="277" r:id="rId24"/>
    <p:sldId id="270" r:id="rId25"/>
    <p:sldId id="303" r:id="rId26"/>
    <p:sldId id="304" r:id="rId27"/>
    <p:sldId id="305" r:id="rId28"/>
    <p:sldId id="284" r:id="rId29"/>
    <p:sldId id="272" r:id="rId30"/>
    <p:sldId id="297" r:id="rId31"/>
    <p:sldId id="285" r:id="rId32"/>
    <p:sldId id="301" r:id="rId33"/>
    <p:sldId id="298" r:id="rId34"/>
    <p:sldId id="299" r:id="rId35"/>
    <p:sldId id="288" r:id="rId36"/>
    <p:sldId id="289" r:id="rId37"/>
    <p:sldId id="311" r:id="rId38"/>
    <p:sldId id="312" r:id="rId39"/>
    <p:sldId id="302" r:id="rId40"/>
    <p:sldId id="330" r:id="rId41"/>
  </p:sldIdLst>
  <p:sldSz cx="9144000" cy="6858000" type="screen4x3"/>
  <p:notesSz cx="6797675" cy="9926638"/>
  <p:defaultTextStyle>
    <a:defPPr>
      <a:defRPr lang="nb-NO"/>
    </a:defPPr>
    <a:lvl1pPr algn="l" rtl="0" fontAlgn="base">
      <a:spcBef>
        <a:spcPct val="20000"/>
      </a:spcBef>
      <a:spcAft>
        <a:spcPct val="0"/>
      </a:spcAft>
      <a:buChar char="•"/>
      <a:defRPr sz="2800" i="1" kern="1200">
        <a:solidFill>
          <a:schemeClr val="tx1"/>
        </a:solidFill>
        <a:latin typeface="Times New Roman" pitchFamily="18" charset="0"/>
        <a:ea typeface="+mn-ea"/>
        <a:cs typeface="+mn-cs"/>
      </a:defRPr>
    </a:lvl1pPr>
    <a:lvl2pPr marL="457200" algn="l" rtl="0" fontAlgn="base">
      <a:spcBef>
        <a:spcPct val="20000"/>
      </a:spcBef>
      <a:spcAft>
        <a:spcPct val="0"/>
      </a:spcAft>
      <a:buChar char="•"/>
      <a:defRPr sz="2800" i="1" kern="1200">
        <a:solidFill>
          <a:schemeClr val="tx1"/>
        </a:solidFill>
        <a:latin typeface="Times New Roman" pitchFamily="18" charset="0"/>
        <a:ea typeface="+mn-ea"/>
        <a:cs typeface="+mn-cs"/>
      </a:defRPr>
    </a:lvl2pPr>
    <a:lvl3pPr marL="914400" algn="l" rtl="0" fontAlgn="base">
      <a:spcBef>
        <a:spcPct val="20000"/>
      </a:spcBef>
      <a:spcAft>
        <a:spcPct val="0"/>
      </a:spcAft>
      <a:buChar char="•"/>
      <a:defRPr sz="2800" i="1" kern="1200">
        <a:solidFill>
          <a:schemeClr val="tx1"/>
        </a:solidFill>
        <a:latin typeface="Times New Roman" pitchFamily="18" charset="0"/>
        <a:ea typeface="+mn-ea"/>
        <a:cs typeface="+mn-cs"/>
      </a:defRPr>
    </a:lvl3pPr>
    <a:lvl4pPr marL="1371600" algn="l" rtl="0" fontAlgn="base">
      <a:spcBef>
        <a:spcPct val="20000"/>
      </a:spcBef>
      <a:spcAft>
        <a:spcPct val="0"/>
      </a:spcAft>
      <a:buChar char="•"/>
      <a:defRPr sz="2800" i="1" kern="1200">
        <a:solidFill>
          <a:schemeClr val="tx1"/>
        </a:solidFill>
        <a:latin typeface="Times New Roman" pitchFamily="18" charset="0"/>
        <a:ea typeface="+mn-ea"/>
        <a:cs typeface="+mn-cs"/>
      </a:defRPr>
    </a:lvl4pPr>
    <a:lvl5pPr marL="1828800" algn="l" rtl="0" fontAlgn="base">
      <a:spcBef>
        <a:spcPct val="20000"/>
      </a:spcBef>
      <a:spcAft>
        <a:spcPct val="0"/>
      </a:spcAft>
      <a:buChar char="•"/>
      <a:defRPr sz="2800" i="1" kern="1200">
        <a:solidFill>
          <a:schemeClr val="tx1"/>
        </a:solidFill>
        <a:latin typeface="Times New Roman" pitchFamily="18" charset="0"/>
        <a:ea typeface="+mn-ea"/>
        <a:cs typeface="+mn-cs"/>
      </a:defRPr>
    </a:lvl5pPr>
    <a:lvl6pPr marL="2286000" algn="l" defTabSz="914400" rtl="0" eaLnBrk="1" latinLnBrk="0" hangingPunct="1">
      <a:defRPr sz="2800" i="1" kern="1200">
        <a:solidFill>
          <a:schemeClr val="tx1"/>
        </a:solidFill>
        <a:latin typeface="Times New Roman" pitchFamily="18" charset="0"/>
        <a:ea typeface="+mn-ea"/>
        <a:cs typeface="+mn-cs"/>
      </a:defRPr>
    </a:lvl6pPr>
    <a:lvl7pPr marL="2743200" algn="l" defTabSz="914400" rtl="0" eaLnBrk="1" latinLnBrk="0" hangingPunct="1">
      <a:defRPr sz="2800" i="1" kern="1200">
        <a:solidFill>
          <a:schemeClr val="tx1"/>
        </a:solidFill>
        <a:latin typeface="Times New Roman" pitchFamily="18" charset="0"/>
        <a:ea typeface="+mn-ea"/>
        <a:cs typeface="+mn-cs"/>
      </a:defRPr>
    </a:lvl7pPr>
    <a:lvl8pPr marL="3200400" algn="l" defTabSz="914400" rtl="0" eaLnBrk="1" latinLnBrk="0" hangingPunct="1">
      <a:defRPr sz="2800" i="1" kern="1200">
        <a:solidFill>
          <a:schemeClr val="tx1"/>
        </a:solidFill>
        <a:latin typeface="Times New Roman" pitchFamily="18" charset="0"/>
        <a:ea typeface="+mn-ea"/>
        <a:cs typeface="+mn-cs"/>
      </a:defRPr>
    </a:lvl8pPr>
    <a:lvl9pPr marL="3657600" algn="l" defTabSz="914400" rtl="0" eaLnBrk="1" latinLnBrk="0" hangingPunct="1">
      <a:defRPr sz="28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46B64-F2F1-492A-BB2D-49352B222B65}" v="1" dt="2020-03-09T08:36:55.19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36" autoAdjust="0"/>
  </p:normalViewPr>
  <p:slideViewPr>
    <p:cSldViewPr>
      <p:cViewPr varScale="1">
        <p:scale>
          <a:sx n="145" d="100"/>
          <a:sy n="145" d="100"/>
        </p:scale>
        <p:origin x="225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8" d="100"/>
          <a:sy n="38" d="100"/>
        </p:scale>
        <p:origin x="-143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atin typeface="Tahoma" pitchFamily="34" charset="0"/>
              </a:defRPr>
            </a:lvl1pPr>
          </a:lstStyle>
          <a:p>
            <a:endParaRPr lang="nb-NO"/>
          </a:p>
        </p:txBody>
      </p:sp>
      <p:sp>
        <p:nvSpPr>
          <p:cNvPr id="10243"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ahoma" pitchFamily="34" charset="0"/>
              </a:defRPr>
            </a:lvl1pPr>
          </a:lstStyle>
          <a:p>
            <a:endParaRPr lang="nb-NO"/>
          </a:p>
        </p:txBody>
      </p:sp>
      <p:sp>
        <p:nvSpPr>
          <p:cNvPr id="10244"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atin typeface="Tahoma" pitchFamily="34" charset="0"/>
              </a:defRPr>
            </a:lvl1pPr>
          </a:lstStyle>
          <a:p>
            <a:endParaRPr lang="nb-NO"/>
          </a:p>
        </p:txBody>
      </p:sp>
      <p:sp>
        <p:nvSpPr>
          <p:cNvPr id="10245"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ahoma" pitchFamily="34" charset="0"/>
              </a:defRPr>
            </a:lvl1pPr>
          </a:lstStyle>
          <a:p>
            <a:fld id="{5B827C92-51CC-4173-BE52-9EB0E8C34ABA}" type="slidenum">
              <a:rPr lang="nb-NO"/>
              <a:pPr/>
              <a:t>‹#›</a:t>
            </a:fld>
            <a:endParaRPr lang="nb-NO"/>
          </a:p>
        </p:txBody>
      </p:sp>
    </p:spTree>
    <p:extLst>
      <p:ext uri="{BB962C8B-B14F-4D97-AF65-F5344CB8AC3E}">
        <p14:creationId xmlns:p14="http://schemas.microsoft.com/office/powerpoint/2010/main" val="3937155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atin typeface="Tahoma" pitchFamily="34" charset="0"/>
              </a:defRPr>
            </a:lvl1pPr>
          </a:lstStyle>
          <a:p>
            <a:endParaRPr lang="nb-NO"/>
          </a:p>
        </p:txBody>
      </p:sp>
      <p:sp>
        <p:nvSpPr>
          <p:cNvPr id="9219"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ahoma" pitchFamily="34" charset="0"/>
              </a:defRPr>
            </a:lvl1pPr>
          </a:lstStyle>
          <a:p>
            <a:endParaRPr lang="nb-NO"/>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222"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atin typeface="Tahoma" pitchFamily="34" charset="0"/>
              </a:defRPr>
            </a:lvl1pPr>
          </a:lstStyle>
          <a:p>
            <a:endParaRPr lang="nb-NO"/>
          </a:p>
        </p:txBody>
      </p:sp>
      <p:sp>
        <p:nvSpPr>
          <p:cNvPr id="9223"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ahoma" pitchFamily="34" charset="0"/>
              </a:defRPr>
            </a:lvl1pPr>
          </a:lstStyle>
          <a:p>
            <a:fld id="{7DE5DBFF-5A63-4182-9F21-27CB2F4D199E}" type="slidenum">
              <a:rPr lang="nb-NO"/>
              <a:pPr/>
              <a:t>‹#›</a:t>
            </a:fld>
            <a:endParaRPr lang="nb-NO"/>
          </a:p>
        </p:txBody>
      </p:sp>
    </p:spTree>
    <p:extLst>
      <p:ext uri="{BB962C8B-B14F-4D97-AF65-F5344CB8AC3E}">
        <p14:creationId xmlns:p14="http://schemas.microsoft.com/office/powerpoint/2010/main" val="4006553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tx1"/>
        </a:solidFill>
        <a:effectLst/>
      </p:bgPr>
    </p:bg>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0"/>
            <a:ext cx="8585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0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805488"/>
            <a:ext cx="989013" cy="97631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r>
              <a:rPr lang="nb-NO"/>
              <a:t> 4</a:t>
            </a:r>
            <a:r>
              <a:rPr lang="nb-NO" sz="1400"/>
              <a:t>-</a:t>
            </a:r>
            <a:fld id="{0F8434F5-73E7-4772-831E-887E24BE99E3}" type="slidenum">
              <a:rPr lang="nb-NO" sz="1400"/>
              <a:pPr/>
              <a:t>‹#›</a:t>
            </a:fld>
            <a:endParaRPr lang="nb-NO" sz="1400"/>
          </a:p>
        </p:txBody>
      </p:sp>
    </p:spTree>
    <p:extLst>
      <p:ext uri="{BB962C8B-B14F-4D97-AF65-F5344CB8AC3E}">
        <p14:creationId xmlns:p14="http://schemas.microsoft.com/office/powerpoint/2010/main" val="100754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124700" y="115888"/>
            <a:ext cx="2019300" cy="658177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1066800" y="115888"/>
            <a:ext cx="5905500" cy="658177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r>
              <a:rPr lang="nb-NO"/>
              <a:t> 4</a:t>
            </a:r>
            <a:r>
              <a:rPr lang="nb-NO" sz="1400"/>
              <a:t>-</a:t>
            </a:r>
            <a:fld id="{A564B4EC-D3E0-4AEC-9CDE-68D0E22BB086}" type="slidenum">
              <a:rPr lang="nb-NO" sz="1400"/>
              <a:pPr/>
              <a:t>‹#›</a:t>
            </a:fld>
            <a:endParaRPr lang="nb-NO" sz="1400"/>
          </a:p>
        </p:txBody>
      </p:sp>
    </p:spTree>
    <p:extLst>
      <p:ext uri="{BB962C8B-B14F-4D97-AF65-F5344CB8AC3E}">
        <p14:creationId xmlns:p14="http://schemas.microsoft.com/office/powerpoint/2010/main" val="138423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066800" y="115888"/>
            <a:ext cx="8077200" cy="863600"/>
          </a:xfrm>
        </p:spPr>
        <p:txBody>
          <a:bodyPr/>
          <a:lstStyle/>
          <a:p>
            <a:r>
              <a:rPr lang="nb-NO"/>
              <a:t>Klikk for å redigere tittelstil</a:t>
            </a:r>
          </a:p>
        </p:txBody>
      </p:sp>
      <p:sp>
        <p:nvSpPr>
          <p:cNvPr id="3" name="Plassholder for tekst 2"/>
          <p:cNvSpPr>
            <a:spLocks noGrp="1"/>
          </p:cNvSpPr>
          <p:nvPr>
            <p:ph type="body" sz="half" idx="1"/>
          </p:nvPr>
        </p:nvSpPr>
        <p:spPr>
          <a:xfrm>
            <a:off x="1066800" y="1196975"/>
            <a:ext cx="3962400" cy="55006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181600" y="1196975"/>
            <a:ext cx="3962400" cy="55006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lysbildenummer 4"/>
          <p:cNvSpPr>
            <a:spLocks noGrp="1"/>
          </p:cNvSpPr>
          <p:nvPr>
            <p:ph type="sldNum" sz="quarter" idx="10"/>
          </p:nvPr>
        </p:nvSpPr>
        <p:spPr>
          <a:xfrm>
            <a:off x="8128000" y="6534150"/>
            <a:ext cx="836613" cy="269875"/>
          </a:xfrm>
        </p:spPr>
        <p:txBody>
          <a:bodyPr/>
          <a:lstStyle>
            <a:lvl1pPr>
              <a:defRPr/>
            </a:lvl1pPr>
          </a:lstStyle>
          <a:p>
            <a:r>
              <a:rPr lang="nb-NO"/>
              <a:t> 4</a:t>
            </a:r>
            <a:r>
              <a:rPr lang="nb-NO" sz="1400"/>
              <a:t>-</a:t>
            </a:r>
            <a:fld id="{58C107C4-8E6F-435B-96B0-7B34C509B04B}" type="slidenum">
              <a:rPr lang="nb-NO" sz="1400"/>
              <a:pPr/>
              <a:t>‹#›</a:t>
            </a:fld>
            <a:endParaRPr lang="nb-NO" sz="1400"/>
          </a:p>
        </p:txBody>
      </p:sp>
    </p:spTree>
    <p:extLst>
      <p:ext uri="{BB962C8B-B14F-4D97-AF65-F5344CB8AC3E}">
        <p14:creationId xmlns:p14="http://schemas.microsoft.com/office/powerpoint/2010/main" val="2468434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tel, innhold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66800" y="115888"/>
            <a:ext cx="8077200" cy="863600"/>
          </a:xfrm>
        </p:spPr>
        <p:txBody>
          <a:bodyPr/>
          <a:lstStyle/>
          <a:p>
            <a:r>
              <a:rPr lang="nb-NO"/>
              <a:t>Klikk for å redigere tittelstil</a:t>
            </a:r>
          </a:p>
        </p:txBody>
      </p:sp>
      <p:sp>
        <p:nvSpPr>
          <p:cNvPr id="3" name="Plassholder for innhold 2"/>
          <p:cNvSpPr>
            <a:spLocks noGrp="1"/>
          </p:cNvSpPr>
          <p:nvPr>
            <p:ph sz="half" idx="1"/>
          </p:nvPr>
        </p:nvSpPr>
        <p:spPr>
          <a:xfrm>
            <a:off x="1066800" y="1196975"/>
            <a:ext cx="3962400" cy="55006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quarter" idx="2"/>
          </p:nvPr>
        </p:nvSpPr>
        <p:spPr>
          <a:xfrm>
            <a:off x="5181600" y="1196975"/>
            <a:ext cx="3962400" cy="26733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innhold 4"/>
          <p:cNvSpPr>
            <a:spLocks noGrp="1"/>
          </p:cNvSpPr>
          <p:nvPr>
            <p:ph sz="quarter" idx="3"/>
          </p:nvPr>
        </p:nvSpPr>
        <p:spPr>
          <a:xfrm>
            <a:off x="5181600" y="4022725"/>
            <a:ext cx="3962400" cy="26749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0"/>
          </p:nvPr>
        </p:nvSpPr>
        <p:spPr>
          <a:xfrm>
            <a:off x="8128000" y="6534150"/>
            <a:ext cx="836613" cy="269875"/>
          </a:xfrm>
        </p:spPr>
        <p:txBody>
          <a:bodyPr/>
          <a:lstStyle>
            <a:lvl1pPr>
              <a:defRPr/>
            </a:lvl1pPr>
          </a:lstStyle>
          <a:p>
            <a:r>
              <a:rPr lang="nb-NO"/>
              <a:t> 4</a:t>
            </a:r>
            <a:r>
              <a:rPr lang="nb-NO" sz="1400"/>
              <a:t>-</a:t>
            </a:r>
            <a:fld id="{502683FA-4D56-4A34-B90B-5BA6D1A57FB1}" type="slidenum">
              <a:rPr lang="nb-NO" sz="1400"/>
              <a:pPr/>
              <a:t>‹#›</a:t>
            </a:fld>
            <a:endParaRPr lang="nb-NO" sz="1400"/>
          </a:p>
        </p:txBody>
      </p:sp>
    </p:spTree>
    <p:extLst>
      <p:ext uri="{BB962C8B-B14F-4D97-AF65-F5344CB8AC3E}">
        <p14:creationId xmlns:p14="http://schemas.microsoft.com/office/powerpoint/2010/main" val="372539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1066800" y="115888"/>
            <a:ext cx="8077200" cy="863600"/>
          </a:xfrm>
        </p:spPr>
        <p:txBody>
          <a:bodyPr/>
          <a:lstStyle/>
          <a:p>
            <a:r>
              <a:rPr lang="nb-NO"/>
              <a:t>Klikk for å redigere tittelstil</a:t>
            </a:r>
          </a:p>
        </p:txBody>
      </p:sp>
      <p:sp>
        <p:nvSpPr>
          <p:cNvPr id="3" name="Plassholder for tabell 2"/>
          <p:cNvSpPr>
            <a:spLocks noGrp="1"/>
          </p:cNvSpPr>
          <p:nvPr>
            <p:ph type="tbl" idx="1"/>
          </p:nvPr>
        </p:nvSpPr>
        <p:spPr>
          <a:xfrm>
            <a:off x="1066800" y="1196975"/>
            <a:ext cx="8077200" cy="5500688"/>
          </a:xfrm>
        </p:spPr>
        <p:txBody>
          <a:bodyPr/>
          <a:lstStyle/>
          <a:p>
            <a:endParaRPr lang="nb-NO"/>
          </a:p>
        </p:txBody>
      </p:sp>
      <p:sp>
        <p:nvSpPr>
          <p:cNvPr id="4" name="Plassholder for lysbildenummer 3"/>
          <p:cNvSpPr>
            <a:spLocks noGrp="1"/>
          </p:cNvSpPr>
          <p:nvPr>
            <p:ph type="sldNum" sz="quarter" idx="10"/>
          </p:nvPr>
        </p:nvSpPr>
        <p:spPr>
          <a:xfrm>
            <a:off x="8128000" y="6534150"/>
            <a:ext cx="836613" cy="269875"/>
          </a:xfrm>
        </p:spPr>
        <p:txBody>
          <a:bodyPr/>
          <a:lstStyle>
            <a:lvl1pPr>
              <a:defRPr/>
            </a:lvl1pPr>
          </a:lstStyle>
          <a:p>
            <a:r>
              <a:rPr lang="nb-NO"/>
              <a:t> 4</a:t>
            </a:r>
            <a:r>
              <a:rPr lang="nb-NO" sz="1400"/>
              <a:t>-</a:t>
            </a:r>
            <a:fld id="{EC8593D7-5E7D-4823-A3FB-368692939D6F}" type="slidenum">
              <a:rPr lang="nb-NO" sz="1400"/>
              <a:pPr/>
              <a:t>‹#›</a:t>
            </a:fld>
            <a:endParaRPr lang="nb-NO" sz="1400"/>
          </a:p>
        </p:txBody>
      </p:sp>
    </p:spTree>
    <p:extLst>
      <p:ext uri="{BB962C8B-B14F-4D97-AF65-F5344CB8AC3E}">
        <p14:creationId xmlns:p14="http://schemas.microsoft.com/office/powerpoint/2010/main" val="2742965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1066800" y="115888"/>
            <a:ext cx="8077200" cy="863600"/>
          </a:xfrm>
        </p:spPr>
        <p:txBody>
          <a:bodyPr/>
          <a:lstStyle/>
          <a:p>
            <a:r>
              <a:rPr lang="nb-NO"/>
              <a:t>Klikk for å redigere tittelstil</a:t>
            </a:r>
          </a:p>
        </p:txBody>
      </p:sp>
      <p:sp>
        <p:nvSpPr>
          <p:cNvPr id="3" name="Plassholder for diagram 2"/>
          <p:cNvSpPr>
            <a:spLocks noGrp="1"/>
          </p:cNvSpPr>
          <p:nvPr>
            <p:ph type="chart" idx="1"/>
          </p:nvPr>
        </p:nvSpPr>
        <p:spPr>
          <a:xfrm>
            <a:off x="1066800" y="1196975"/>
            <a:ext cx="8077200" cy="5500688"/>
          </a:xfrm>
        </p:spPr>
        <p:txBody>
          <a:bodyPr/>
          <a:lstStyle/>
          <a:p>
            <a:endParaRPr lang="nb-NO"/>
          </a:p>
        </p:txBody>
      </p:sp>
      <p:sp>
        <p:nvSpPr>
          <p:cNvPr id="4" name="Plassholder for lysbildenummer 3"/>
          <p:cNvSpPr>
            <a:spLocks noGrp="1"/>
          </p:cNvSpPr>
          <p:nvPr>
            <p:ph type="sldNum" sz="quarter" idx="10"/>
          </p:nvPr>
        </p:nvSpPr>
        <p:spPr>
          <a:xfrm>
            <a:off x="8128000" y="6534150"/>
            <a:ext cx="836613" cy="269875"/>
          </a:xfrm>
        </p:spPr>
        <p:txBody>
          <a:bodyPr/>
          <a:lstStyle>
            <a:lvl1pPr>
              <a:defRPr/>
            </a:lvl1pPr>
          </a:lstStyle>
          <a:p>
            <a:r>
              <a:rPr lang="nb-NO"/>
              <a:t> 4</a:t>
            </a:r>
            <a:r>
              <a:rPr lang="nb-NO" sz="1400"/>
              <a:t>-</a:t>
            </a:r>
            <a:fld id="{E01A0D3D-1515-4783-A4AE-A273FFC8F680}" type="slidenum">
              <a:rPr lang="nb-NO" sz="1400"/>
              <a:pPr/>
              <a:t>‹#›</a:t>
            </a:fld>
            <a:endParaRPr lang="nb-NO" sz="1400"/>
          </a:p>
        </p:txBody>
      </p:sp>
    </p:spTree>
    <p:extLst>
      <p:ext uri="{BB962C8B-B14F-4D97-AF65-F5344CB8AC3E}">
        <p14:creationId xmlns:p14="http://schemas.microsoft.com/office/powerpoint/2010/main" val="279012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tel, tekst og 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66800" y="115888"/>
            <a:ext cx="8077200" cy="863600"/>
          </a:xfrm>
        </p:spPr>
        <p:txBody>
          <a:bodyPr/>
          <a:lstStyle/>
          <a:p>
            <a:r>
              <a:rPr lang="nb-NO"/>
              <a:t>Klikk for å redigere tittelstil</a:t>
            </a:r>
          </a:p>
        </p:txBody>
      </p:sp>
      <p:sp>
        <p:nvSpPr>
          <p:cNvPr id="3" name="Plassholder for tekst 2"/>
          <p:cNvSpPr>
            <a:spLocks noGrp="1"/>
          </p:cNvSpPr>
          <p:nvPr>
            <p:ph type="body" sz="half" idx="1"/>
          </p:nvPr>
        </p:nvSpPr>
        <p:spPr>
          <a:xfrm>
            <a:off x="1066800" y="1196975"/>
            <a:ext cx="3962400" cy="55006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quarter" idx="2"/>
          </p:nvPr>
        </p:nvSpPr>
        <p:spPr>
          <a:xfrm>
            <a:off x="5181600" y="1196975"/>
            <a:ext cx="3962400" cy="26733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innhold 4"/>
          <p:cNvSpPr>
            <a:spLocks noGrp="1"/>
          </p:cNvSpPr>
          <p:nvPr>
            <p:ph sz="quarter" idx="3"/>
          </p:nvPr>
        </p:nvSpPr>
        <p:spPr>
          <a:xfrm>
            <a:off x="5181600" y="4022725"/>
            <a:ext cx="3962400" cy="26749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0"/>
          </p:nvPr>
        </p:nvSpPr>
        <p:spPr>
          <a:xfrm>
            <a:off x="8128000" y="6534150"/>
            <a:ext cx="836613" cy="269875"/>
          </a:xfrm>
        </p:spPr>
        <p:txBody>
          <a:bodyPr/>
          <a:lstStyle>
            <a:lvl1pPr>
              <a:defRPr/>
            </a:lvl1pPr>
          </a:lstStyle>
          <a:p>
            <a:r>
              <a:rPr lang="nb-NO"/>
              <a:t> 4</a:t>
            </a:r>
            <a:r>
              <a:rPr lang="nb-NO" sz="1400"/>
              <a:t>-</a:t>
            </a:r>
            <a:fld id="{23C1B19A-563A-4E6C-B186-594F06A85644}" type="slidenum">
              <a:rPr lang="nb-NO" sz="1400"/>
              <a:pPr/>
              <a:t>‹#›</a:t>
            </a:fld>
            <a:endParaRPr lang="nb-NO" sz="1400"/>
          </a:p>
        </p:txBody>
      </p:sp>
    </p:spTree>
    <p:extLst>
      <p:ext uri="{BB962C8B-B14F-4D97-AF65-F5344CB8AC3E}">
        <p14:creationId xmlns:p14="http://schemas.microsoft.com/office/powerpoint/2010/main" val="3662737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tel og to innholdsdeler over tekst">
    <p:spTree>
      <p:nvGrpSpPr>
        <p:cNvPr id="1" name=""/>
        <p:cNvGrpSpPr/>
        <p:nvPr/>
      </p:nvGrpSpPr>
      <p:grpSpPr>
        <a:xfrm>
          <a:off x="0" y="0"/>
          <a:ext cx="0" cy="0"/>
          <a:chOff x="0" y="0"/>
          <a:chExt cx="0" cy="0"/>
        </a:xfrm>
      </p:grpSpPr>
      <p:sp>
        <p:nvSpPr>
          <p:cNvPr id="2" name="Tittel 1"/>
          <p:cNvSpPr>
            <a:spLocks noGrp="1"/>
          </p:cNvSpPr>
          <p:nvPr>
            <p:ph type="title"/>
          </p:nvPr>
        </p:nvSpPr>
        <p:spPr>
          <a:xfrm>
            <a:off x="1066800" y="115888"/>
            <a:ext cx="8077200" cy="863600"/>
          </a:xfrm>
        </p:spPr>
        <p:txBody>
          <a:bodyPr/>
          <a:lstStyle/>
          <a:p>
            <a:r>
              <a:rPr lang="nb-NO"/>
              <a:t>Klikk for å redigere tittelstil</a:t>
            </a:r>
          </a:p>
        </p:txBody>
      </p:sp>
      <p:sp>
        <p:nvSpPr>
          <p:cNvPr id="3" name="Plassholder for innhold 2"/>
          <p:cNvSpPr>
            <a:spLocks noGrp="1"/>
          </p:cNvSpPr>
          <p:nvPr>
            <p:ph sz="quarter" idx="1"/>
          </p:nvPr>
        </p:nvSpPr>
        <p:spPr>
          <a:xfrm>
            <a:off x="1066800" y="1196975"/>
            <a:ext cx="3962400" cy="26733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quarter" idx="2"/>
          </p:nvPr>
        </p:nvSpPr>
        <p:spPr>
          <a:xfrm>
            <a:off x="5181600" y="1196975"/>
            <a:ext cx="3962400" cy="267335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half" idx="3"/>
          </p:nvPr>
        </p:nvSpPr>
        <p:spPr>
          <a:xfrm>
            <a:off x="1066800" y="4022725"/>
            <a:ext cx="8077200" cy="26749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0"/>
          </p:nvPr>
        </p:nvSpPr>
        <p:spPr>
          <a:xfrm>
            <a:off x="8128000" y="6534150"/>
            <a:ext cx="836613" cy="269875"/>
          </a:xfrm>
        </p:spPr>
        <p:txBody>
          <a:bodyPr/>
          <a:lstStyle>
            <a:lvl1pPr>
              <a:defRPr/>
            </a:lvl1pPr>
          </a:lstStyle>
          <a:p>
            <a:r>
              <a:rPr lang="nb-NO"/>
              <a:t> 4</a:t>
            </a:r>
            <a:r>
              <a:rPr lang="nb-NO" sz="1400"/>
              <a:t>-</a:t>
            </a:r>
            <a:fld id="{73F12F31-2027-4BAE-8054-0D522B4FEFC6}" type="slidenum">
              <a:rPr lang="nb-NO" sz="1400"/>
              <a:pPr/>
              <a:t>‹#›</a:t>
            </a:fld>
            <a:endParaRPr lang="nb-NO" sz="1400"/>
          </a:p>
        </p:txBody>
      </p:sp>
    </p:spTree>
    <p:extLst>
      <p:ext uri="{BB962C8B-B14F-4D97-AF65-F5344CB8AC3E}">
        <p14:creationId xmlns:p14="http://schemas.microsoft.com/office/powerpoint/2010/main" val="400038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3"/>
          <p:cNvSpPr>
            <a:spLocks noGrp="1"/>
          </p:cNvSpPr>
          <p:nvPr>
            <p:ph type="sldNum" sz="quarter" idx="10"/>
          </p:nvPr>
        </p:nvSpPr>
        <p:spPr/>
        <p:txBody>
          <a:bodyPr/>
          <a:lstStyle>
            <a:lvl1pPr>
              <a:defRPr/>
            </a:lvl1pPr>
          </a:lstStyle>
          <a:p>
            <a:r>
              <a:rPr lang="nb-NO"/>
              <a:t> 4</a:t>
            </a:r>
            <a:r>
              <a:rPr lang="nb-NO" sz="1400"/>
              <a:t>-</a:t>
            </a:r>
            <a:fld id="{E63D6D5D-2E4A-4035-9BBB-5705EC3CA43B}" type="slidenum">
              <a:rPr lang="nb-NO" sz="1400"/>
              <a:pPr/>
              <a:t>‹#›</a:t>
            </a:fld>
            <a:endParaRPr lang="nb-NO" sz="1400"/>
          </a:p>
        </p:txBody>
      </p:sp>
    </p:spTree>
    <p:extLst>
      <p:ext uri="{BB962C8B-B14F-4D97-AF65-F5344CB8AC3E}">
        <p14:creationId xmlns:p14="http://schemas.microsoft.com/office/powerpoint/2010/main" val="113582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Plassholder for lysbildenummer 3"/>
          <p:cNvSpPr>
            <a:spLocks noGrp="1"/>
          </p:cNvSpPr>
          <p:nvPr>
            <p:ph type="sldNum" sz="quarter" idx="10"/>
          </p:nvPr>
        </p:nvSpPr>
        <p:spPr/>
        <p:txBody>
          <a:bodyPr/>
          <a:lstStyle>
            <a:lvl1pPr>
              <a:defRPr/>
            </a:lvl1pPr>
          </a:lstStyle>
          <a:p>
            <a:r>
              <a:rPr lang="nb-NO"/>
              <a:t> 4</a:t>
            </a:r>
            <a:r>
              <a:rPr lang="nb-NO" sz="1400"/>
              <a:t>-</a:t>
            </a:r>
            <a:fld id="{BAA324C2-F334-4D2B-A64B-5990533405AF}" type="slidenum">
              <a:rPr lang="nb-NO" sz="1400"/>
              <a:pPr/>
              <a:t>‹#›</a:t>
            </a:fld>
            <a:endParaRPr lang="nb-NO" sz="1400"/>
          </a:p>
        </p:txBody>
      </p:sp>
    </p:spTree>
    <p:extLst>
      <p:ext uri="{BB962C8B-B14F-4D97-AF65-F5344CB8AC3E}">
        <p14:creationId xmlns:p14="http://schemas.microsoft.com/office/powerpoint/2010/main" val="44828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66800" y="1196975"/>
            <a:ext cx="3962400"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5181600" y="1196975"/>
            <a:ext cx="3962400" cy="5500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lysbildenummer 4"/>
          <p:cNvSpPr>
            <a:spLocks noGrp="1"/>
          </p:cNvSpPr>
          <p:nvPr>
            <p:ph type="sldNum" sz="quarter" idx="10"/>
          </p:nvPr>
        </p:nvSpPr>
        <p:spPr/>
        <p:txBody>
          <a:bodyPr/>
          <a:lstStyle>
            <a:lvl1pPr>
              <a:defRPr/>
            </a:lvl1pPr>
          </a:lstStyle>
          <a:p>
            <a:r>
              <a:rPr lang="nb-NO"/>
              <a:t> 4</a:t>
            </a:r>
            <a:r>
              <a:rPr lang="nb-NO" sz="1400"/>
              <a:t>-</a:t>
            </a:r>
            <a:fld id="{E240DB37-29E5-4733-8FB7-E9C4764B6E86}" type="slidenum">
              <a:rPr lang="nb-NO" sz="1400"/>
              <a:pPr/>
              <a:t>‹#›</a:t>
            </a:fld>
            <a:endParaRPr lang="nb-NO" sz="1400"/>
          </a:p>
        </p:txBody>
      </p:sp>
    </p:spTree>
    <p:extLst>
      <p:ext uri="{BB962C8B-B14F-4D97-AF65-F5344CB8AC3E}">
        <p14:creationId xmlns:p14="http://schemas.microsoft.com/office/powerpoint/2010/main" val="331931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0"/>
          </p:nvPr>
        </p:nvSpPr>
        <p:spPr/>
        <p:txBody>
          <a:bodyPr/>
          <a:lstStyle>
            <a:lvl1pPr>
              <a:defRPr/>
            </a:lvl1pPr>
          </a:lstStyle>
          <a:p>
            <a:r>
              <a:rPr lang="nb-NO"/>
              <a:t> 4</a:t>
            </a:r>
            <a:r>
              <a:rPr lang="nb-NO" sz="1400"/>
              <a:t>-</a:t>
            </a:r>
            <a:fld id="{99EB57A9-5488-4BD0-ADB3-709297EC68C1}" type="slidenum">
              <a:rPr lang="nb-NO" sz="1400"/>
              <a:pPr/>
              <a:t>‹#›</a:t>
            </a:fld>
            <a:endParaRPr lang="nb-NO" sz="1400"/>
          </a:p>
        </p:txBody>
      </p:sp>
    </p:spTree>
    <p:extLst>
      <p:ext uri="{BB962C8B-B14F-4D97-AF65-F5344CB8AC3E}">
        <p14:creationId xmlns:p14="http://schemas.microsoft.com/office/powerpoint/2010/main" val="224228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ysbildenummer 2"/>
          <p:cNvSpPr>
            <a:spLocks noGrp="1"/>
          </p:cNvSpPr>
          <p:nvPr>
            <p:ph type="sldNum" sz="quarter" idx="10"/>
          </p:nvPr>
        </p:nvSpPr>
        <p:spPr/>
        <p:txBody>
          <a:bodyPr/>
          <a:lstStyle>
            <a:lvl1pPr>
              <a:defRPr/>
            </a:lvl1pPr>
          </a:lstStyle>
          <a:p>
            <a:r>
              <a:rPr lang="nb-NO"/>
              <a:t> 4</a:t>
            </a:r>
            <a:r>
              <a:rPr lang="nb-NO" sz="1400"/>
              <a:t>-</a:t>
            </a:r>
            <a:fld id="{4BD315DE-A9E6-4348-9471-08E5DED612B2}" type="slidenum">
              <a:rPr lang="nb-NO" sz="1400"/>
              <a:pPr/>
              <a:t>‹#›</a:t>
            </a:fld>
            <a:endParaRPr lang="nb-NO" sz="1400"/>
          </a:p>
        </p:txBody>
      </p:sp>
    </p:spTree>
    <p:extLst>
      <p:ext uri="{BB962C8B-B14F-4D97-AF65-F5344CB8AC3E}">
        <p14:creationId xmlns:p14="http://schemas.microsoft.com/office/powerpoint/2010/main" val="213433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lysbildenummer 1"/>
          <p:cNvSpPr>
            <a:spLocks noGrp="1"/>
          </p:cNvSpPr>
          <p:nvPr>
            <p:ph type="sldNum" sz="quarter" idx="10"/>
          </p:nvPr>
        </p:nvSpPr>
        <p:spPr/>
        <p:txBody>
          <a:bodyPr/>
          <a:lstStyle>
            <a:lvl1pPr>
              <a:defRPr/>
            </a:lvl1pPr>
          </a:lstStyle>
          <a:p>
            <a:r>
              <a:rPr lang="nb-NO"/>
              <a:t> 4</a:t>
            </a:r>
            <a:r>
              <a:rPr lang="nb-NO" sz="1400"/>
              <a:t>-</a:t>
            </a:r>
            <a:fld id="{0740CB67-4FC4-4E91-9BBB-B72EC0E95F97}" type="slidenum">
              <a:rPr lang="nb-NO" sz="1400"/>
              <a:pPr/>
              <a:t>‹#›</a:t>
            </a:fld>
            <a:endParaRPr lang="nb-NO" sz="1400"/>
          </a:p>
        </p:txBody>
      </p:sp>
    </p:spTree>
    <p:extLst>
      <p:ext uri="{BB962C8B-B14F-4D97-AF65-F5344CB8AC3E}">
        <p14:creationId xmlns:p14="http://schemas.microsoft.com/office/powerpoint/2010/main" val="82311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lysbildenummer 4"/>
          <p:cNvSpPr>
            <a:spLocks noGrp="1"/>
          </p:cNvSpPr>
          <p:nvPr>
            <p:ph type="sldNum" sz="quarter" idx="10"/>
          </p:nvPr>
        </p:nvSpPr>
        <p:spPr/>
        <p:txBody>
          <a:bodyPr/>
          <a:lstStyle>
            <a:lvl1pPr>
              <a:defRPr/>
            </a:lvl1pPr>
          </a:lstStyle>
          <a:p>
            <a:r>
              <a:rPr lang="nb-NO"/>
              <a:t> 4</a:t>
            </a:r>
            <a:r>
              <a:rPr lang="nb-NO" sz="1400"/>
              <a:t>-</a:t>
            </a:r>
            <a:fld id="{2D655B25-E2BB-48AF-9C6B-7A7BEA739B64}" type="slidenum">
              <a:rPr lang="nb-NO" sz="1400"/>
              <a:pPr/>
              <a:t>‹#›</a:t>
            </a:fld>
            <a:endParaRPr lang="nb-NO" sz="1400"/>
          </a:p>
        </p:txBody>
      </p:sp>
    </p:spTree>
    <p:extLst>
      <p:ext uri="{BB962C8B-B14F-4D97-AF65-F5344CB8AC3E}">
        <p14:creationId xmlns:p14="http://schemas.microsoft.com/office/powerpoint/2010/main" val="224650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lysbildenummer 4"/>
          <p:cNvSpPr>
            <a:spLocks noGrp="1"/>
          </p:cNvSpPr>
          <p:nvPr>
            <p:ph type="sldNum" sz="quarter" idx="10"/>
          </p:nvPr>
        </p:nvSpPr>
        <p:spPr/>
        <p:txBody>
          <a:bodyPr/>
          <a:lstStyle>
            <a:lvl1pPr>
              <a:defRPr/>
            </a:lvl1pPr>
          </a:lstStyle>
          <a:p>
            <a:r>
              <a:rPr lang="nb-NO"/>
              <a:t> 4</a:t>
            </a:r>
            <a:r>
              <a:rPr lang="nb-NO" sz="1400"/>
              <a:t>-</a:t>
            </a:r>
            <a:fld id="{DCF9D49F-7089-4E4C-BC84-7DCE7A533688}" type="slidenum">
              <a:rPr lang="nb-NO" sz="1400"/>
              <a:pPr/>
              <a:t>‹#›</a:t>
            </a:fld>
            <a:endParaRPr lang="nb-NO" sz="1400"/>
          </a:p>
        </p:txBody>
      </p:sp>
    </p:spTree>
    <p:extLst>
      <p:ext uri="{BB962C8B-B14F-4D97-AF65-F5344CB8AC3E}">
        <p14:creationId xmlns:p14="http://schemas.microsoft.com/office/powerpoint/2010/main" val="171388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tile tx="0" ty="0" sx="100000" sy="100000" flip="none" algn="tl"/>
        </a:blipFill>
        <a:effectLst/>
      </p:bgPr>
    </p:bg>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0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3"/>
          <p:cNvSpPr>
            <a:spLocks noGrp="1" noChangeArrowheads="1"/>
          </p:cNvSpPr>
          <p:nvPr>
            <p:ph type="body" idx="1"/>
          </p:nvPr>
        </p:nvSpPr>
        <p:spPr bwMode="auto">
          <a:xfrm>
            <a:off x="1066800" y="1196975"/>
            <a:ext cx="8077200" cy="550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nb-NO"/>
              <a:t>Klikk for å redigere tekststiler i malen</a:t>
            </a:r>
          </a:p>
          <a:p>
            <a:pPr lvl="1"/>
            <a:r>
              <a:rPr lang="nb-NO"/>
              <a:t>Andre nivå</a:t>
            </a:r>
          </a:p>
          <a:p>
            <a:pPr lvl="2"/>
            <a:r>
              <a:rPr lang="nb-NO"/>
              <a:t>Tredje nivå</a:t>
            </a:r>
          </a:p>
        </p:txBody>
      </p:sp>
      <p:sp>
        <p:nvSpPr>
          <p:cNvPr id="55300" name="Rectangle 4"/>
          <p:cNvSpPr>
            <a:spLocks noGrp="1" noChangeArrowheads="1"/>
          </p:cNvSpPr>
          <p:nvPr>
            <p:ph type="title"/>
          </p:nvPr>
        </p:nvSpPr>
        <p:spPr bwMode="auto">
          <a:xfrm>
            <a:off x="1066800" y="115888"/>
            <a:ext cx="8077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nb-NO"/>
              <a:t>Klikk for å redigere overskriften</a:t>
            </a:r>
          </a:p>
        </p:txBody>
      </p:sp>
      <p:sp>
        <p:nvSpPr>
          <p:cNvPr id="55301" name="Rectangle 5"/>
          <p:cNvSpPr>
            <a:spLocks noChangeArrowheads="1"/>
          </p:cNvSpPr>
          <p:nvPr/>
        </p:nvSpPr>
        <p:spPr bwMode="gray">
          <a:xfrm>
            <a:off x="917575" y="981075"/>
            <a:ext cx="8226425" cy="31750"/>
          </a:xfrm>
          <a:prstGeom prst="rect">
            <a:avLst/>
          </a:prstGeom>
          <a:gradFill rotWithShape="0">
            <a:gsLst>
              <a:gs pos="0">
                <a:srgbClr val="0066FF"/>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kumimoji="1" lang="nb-NO" sz="2400" i="0">
              <a:latin typeface="Tahoma" pitchFamily="34" charset="0"/>
            </a:endParaRPr>
          </a:p>
        </p:txBody>
      </p:sp>
      <p:sp>
        <p:nvSpPr>
          <p:cNvPr id="55302" name="Rectangle 6"/>
          <p:cNvSpPr>
            <a:spLocks noGrp="1" noChangeArrowheads="1"/>
          </p:cNvSpPr>
          <p:nvPr>
            <p:ph type="sldNum" sz="quarter" idx="4"/>
          </p:nvPr>
        </p:nvSpPr>
        <p:spPr bwMode="auto">
          <a:xfrm>
            <a:off x="8128000" y="6534150"/>
            <a:ext cx="836613" cy="269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spcBef>
                <a:spcPct val="0"/>
              </a:spcBef>
              <a:buFontTx/>
              <a:buNone/>
              <a:defRPr sz="1600" i="0"/>
            </a:lvl1pPr>
          </a:lstStyle>
          <a:p>
            <a:r>
              <a:rPr lang="nb-NO"/>
              <a:t> 4</a:t>
            </a:r>
            <a:r>
              <a:rPr lang="nb-NO" sz="1400"/>
              <a:t>-</a:t>
            </a:r>
            <a:fld id="{6FCBAA1F-CA22-42F1-B655-86999CBD01B6}" type="slidenum">
              <a:rPr lang="nb-NO" sz="1400"/>
              <a:pPr/>
              <a:t>‹#›</a:t>
            </a:fld>
            <a:endParaRPr lang="nb-NO" sz="140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rtl="0" fontAlgn="base">
        <a:spcBef>
          <a:spcPct val="0"/>
        </a:spcBef>
        <a:spcAft>
          <a:spcPct val="0"/>
        </a:spcAft>
        <a:defRPr sz="3200" b="1">
          <a:solidFill>
            <a:srgbClr val="F4380C"/>
          </a:solidFill>
          <a:latin typeface="+mj-lt"/>
          <a:ea typeface="+mj-ea"/>
          <a:cs typeface="+mj-cs"/>
        </a:defRPr>
      </a:lvl1pPr>
      <a:lvl2pPr algn="l" rtl="0" fontAlgn="base">
        <a:spcBef>
          <a:spcPct val="0"/>
        </a:spcBef>
        <a:spcAft>
          <a:spcPct val="0"/>
        </a:spcAft>
        <a:defRPr sz="3200" b="1">
          <a:solidFill>
            <a:srgbClr val="F4380C"/>
          </a:solidFill>
          <a:latin typeface="Comic Sans MS" pitchFamily="66" charset="0"/>
        </a:defRPr>
      </a:lvl2pPr>
      <a:lvl3pPr algn="l" rtl="0" fontAlgn="base">
        <a:spcBef>
          <a:spcPct val="0"/>
        </a:spcBef>
        <a:spcAft>
          <a:spcPct val="0"/>
        </a:spcAft>
        <a:defRPr sz="3200" b="1">
          <a:solidFill>
            <a:srgbClr val="F4380C"/>
          </a:solidFill>
          <a:latin typeface="Comic Sans MS" pitchFamily="66" charset="0"/>
        </a:defRPr>
      </a:lvl3pPr>
      <a:lvl4pPr algn="l" rtl="0" fontAlgn="base">
        <a:spcBef>
          <a:spcPct val="0"/>
        </a:spcBef>
        <a:spcAft>
          <a:spcPct val="0"/>
        </a:spcAft>
        <a:defRPr sz="3200" b="1">
          <a:solidFill>
            <a:srgbClr val="F4380C"/>
          </a:solidFill>
          <a:latin typeface="Comic Sans MS" pitchFamily="66" charset="0"/>
        </a:defRPr>
      </a:lvl4pPr>
      <a:lvl5pPr algn="l" rtl="0" fontAlgn="base">
        <a:spcBef>
          <a:spcPct val="0"/>
        </a:spcBef>
        <a:spcAft>
          <a:spcPct val="0"/>
        </a:spcAft>
        <a:defRPr sz="3200" b="1">
          <a:solidFill>
            <a:srgbClr val="F4380C"/>
          </a:solidFill>
          <a:latin typeface="Comic Sans MS" pitchFamily="66" charset="0"/>
        </a:defRPr>
      </a:lvl5pPr>
      <a:lvl6pPr marL="457200" algn="l" rtl="0" fontAlgn="base">
        <a:spcBef>
          <a:spcPct val="0"/>
        </a:spcBef>
        <a:spcAft>
          <a:spcPct val="0"/>
        </a:spcAft>
        <a:defRPr sz="3200" b="1">
          <a:solidFill>
            <a:srgbClr val="F4380C"/>
          </a:solidFill>
          <a:latin typeface="Comic Sans MS" pitchFamily="66" charset="0"/>
        </a:defRPr>
      </a:lvl6pPr>
      <a:lvl7pPr marL="914400" algn="l" rtl="0" fontAlgn="base">
        <a:spcBef>
          <a:spcPct val="0"/>
        </a:spcBef>
        <a:spcAft>
          <a:spcPct val="0"/>
        </a:spcAft>
        <a:defRPr sz="3200" b="1">
          <a:solidFill>
            <a:srgbClr val="F4380C"/>
          </a:solidFill>
          <a:latin typeface="Comic Sans MS" pitchFamily="66" charset="0"/>
        </a:defRPr>
      </a:lvl7pPr>
      <a:lvl8pPr marL="1371600" algn="l" rtl="0" fontAlgn="base">
        <a:spcBef>
          <a:spcPct val="0"/>
        </a:spcBef>
        <a:spcAft>
          <a:spcPct val="0"/>
        </a:spcAft>
        <a:defRPr sz="3200" b="1">
          <a:solidFill>
            <a:srgbClr val="F4380C"/>
          </a:solidFill>
          <a:latin typeface="Comic Sans MS" pitchFamily="66" charset="0"/>
        </a:defRPr>
      </a:lvl8pPr>
      <a:lvl9pPr marL="1828800" algn="l" rtl="0" fontAlgn="base">
        <a:spcBef>
          <a:spcPct val="0"/>
        </a:spcBef>
        <a:spcAft>
          <a:spcPct val="0"/>
        </a:spcAft>
        <a:defRPr sz="3200" b="1">
          <a:solidFill>
            <a:srgbClr val="F4380C"/>
          </a:solidFill>
          <a:latin typeface="Comic Sans MS" pitchFamily="66" charset="0"/>
        </a:defRPr>
      </a:lvl9pPr>
    </p:titleStyle>
    <p:bodyStyle>
      <a:lvl1pPr marL="342900" indent="-342900" algn="l" rtl="0" fontAlgn="base">
        <a:spcBef>
          <a:spcPct val="20000"/>
        </a:spcBef>
        <a:spcAft>
          <a:spcPct val="0"/>
        </a:spcAft>
        <a:buClr>
          <a:srgbClr val="F4380C"/>
        </a:buClr>
        <a:buChar char="•"/>
        <a:defRPr sz="2800">
          <a:solidFill>
            <a:schemeClr val="tx1"/>
          </a:solidFill>
          <a:latin typeface="+mn-lt"/>
          <a:ea typeface="+mn-ea"/>
          <a:cs typeface="+mn-cs"/>
        </a:defRPr>
      </a:lvl1pPr>
      <a:lvl2pPr marL="742950" indent="-285750" algn="l" rtl="0" fontAlgn="base">
        <a:spcBef>
          <a:spcPct val="20000"/>
        </a:spcBef>
        <a:spcAft>
          <a:spcPct val="0"/>
        </a:spcAft>
        <a:buClr>
          <a:srgbClr val="F4380C"/>
        </a:buClr>
        <a:buFont typeface="Times" pitchFamily="18" charset="0"/>
        <a:buChar char="–"/>
        <a:defRPr sz="2400">
          <a:solidFill>
            <a:schemeClr val="tx1"/>
          </a:solidFill>
          <a:latin typeface="+mn-lt"/>
        </a:defRPr>
      </a:lvl2pPr>
      <a:lvl3pPr marL="1143000" indent="-228600" algn="l" rtl="0" fontAlgn="base">
        <a:spcBef>
          <a:spcPct val="20000"/>
        </a:spcBef>
        <a:spcAft>
          <a:spcPct val="0"/>
        </a:spcAft>
        <a:buClr>
          <a:srgbClr val="FF00FF"/>
        </a:buClr>
        <a:buChar char="•"/>
        <a:defRPr sz="2000">
          <a:solidFill>
            <a:schemeClr val="tx1"/>
          </a:solidFill>
          <a:latin typeface="+mn-lt"/>
        </a:defRPr>
      </a:lvl3pPr>
      <a:lvl4pPr marL="1600200" indent="-228600" algn="l" rtl="0" fontAlgn="base">
        <a:spcBef>
          <a:spcPct val="20000"/>
        </a:spcBef>
        <a:spcAft>
          <a:spcPct val="0"/>
        </a:spcAft>
        <a:buFont typeface="Symbol" pitchFamily="18" charset="2"/>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xlsx"/><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2.xlsx"/><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5.bin"/><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4.xlsx"/><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5.xlsx"/><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6.xlsx"/><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8.bin"/><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9.bin"/><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0.bin"/><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1.bin"/><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package" Target="../embeddings/Microsoft_Excel_Worksheet7.xls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nb-NO" sz="3000" dirty="0">
                <a:latin typeface="Calibri" panose="020F0502020204030204" pitchFamily="34" charset="0"/>
              </a:rPr>
              <a:t>Kapittel 7: </a:t>
            </a:r>
            <a:r>
              <a:rPr lang="nb-NO" dirty="0">
                <a:latin typeface="Calibri" panose="020F0502020204030204" pitchFamily="34" charset="0"/>
              </a:rPr>
              <a:t>Lønnsomhetsvurderinger</a:t>
            </a:r>
            <a:r>
              <a:rPr lang="nb-NO" sz="3000" dirty="0">
                <a:latin typeface="Calibri" panose="020F0502020204030204" pitchFamily="34" charset="0"/>
              </a:rPr>
              <a:t> av lån</a:t>
            </a:r>
          </a:p>
        </p:txBody>
      </p:sp>
      <p:sp>
        <p:nvSpPr>
          <p:cNvPr id="52227" name="Rectangle 3"/>
          <p:cNvSpPr>
            <a:spLocks noGrp="1" noChangeArrowheads="1"/>
          </p:cNvSpPr>
          <p:nvPr>
            <p:ph type="body" idx="1"/>
          </p:nvPr>
        </p:nvSpPr>
        <p:spPr/>
        <p:txBody>
          <a:bodyPr/>
          <a:lstStyle/>
          <a:p>
            <a:r>
              <a:rPr lang="nb-NO" sz="3200" dirty="0">
                <a:latin typeface="Calibri" panose="020F0502020204030204" pitchFamily="34" charset="0"/>
              </a:rPr>
              <a:t>Temaer i kapittel 7</a:t>
            </a:r>
          </a:p>
          <a:p>
            <a:pPr lvl="1"/>
            <a:r>
              <a:rPr lang="nb-NO" sz="3200" dirty="0">
                <a:latin typeface="Calibri" panose="020F0502020204030204" pitchFamily="34" charset="0"/>
              </a:rPr>
              <a:t>Nominell og effektiv rente</a:t>
            </a:r>
          </a:p>
          <a:p>
            <a:pPr lvl="1"/>
            <a:r>
              <a:rPr lang="nb-NO" sz="3200" dirty="0">
                <a:latin typeface="Calibri" panose="020F0502020204030204" pitchFamily="34" charset="0"/>
              </a:rPr>
              <a:t>Gebyrer og effektiv rente</a:t>
            </a:r>
          </a:p>
          <a:p>
            <a:pPr lvl="1"/>
            <a:r>
              <a:rPr lang="nb-NO" sz="3200" dirty="0">
                <a:latin typeface="Calibri" panose="020F0502020204030204" pitchFamily="34" charset="0"/>
              </a:rPr>
              <a:t>Avbetalingskontrakter</a:t>
            </a:r>
          </a:p>
          <a:p>
            <a:pPr lvl="1"/>
            <a:r>
              <a:rPr lang="nb-NO" sz="3200" dirty="0">
                <a:latin typeface="Calibri" panose="020F0502020204030204" pitchFamily="34" charset="0"/>
              </a:rPr>
              <a:t>Låneformer og effektiv rente</a:t>
            </a:r>
          </a:p>
          <a:p>
            <a:pPr lvl="1"/>
            <a:r>
              <a:rPr lang="nb-NO" sz="3200" dirty="0">
                <a:latin typeface="Calibri" panose="020F0502020204030204" pitchFamily="34" charset="0"/>
              </a:rPr>
              <a:t>Låneformer i næringslivet</a:t>
            </a:r>
          </a:p>
          <a:p>
            <a:pPr lvl="2"/>
            <a:r>
              <a:rPr lang="nb-NO" sz="2800" dirty="0">
                <a:latin typeface="Calibri" panose="020F0502020204030204" pitchFamily="34" charset="0"/>
              </a:rPr>
              <a:t>Kassekreditt</a:t>
            </a:r>
          </a:p>
          <a:p>
            <a:pPr lvl="2"/>
            <a:r>
              <a:rPr lang="nb-NO" sz="2800" dirty="0">
                <a:latin typeface="Calibri" panose="020F0502020204030204" pitchFamily="34" charset="0"/>
              </a:rPr>
              <a:t>Leverandørkreditt</a:t>
            </a:r>
          </a:p>
          <a:p>
            <a:pPr lvl="2"/>
            <a:r>
              <a:rPr lang="nb-NO" sz="2800" dirty="0" err="1">
                <a:latin typeface="Calibri" panose="020F0502020204030204" pitchFamily="34" charset="0"/>
              </a:rPr>
              <a:t>Factoring</a:t>
            </a:r>
            <a:endParaRPr lang="nb-NO" sz="2800"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227">
                                            <p:txEl>
                                              <p:pRg st="5" end="5"/>
                                            </p:txEl>
                                          </p:spTgt>
                                        </p:tgtEl>
                                        <p:attrNameLst>
                                          <p:attrName>style.visibility</p:attrName>
                                        </p:attrNameLst>
                                      </p:cBhvr>
                                      <p:to>
                                        <p:strVal val="visible"/>
                                      </p:to>
                                    </p:set>
                                    <p:anim calcmode="lin" valueType="num">
                                      <p:cBhvr additive="base">
                                        <p:cTn id="37" dur="500" fill="hold"/>
                                        <p:tgtEl>
                                          <p:spTgt spid="522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22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2227">
                                            <p:txEl>
                                              <p:pRg st="6" end="6"/>
                                            </p:txEl>
                                          </p:spTgt>
                                        </p:tgtEl>
                                        <p:attrNameLst>
                                          <p:attrName>style.visibility</p:attrName>
                                        </p:attrNameLst>
                                      </p:cBhvr>
                                      <p:to>
                                        <p:strVal val="visible"/>
                                      </p:to>
                                    </p:set>
                                    <p:anim calcmode="lin" valueType="num">
                                      <p:cBhvr additive="base">
                                        <p:cTn id="43" dur="500" fill="hold"/>
                                        <p:tgtEl>
                                          <p:spTgt spid="5222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22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2227">
                                            <p:txEl>
                                              <p:pRg st="7" end="7"/>
                                            </p:txEl>
                                          </p:spTgt>
                                        </p:tgtEl>
                                        <p:attrNameLst>
                                          <p:attrName>style.visibility</p:attrName>
                                        </p:attrNameLst>
                                      </p:cBhvr>
                                      <p:to>
                                        <p:strVal val="visible"/>
                                      </p:to>
                                    </p:set>
                                    <p:anim calcmode="lin" valueType="num">
                                      <p:cBhvr additive="base">
                                        <p:cTn id="49" dur="500" fill="hold"/>
                                        <p:tgtEl>
                                          <p:spTgt spid="5222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222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2227">
                                            <p:txEl>
                                              <p:pRg st="8" end="8"/>
                                            </p:txEl>
                                          </p:spTgt>
                                        </p:tgtEl>
                                        <p:attrNameLst>
                                          <p:attrName>style.visibility</p:attrName>
                                        </p:attrNameLst>
                                      </p:cBhvr>
                                      <p:to>
                                        <p:strVal val="visible"/>
                                      </p:to>
                                    </p:set>
                                    <p:anim calcmode="lin" valueType="num">
                                      <p:cBhvr additive="base">
                                        <p:cTn id="55" dur="500" fill="hold"/>
                                        <p:tgtEl>
                                          <p:spTgt spid="5222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22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3"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b-NO" sz="3600" dirty="0">
                <a:latin typeface="Calibri" panose="020F0502020204030204" pitchFamily="34" charset="0"/>
              </a:rPr>
              <a:t>Beregning med Excel</a:t>
            </a:r>
          </a:p>
        </p:txBody>
      </p:sp>
      <p:sp>
        <p:nvSpPr>
          <p:cNvPr id="3" name="Content Placeholder 2"/>
          <p:cNvSpPr>
            <a:spLocks noGrp="1"/>
          </p:cNvSpPr>
          <p:nvPr>
            <p:ph idx="1"/>
          </p:nvPr>
        </p:nvSpPr>
        <p:spPr>
          <a:xfrm>
            <a:off x="971600" y="1196975"/>
            <a:ext cx="8172400" cy="5500688"/>
          </a:xfrm>
        </p:spPr>
        <p:txBody>
          <a:bodyPr/>
          <a:lstStyle/>
          <a:p>
            <a:r>
              <a:rPr lang="nb-NO" sz="2300" dirty="0">
                <a:latin typeface="Calibri" panose="020F0502020204030204" pitchFamily="34" charset="0"/>
              </a:rPr>
              <a:t>Effektiv årsrente er beregnet som 1,0050688</a:t>
            </a:r>
            <a:r>
              <a:rPr lang="nb-NO" sz="2300" baseline="40000" dirty="0">
                <a:latin typeface="Calibri" panose="020F0502020204030204" pitchFamily="34" charset="0"/>
              </a:rPr>
              <a:t>12</a:t>
            </a:r>
            <a:r>
              <a:rPr lang="nb-NO" sz="2300" dirty="0">
                <a:latin typeface="Calibri" panose="020F0502020204030204" pitchFamily="34" charset="0"/>
              </a:rPr>
              <a:t> – 1 =0,0626 eller 6,26 %</a:t>
            </a: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endParaRPr lang="nb-NO" sz="2300" dirty="0">
              <a:latin typeface="Calibri" panose="020F0502020204030204" pitchFamily="34"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861783199"/>
              </p:ext>
            </p:extLst>
          </p:nvPr>
        </p:nvGraphicFramePr>
        <p:xfrm>
          <a:off x="1403648" y="2187431"/>
          <a:ext cx="2736304" cy="3519776"/>
        </p:xfrm>
        <a:graphic>
          <a:graphicData uri="http://schemas.openxmlformats.org/presentationml/2006/ole">
            <mc:AlternateContent xmlns:mc="http://schemas.openxmlformats.org/markup-compatibility/2006">
              <mc:Choice xmlns:v="urn:schemas-microsoft-com:vml" Requires="v">
                <p:oleObj name="Worksheet" r:id="rId2" imgW="2229001" imgH="2866942" progId="Excel.Sheet.12">
                  <p:embed/>
                </p:oleObj>
              </mc:Choice>
              <mc:Fallback>
                <p:oleObj name="Worksheet" r:id="rId2" imgW="2229001" imgH="2866942" progId="Excel.Sheet.12">
                  <p:embed/>
                  <p:pic>
                    <p:nvPicPr>
                      <p:cNvPr id="2" name="Objekt 1"/>
                      <p:cNvPicPr/>
                      <p:nvPr/>
                    </p:nvPicPr>
                    <p:blipFill>
                      <a:blip r:embed="rId3"/>
                      <a:stretch>
                        <a:fillRect/>
                      </a:stretch>
                    </p:blipFill>
                    <p:spPr>
                      <a:xfrm>
                        <a:off x="1403648" y="2187431"/>
                        <a:ext cx="2736304" cy="3519776"/>
                      </a:xfrm>
                      <a:prstGeom prst="rect">
                        <a:avLst/>
                      </a:prstGeom>
                    </p:spPr>
                  </p:pic>
                </p:oleObj>
              </mc:Fallback>
            </mc:AlternateContent>
          </a:graphicData>
        </a:graphic>
      </p:graphicFrame>
    </p:spTree>
    <p:extLst>
      <p:ext uri="{BB962C8B-B14F-4D97-AF65-F5344CB8AC3E}">
        <p14:creationId xmlns:p14="http://schemas.microsoft.com/office/powerpoint/2010/main" val="12062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b-NO" sz="3600" dirty="0">
                <a:latin typeface="Calibri" panose="020F0502020204030204" pitchFamily="34" charset="0"/>
              </a:rPr>
              <a:t>Effektiv rente - avbetalingskjøp</a:t>
            </a:r>
          </a:p>
        </p:txBody>
      </p:sp>
      <p:sp>
        <p:nvSpPr>
          <p:cNvPr id="3" name="Content Placeholder 2"/>
          <p:cNvSpPr>
            <a:spLocks noGrp="1"/>
          </p:cNvSpPr>
          <p:nvPr>
            <p:ph idx="1"/>
          </p:nvPr>
        </p:nvSpPr>
        <p:spPr>
          <a:xfrm>
            <a:off x="971600" y="1196975"/>
            <a:ext cx="8172400" cy="5500688"/>
          </a:xfrm>
        </p:spPr>
        <p:txBody>
          <a:bodyPr/>
          <a:lstStyle/>
          <a:p>
            <a:r>
              <a:rPr lang="nb-NO" sz="2300" dirty="0">
                <a:latin typeface="Calibri" panose="020F0502020204030204" pitchFamily="34" charset="0"/>
              </a:rPr>
              <a:t>Anta at du vil kjøpe Mac med tilbehør som koster 20 000, og Power tilbyr følgende finansieringstilbud med månedlige betalinger på 1 918,50 etterskuddsvis</a:t>
            </a: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endParaRPr lang="nb-NO" sz="2300" dirty="0">
              <a:latin typeface="Calibri" panose="020F0502020204030204" pitchFamily="34" charset="0"/>
            </a:endParaRPr>
          </a:p>
          <a:p>
            <a:r>
              <a:rPr lang="nb-NO" sz="2300" dirty="0">
                <a:latin typeface="Calibri" panose="020F0502020204030204" pitchFamily="34" charset="0"/>
              </a:rPr>
              <a:t>Power sier at den effektive årsrenten er 30,4 %. Hvordan er dette beregnet?</a:t>
            </a: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endParaRPr lang="nb-NO" sz="2300" dirty="0">
              <a:latin typeface="Calibri" panose="020F0502020204030204" pitchFamily="34" charset="0"/>
            </a:endParaRPr>
          </a:p>
        </p:txBody>
      </p:sp>
      <p:pic>
        <p:nvPicPr>
          <p:cNvPr id="5" name="Bilde 4">
            <a:extLst>
              <a:ext uri="{FF2B5EF4-FFF2-40B4-BE49-F238E27FC236}">
                <a16:creationId xmlns:a16="http://schemas.microsoft.com/office/drawing/2014/main" id="{299804FA-FB42-CE06-176D-CA6C09A4FF68}"/>
              </a:ext>
            </a:extLst>
          </p:cNvPr>
          <p:cNvPicPr>
            <a:picLocks noChangeAspect="1"/>
          </p:cNvPicPr>
          <p:nvPr/>
        </p:nvPicPr>
        <p:blipFill>
          <a:blip r:embed="rId2"/>
          <a:stretch>
            <a:fillRect/>
          </a:stretch>
        </p:blipFill>
        <p:spPr>
          <a:xfrm>
            <a:off x="1400877" y="2492896"/>
            <a:ext cx="7409046" cy="2088232"/>
          </a:xfrm>
          <a:prstGeom prst="rect">
            <a:avLst/>
          </a:prstGeom>
        </p:spPr>
      </p:pic>
    </p:spTree>
    <p:extLst>
      <p:ext uri="{BB962C8B-B14F-4D97-AF65-F5344CB8AC3E}">
        <p14:creationId xmlns:p14="http://schemas.microsoft.com/office/powerpoint/2010/main" val="152033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FBC731-BCA8-46ED-801D-FA3EE2A9BE57}"/>
              </a:ext>
            </a:extLst>
          </p:cNvPr>
          <p:cNvSpPr>
            <a:spLocks noGrp="1"/>
          </p:cNvSpPr>
          <p:nvPr>
            <p:ph type="title"/>
          </p:nvPr>
        </p:nvSpPr>
        <p:spPr/>
        <p:txBody>
          <a:bodyPr/>
          <a:lstStyle/>
          <a:p>
            <a:r>
              <a:rPr lang="nb-NO" sz="3200" dirty="0">
                <a:latin typeface="Calibri" panose="020F0502020204030204" pitchFamily="34" charset="0"/>
              </a:rPr>
              <a:t>Effektiv rente - avbetalingskjøp</a:t>
            </a:r>
            <a:endParaRPr lang="nb-NO" dirty="0"/>
          </a:p>
        </p:txBody>
      </p:sp>
      <p:sp>
        <p:nvSpPr>
          <p:cNvPr id="5" name="TekstSylinder 4">
            <a:extLst>
              <a:ext uri="{FF2B5EF4-FFF2-40B4-BE49-F238E27FC236}">
                <a16:creationId xmlns:a16="http://schemas.microsoft.com/office/drawing/2014/main" id="{CE15DA15-0080-449F-BA5A-5FCD64494A23}"/>
              </a:ext>
            </a:extLst>
          </p:cNvPr>
          <p:cNvSpPr txBox="1"/>
          <p:nvPr/>
        </p:nvSpPr>
        <p:spPr>
          <a:xfrm>
            <a:off x="1187624" y="4498153"/>
            <a:ext cx="7488832" cy="938719"/>
          </a:xfrm>
          <a:prstGeom prst="rect">
            <a:avLst/>
          </a:prstGeom>
          <a:noFill/>
        </p:spPr>
        <p:txBody>
          <a:bodyPr wrap="square" rtlCol="0">
            <a:spAutoFit/>
          </a:bodyPr>
          <a:lstStyle/>
          <a:p>
            <a:pPr>
              <a:buNone/>
            </a:pPr>
            <a:r>
              <a:rPr lang="nb-NO" sz="2500" i="0" dirty="0">
                <a:latin typeface="Calibri" panose="020F0502020204030204" pitchFamily="34" charset="0"/>
                <a:cs typeface="Calibri" panose="020F0502020204030204" pitchFamily="34" charset="0"/>
              </a:rPr>
              <a:t>Effektiv månedsrente finnes med RENTE i Excel</a:t>
            </a:r>
          </a:p>
          <a:p>
            <a:pPr>
              <a:buNone/>
            </a:pPr>
            <a:r>
              <a:rPr lang="nb-NO" sz="2500" i="0" dirty="0">
                <a:latin typeface="Calibri" panose="020F0502020204030204" pitchFamily="34" charset="0"/>
                <a:cs typeface="Calibri" panose="020F0502020204030204" pitchFamily="34" charset="0"/>
              </a:rPr>
              <a:t>Effektiv årsrente blir 1,0223</a:t>
            </a:r>
            <a:r>
              <a:rPr lang="nb-NO" sz="2500" i="0" baseline="40000" dirty="0">
                <a:latin typeface="Calibri" panose="020F0502020204030204" pitchFamily="34" charset="0"/>
                <a:cs typeface="Calibri" panose="020F0502020204030204" pitchFamily="34" charset="0"/>
              </a:rPr>
              <a:t>12</a:t>
            </a:r>
            <a:r>
              <a:rPr lang="nb-NO" sz="2500" i="0" dirty="0">
                <a:latin typeface="Calibri" panose="020F0502020204030204" pitchFamily="34" charset="0"/>
                <a:cs typeface="Calibri" panose="020F0502020204030204" pitchFamily="34" charset="0"/>
              </a:rPr>
              <a:t> – 1 = 0,3036 eller 30,4 %  </a:t>
            </a:r>
          </a:p>
        </p:txBody>
      </p:sp>
      <p:graphicFrame>
        <p:nvGraphicFramePr>
          <p:cNvPr id="3" name="Objekt 2">
            <a:extLst>
              <a:ext uri="{FF2B5EF4-FFF2-40B4-BE49-F238E27FC236}">
                <a16:creationId xmlns:a16="http://schemas.microsoft.com/office/drawing/2014/main" id="{471621B6-70F2-37E7-54B2-14F23133F5C1}"/>
              </a:ext>
            </a:extLst>
          </p:cNvPr>
          <p:cNvGraphicFramePr>
            <a:graphicFrameLocks noChangeAspect="1"/>
          </p:cNvGraphicFramePr>
          <p:nvPr>
            <p:extLst>
              <p:ext uri="{D42A27DB-BD31-4B8C-83A1-F6EECF244321}">
                <p14:modId xmlns:p14="http://schemas.microsoft.com/office/powerpoint/2010/main" val="1838794551"/>
              </p:ext>
            </p:extLst>
          </p:nvPr>
        </p:nvGraphicFramePr>
        <p:xfrm>
          <a:off x="1187624" y="1423072"/>
          <a:ext cx="5289383" cy="2870024"/>
        </p:xfrm>
        <a:graphic>
          <a:graphicData uri="http://schemas.openxmlformats.org/presentationml/2006/ole">
            <mc:AlternateContent xmlns:mc="http://schemas.openxmlformats.org/markup-compatibility/2006">
              <mc:Choice xmlns:v="urn:schemas-microsoft-com:vml" Requires="v">
                <p:oleObj name="Worksheet" r:id="rId2" imgW="2123899" imgH="1152389" progId="Excel.Sheet.12">
                  <p:embed/>
                </p:oleObj>
              </mc:Choice>
              <mc:Fallback>
                <p:oleObj name="Worksheet" r:id="rId2" imgW="2123899" imgH="1152389" progId="Excel.Sheet.12">
                  <p:embed/>
                  <p:pic>
                    <p:nvPicPr>
                      <p:cNvPr id="0" name=""/>
                      <p:cNvPicPr/>
                      <p:nvPr/>
                    </p:nvPicPr>
                    <p:blipFill>
                      <a:blip r:embed="rId3"/>
                      <a:stretch>
                        <a:fillRect/>
                      </a:stretch>
                    </p:blipFill>
                    <p:spPr>
                      <a:xfrm>
                        <a:off x="1187624" y="1423072"/>
                        <a:ext cx="5289383" cy="2870024"/>
                      </a:xfrm>
                      <a:prstGeom prst="rect">
                        <a:avLst/>
                      </a:prstGeom>
                    </p:spPr>
                  </p:pic>
                </p:oleObj>
              </mc:Fallback>
            </mc:AlternateContent>
          </a:graphicData>
        </a:graphic>
      </p:graphicFrame>
    </p:spTree>
    <p:extLst>
      <p:ext uri="{BB962C8B-B14F-4D97-AF65-F5344CB8AC3E}">
        <p14:creationId xmlns:p14="http://schemas.microsoft.com/office/powerpoint/2010/main" val="404616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Boliglån – NORDEA</a:t>
            </a:r>
            <a:br>
              <a:rPr lang="nb-NO" b="0" dirty="0">
                <a:latin typeface="Calibri" panose="020F0502020204030204" pitchFamily="34" charset="0"/>
              </a:rPr>
            </a:br>
            <a:r>
              <a:rPr lang="nb-NO" sz="1400" b="0" dirty="0">
                <a:latin typeface="Calibri" panose="020F0502020204030204" pitchFamily="34" charset="0"/>
              </a:rPr>
              <a:t>Kr 1 000 000, nominell rente 2,9 %, etableringsgebyr 2 000, termingebyr 50, månedlig over 20 år (annuitet)</a:t>
            </a:r>
            <a:endParaRPr lang="nb-NO" b="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1691680" y="1124744"/>
            <a:ext cx="6264696" cy="5626655"/>
          </a:xfrm>
          <a:prstGeom prst="rect">
            <a:avLst/>
          </a:prstGeom>
        </p:spPr>
      </p:pic>
    </p:spTree>
    <p:extLst>
      <p:ext uri="{BB962C8B-B14F-4D97-AF65-F5344CB8AC3E}">
        <p14:creationId xmlns:p14="http://schemas.microsoft.com/office/powerpoint/2010/main" val="53914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Boliglån – NORDEA</a:t>
            </a:r>
            <a:br>
              <a:rPr lang="nb-NO" b="0" dirty="0">
                <a:latin typeface="Calibri" panose="020F0502020204030204" pitchFamily="34" charset="0"/>
              </a:rPr>
            </a:br>
            <a:r>
              <a:rPr lang="nb-NO" sz="1400" b="0" dirty="0">
                <a:latin typeface="Calibri" panose="020F0502020204030204" pitchFamily="34" charset="0"/>
              </a:rPr>
              <a:t>Kr 1 000 000, nominell rente 2,9 %, etableringsgebyr 2 000, termingebyr 50, månedlig over 20 år (annuitet)</a:t>
            </a:r>
            <a:endParaRPr lang="nb-NO" b="0" dirty="0">
              <a:latin typeface="Calibri" panose="020F0502020204030204" pitchFamily="34" charset="0"/>
            </a:endParaRPr>
          </a:p>
        </p:txBody>
      </p:sp>
      <p:sp>
        <p:nvSpPr>
          <p:cNvPr id="3" name="Plassholder for innhold 2">
            <a:extLst>
              <a:ext uri="{FF2B5EF4-FFF2-40B4-BE49-F238E27FC236}">
                <a16:creationId xmlns:a16="http://schemas.microsoft.com/office/drawing/2014/main" id="{6913DB8B-99AA-4315-9483-F9E6F2650DAE}"/>
              </a:ext>
            </a:extLst>
          </p:cNvPr>
          <p:cNvSpPr>
            <a:spLocks noGrp="1"/>
          </p:cNvSpPr>
          <p:nvPr>
            <p:ph idx="1"/>
          </p:nvPr>
        </p:nvSpPr>
        <p:spPr/>
        <p:txBody>
          <a:bodyPr/>
          <a:lstStyle/>
          <a:p>
            <a:r>
              <a:rPr lang="nb-NO" dirty="0">
                <a:latin typeface="Calibri" panose="020F0502020204030204" pitchFamily="34" charset="0"/>
                <a:cs typeface="Calibri" panose="020F0502020204030204" pitchFamily="34" charset="0"/>
              </a:rPr>
              <a:t>Hvor mye må man betale pr. måned, og hva blir den effektive årsrenten? </a:t>
            </a:r>
          </a:p>
          <a:p>
            <a:r>
              <a:rPr lang="nb-NO" dirty="0">
                <a:latin typeface="Calibri" panose="020F0502020204030204" pitchFamily="34" charset="0"/>
                <a:cs typeface="Calibri" panose="020F0502020204030204" pitchFamily="34" charset="0"/>
              </a:rPr>
              <a:t>Bruk AVDRAG-funksjonen for å finne renter og avdrag pr. måned</a:t>
            </a:r>
          </a:p>
        </p:txBody>
      </p:sp>
      <p:graphicFrame>
        <p:nvGraphicFramePr>
          <p:cNvPr id="5" name="Objekt 4">
            <a:extLst>
              <a:ext uri="{FF2B5EF4-FFF2-40B4-BE49-F238E27FC236}">
                <a16:creationId xmlns:a16="http://schemas.microsoft.com/office/drawing/2014/main" id="{E04ABE37-FFA1-4BC7-A8DD-89CD8E0EEBA8}"/>
              </a:ext>
            </a:extLst>
          </p:cNvPr>
          <p:cNvGraphicFramePr>
            <a:graphicFrameLocks noChangeAspect="1"/>
          </p:cNvGraphicFramePr>
          <p:nvPr>
            <p:extLst>
              <p:ext uri="{D42A27DB-BD31-4B8C-83A1-F6EECF244321}">
                <p14:modId xmlns:p14="http://schemas.microsoft.com/office/powerpoint/2010/main" val="408107980"/>
              </p:ext>
            </p:extLst>
          </p:nvPr>
        </p:nvGraphicFramePr>
        <p:xfrm>
          <a:off x="1547664" y="3284984"/>
          <a:ext cx="3930602" cy="2736304"/>
        </p:xfrm>
        <a:graphic>
          <a:graphicData uri="http://schemas.openxmlformats.org/presentationml/2006/ole">
            <mc:AlternateContent xmlns:mc="http://schemas.openxmlformats.org/markup-compatibility/2006">
              <mc:Choice xmlns:v="urn:schemas-microsoft-com:vml" Requires="v">
                <p:oleObj name="Worksheet" r:id="rId2" imgW="2476385" imgH="1723889" progId="Excel.Sheet.12">
                  <p:embed/>
                </p:oleObj>
              </mc:Choice>
              <mc:Fallback>
                <p:oleObj name="Worksheet" r:id="rId2" imgW="2476385" imgH="1723889" progId="Excel.Sheet.12">
                  <p:embed/>
                  <p:pic>
                    <p:nvPicPr>
                      <p:cNvPr id="0" name=""/>
                      <p:cNvPicPr/>
                      <p:nvPr/>
                    </p:nvPicPr>
                    <p:blipFill>
                      <a:blip r:embed="rId3"/>
                      <a:stretch>
                        <a:fillRect/>
                      </a:stretch>
                    </p:blipFill>
                    <p:spPr>
                      <a:xfrm>
                        <a:off x="1547664" y="3284984"/>
                        <a:ext cx="3930602" cy="2736304"/>
                      </a:xfrm>
                      <a:prstGeom prst="rect">
                        <a:avLst/>
                      </a:prstGeom>
                    </p:spPr>
                  </p:pic>
                </p:oleObj>
              </mc:Fallback>
            </mc:AlternateContent>
          </a:graphicData>
        </a:graphic>
      </p:graphicFrame>
    </p:spTree>
    <p:extLst>
      <p:ext uri="{BB962C8B-B14F-4D97-AF65-F5344CB8AC3E}">
        <p14:creationId xmlns:p14="http://schemas.microsoft.com/office/powerpoint/2010/main" val="12475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Boliglån – NORDEA – effektiv årsrente</a:t>
            </a:r>
            <a:br>
              <a:rPr lang="nb-NO" b="0" dirty="0">
                <a:latin typeface="Calibri" panose="020F0502020204030204" pitchFamily="34" charset="0"/>
              </a:rPr>
            </a:br>
            <a:r>
              <a:rPr lang="nb-NO" sz="1400" b="0" dirty="0">
                <a:latin typeface="Calibri" panose="020F0502020204030204" pitchFamily="34" charset="0"/>
              </a:rPr>
              <a:t>Kr 1 000 000, nominell rente 2,9 %, etableringsgebyr 2 000, termingebyr 50, månedlig over 20 år (annuitet)</a:t>
            </a:r>
            <a:endParaRPr lang="nb-NO" b="0" dirty="0">
              <a:latin typeface="Calibri" panose="020F0502020204030204" pitchFamily="34" charset="0"/>
            </a:endParaRPr>
          </a:p>
        </p:txBody>
      </p:sp>
      <p:sp>
        <p:nvSpPr>
          <p:cNvPr id="3" name="Plassholder for innhold 2">
            <a:extLst>
              <a:ext uri="{FF2B5EF4-FFF2-40B4-BE49-F238E27FC236}">
                <a16:creationId xmlns:a16="http://schemas.microsoft.com/office/drawing/2014/main" id="{6913DB8B-99AA-4315-9483-F9E6F2650DAE}"/>
              </a:ext>
            </a:extLst>
          </p:cNvPr>
          <p:cNvSpPr>
            <a:spLocks noGrp="1"/>
          </p:cNvSpPr>
          <p:nvPr>
            <p:ph idx="1"/>
          </p:nvPr>
        </p:nvSpPr>
        <p:spPr/>
        <p:txBody>
          <a:bodyPr/>
          <a:lstStyle/>
          <a:p>
            <a:r>
              <a:rPr lang="nb-NO" sz="2600" dirty="0">
                <a:latin typeface="Calibri" panose="020F0502020204030204" pitchFamily="34" charset="0"/>
                <a:cs typeface="Calibri" panose="020F0502020204030204" pitchFamily="34" charset="0"/>
              </a:rPr>
              <a:t>Husk at netto utbetalt lån skal brukes som nåverdi i Excel funksjonen samt at betaling inklusiv gebyrer skal brukes når vi skal finne effektiv årsrente. Finn først den effektive månedsrenten med RENTE-funksjonen og regn deretter om til effektiv årsrente:</a:t>
            </a:r>
            <a:br>
              <a:rPr lang="nb-NO" sz="2600" dirty="0">
                <a:latin typeface="Calibri" panose="020F0502020204030204" pitchFamily="34" charset="0"/>
                <a:cs typeface="Calibri" panose="020F0502020204030204" pitchFamily="34" charset="0"/>
              </a:rPr>
            </a:br>
            <a:br>
              <a:rPr lang="nb-NO" sz="2600" dirty="0">
                <a:latin typeface="Calibri" panose="020F0502020204030204" pitchFamily="34" charset="0"/>
                <a:cs typeface="Calibri" panose="020F0502020204030204" pitchFamily="34" charset="0"/>
              </a:rPr>
            </a:br>
            <a:br>
              <a:rPr lang="nb-NO" sz="2600" dirty="0">
                <a:latin typeface="Calibri" panose="020F0502020204030204" pitchFamily="34" charset="0"/>
                <a:cs typeface="Calibri" panose="020F0502020204030204" pitchFamily="34" charset="0"/>
              </a:rPr>
            </a:br>
            <a:br>
              <a:rPr lang="nb-NO" sz="2600" dirty="0">
                <a:latin typeface="Calibri" panose="020F0502020204030204" pitchFamily="34" charset="0"/>
                <a:cs typeface="Calibri" panose="020F0502020204030204" pitchFamily="34" charset="0"/>
              </a:rPr>
            </a:br>
            <a:br>
              <a:rPr lang="nb-NO" sz="2600" dirty="0">
                <a:latin typeface="Calibri" panose="020F0502020204030204" pitchFamily="34" charset="0"/>
                <a:cs typeface="Calibri" panose="020F0502020204030204" pitchFamily="34" charset="0"/>
              </a:rPr>
            </a:br>
            <a:endParaRPr lang="nb-NO" sz="2600" dirty="0">
              <a:latin typeface="Calibri" panose="020F0502020204030204" pitchFamily="34" charset="0"/>
              <a:cs typeface="Calibri" panose="020F0502020204030204" pitchFamily="34" charset="0"/>
            </a:endParaRPr>
          </a:p>
          <a:p>
            <a:r>
              <a:rPr lang="nb-NO" sz="2600" dirty="0">
                <a:latin typeface="Calibri" panose="020F0502020204030204" pitchFamily="34" charset="0"/>
                <a:cs typeface="Calibri" panose="020F0502020204030204" pitchFamily="34" charset="0"/>
              </a:rPr>
              <a:t>Effektiv årsrente er beregnet som 1,002519</a:t>
            </a:r>
            <a:r>
              <a:rPr lang="nb-NO" sz="2600" baseline="44000" dirty="0">
                <a:latin typeface="Calibri" panose="020F0502020204030204" pitchFamily="34" charset="0"/>
                <a:cs typeface="Calibri" panose="020F0502020204030204" pitchFamily="34" charset="0"/>
              </a:rPr>
              <a:t>12</a:t>
            </a:r>
            <a:r>
              <a:rPr lang="nb-NO" sz="2600" dirty="0">
                <a:latin typeface="Calibri" panose="020F0502020204030204" pitchFamily="34" charset="0"/>
                <a:cs typeface="Calibri" panose="020F0502020204030204" pitchFamily="34" charset="0"/>
              </a:rPr>
              <a:t> – 1 = 0,0306 eller 3,06 %.</a:t>
            </a:r>
            <a:br>
              <a:rPr lang="nb-NO" sz="2600" dirty="0">
                <a:latin typeface="Calibri" panose="020F0502020204030204" pitchFamily="34" charset="0"/>
                <a:cs typeface="Calibri" panose="020F0502020204030204" pitchFamily="34" charset="0"/>
              </a:rPr>
            </a:br>
            <a:br>
              <a:rPr lang="nb-NO" sz="2600" dirty="0">
                <a:latin typeface="Calibri" panose="020F0502020204030204" pitchFamily="34" charset="0"/>
                <a:cs typeface="Calibri" panose="020F0502020204030204" pitchFamily="34" charset="0"/>
              </a:rPr>
            </a:br>
            <a:endParaRPr lang="nb-NO" sz="2600" dirty="0">
              <a:latin typeface="Calibri" panose="020F0502020204030204" pitchFamily="34" charset="0"/>
              <a:cs typeface="Calibri" panose="020F0502020204030204" pitchFamily="34" charset="0"/>
            </a:endParaRPr>
          </a:p>
          <a:p>
            <a:endParaRPr lang="nb-NO" dirty="0">
              <a:latin typeface="Calibri" panose="020F0502020204030204" pitchFamily="34" charset="0"/>
              <a:cs typeface="Calibri" panose="020F0502020204030204" pitchFamily="34" charset="0"/>
            </a:endParaRPr>
          </a:p>
        </p:txBody>
      </p:sp>
      <p:graphicFrame>
        <p:nvGraphicFramePr>
          <p:cNvPr id="4" name="Objekt 3">
            <a:extLst>
              <a:ext uri="{FF2B5EF4-FFF2-40B4-BE49-F238E27FC236}">
                <a16:creationId xmlns:a16="http://schemas.microsoft.com/office/drawing/2014/main" id="{957526C8-FFDA-4548-A214-DC4BA6898DD5}"/>
              </a:ext>
            </a:extLst>
          </p:cNvPr>
          <p:cNvGraphicFramePr>
            <a:graphicFrameLocks noChangeAspect="1"/>
          </p:cNvGraphicFramePr>
          <p:nvPr>
            <p:extLst>
              <p:ext uri="{D42A27DB-BD31-4B8C-83A1-F6EECF244321}">
                <p14:modId xmlns:p14="http://schemas.microsoft.com/office/powerpoint/2010/main" val="2731529086"/>
              </p:ext>
            </p:extLst>
          </p:nvPr>
        </p:nvGraphicFramePr>
        <p:xfrm>
          <a:off x="1547664" y="3356992"/>
          <a:ext cx="2476500" cy="1724025"/>
        </p:xfrm>
        <a:graphic>
          <a:graphicData uri="http://schemas.openxmlformats.org/presentationml/2006/ole">
            <mc:AlternateContent xmlns:mc="http://schemas.openxmlformats.org/markup-compatibility/2006">
              <mc:Choice xmlns:v="urn:schemas-microsoft-com:vml" Requires="v">
                <p:oleObj name="Worksheet" r:id="rId2" imgW="2476385" imgH="1723889" progId="Excel.Sheet.12">
                  <p:embed/>
                </p:oleObj>
              </mc:Choice>
              <mc:Fallback>
                <p:oleObj name="Worksheet" r:id="rId2" imgW="2476385" imgH="1723889" progId="Excel.Sheet.12">
                  <p:embed/>
                  <p:pic>
                    <p:nvPicPr>
                      <p:cNvPr id="0" name=""/>
                      <p:cNvPicPr/>
                      <p:nvPr/>
                    </p:nvPicPr>
                    <p:blipFill>
                      <a:blip r:embed="rId3"/>
                      <a:stretch>
                        <a:fillRect/>
                      </a:stretch>
                    </p:blipFill>
                    <p:spPr>
                      <a:xfrm>
                        <a:off x="1547664" y="3356992"/>
                        <a:ext cx="2476500" cy="1724025"/>
                      </a:xfrm>
                      <a:prstGeom prst="rect">
                        <a:avLst/>
                      </a:prstGeom>
                    </p:spPr>
                  </p:pic>
                </p:oleObj>
              </mc:Fallback>
            </mc:AlternateContent>
          </a:graphicData>
        </a:graphic>
      </p:graphicFrame>
    </p:spTree>
    <p:extLst>
      <p:ext uri="{BB962C8B-B14F-4D97-AF65-F5344CB8AC3E}">
        <p14:creationId xmlns:p14="http://schemas.microsoft.com/office/powerpoint/2010/main" val="157316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Boliglån NORDEA - restgjeld</a:t>
            </a:r>
          </a:p>
        </p:txBody>
      </p:sp>
      <p:sp>
        <p:nvSpPr>
          <p:cNvPr id="3" name="Content Placeholder 2"/>
          <p:cNvSpPr>
            <a:spLocks noGrp="1"/>
          </p:cNvSpPr>
          <p:nvPr>
            <p:ph idx="1"/>
          </p:nvPr>
        </p:nvSpPr>
        <p:spPr/>
        <p:txBody>
          <a:bodyPr/>
          <a:lstStyle/>
          <a:p>
            <a:r>
              <a:rPr lang="nb-NO" sz="2200" dirty="0">
                <a:latin typeface="Calibri" panose="020F0502020204030204" pitchFamily="34" charset="0"/>
              </a:rPr>
              <a:t>Hva er den restgjeld etter for eksempel 1 år eller 10 år?</a:t>
            </a:r>
          </a:p>
          <a:p>
            <a:r>
              <a:rPr lang="nb-NO" sz="2200" dirty="0">
                <a:latin typeface="Calibri" panose="020F0502020204030204" pitchFamily="34" charset="0"/>
              </a:rPr>
              <a:t>Restgjeld er alltid lik nåverdien av de gjenværende betalingene. Siden lånet er et annuitetslån, bruker vi NÅVERDI funksjonen for å finne nåverdi av gjenværende betalinger. </a:t>
            </a:r>
          </a:p>
          <a:p>
            <a:r>
              <a:rPr lang="nb-NO" sz="2200" dirty="0">
                <a:latin typeface="Calibri" panose="020F0502020204030204" pitchFamily="34" charset="0"/>
              </a:rPr>
              <a:t>Etter 1 år er gjenværende betalinger 228 og etter 10 år 120 </a:t>
            </a: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endParaRPr lang="nb-NO" sz="2400" dirty="0">
              <a:latin typeface="Calibri" panose="020F0502020204030204" pitchFamily="34" charset="0"/>
            </a:endParaRPr>
          </a:p>
          <a:p>
            <a:pPr marL="0" indent="0">
              <a:buNone/>
            </a:pPr>
            <a:br>
              <a:rPr lang="nb-NO" sz="2200" dirty="0">
                <a:latin typeface="Calibri" panose="020F0502020204030204" pitchFamily="34" charset="0"/>
              </a:rPr>
            </a:br>
            <a:endParaRPr lang="nb-NO" sz="2400" dirty="0">
              <a:latin typeface="Calibri" panose="020F0502020204030204" pitchFamily="34" charset="0"/>
            </a:endParaRPr>
          </a:p>
        </p:txBody>
      </p:sp>
      <p:graphicFrame>
        <p:nvGraphicFramePr>
          <p:cNvPr id="4" name="Objekt 3">
            <a:extLst>
              <a:ext uri="{FF2B5EF4-FFF2-40B4-BE49-F238E27FC236}">
                <a16:creationId xmlns:a16="http://schemas.microsoft.com/office/drawing/2014/main" id="{1E1095B8-20E8-4E7D-837F-1164711A8372}"/>
              </a:ext>
            </a:extLst>
          </p:cNvPr>
          <p:cNvGraphicFramePr>
            <a:graphicFrameLocks noChangeAspect="1"/>
          </p:cNvGraphicFramePr>
          <p:nvPr>
            <p:extLst>
              <p:ext uri="{D42A27DB-BD31-4B8C-83A1-F6EECF244321}">
                <p14:modId xmlns:p14="http://schemas.microsoft.com/office/powerpoint/2010/main" val="476528420"/>
              </p:ext>
            </p:extLst>
          </p:nvPr>
        </p:nvGraphicFramePr>
        <p:xfrm>
          <a:off x="1475656" y="3284984"/>
          <a:ext cx="4176464" cy="2537399"/>
        </p:xfrm>
        <a:graphic>
          <a:graphicData uri="http://schemas.openxmlformats.org/presentationml/2006/ole">
            <mc:AlternateContent xmlns:mc="http://schemas.openxmlformats.org/markup-compatibility/2006">
              <mc:Choice xmlns:v="urn:schemas-microsoft-com:vml" Requires="v">
                <p:oleObj name="Worksheet" r:id="rId2" imgW="2524173" imgH="1533661" progId="Excel.Sheet.12">
                  <p:embed/>
                </p:oleObj>
              </mc:Choice>
              <mc:Fallback>
                <p:oleObj name="Worksheet" r:id="rId2" imgW="2524173" imgH="1533661" progId="Excel.Sheet.12">
                  <p:embed/>
                  <p:pic>
                    <p:nvPicPr>
                      <p:cNvPr id="0" name=""/>
                      <p:cNvPicPr/>
                      <p:nvPr/>
                    </p:nvPicPr>
                    <p:blipFill>
                      <a:blip r:embed="rId3"/>
                      <a:stretch>
                        <a:fillRect/>
                      </a:stretch>
                    </p:blipFill>
                    <p:spPr>
                      <a:xfrm>
                        <a:off x="1475656" y="3284984"/>
                        <a:ext cx="4176464" cy="2537399"/>
                      </a:xfrm>
                      <a:prstGeom prst="rect">
                        <a:avLst/>
                      </a:prstGeom>
                    </p:spPr>
                  </p:pic>
                </p:oleObj>
              </mc:Fallback>
            </mc:AlternateContent>
          </a:graphicData>
        </a:graphic>
      </p:graphicFrame>
    </p:spTree>
    <p:extLst>
      <p:ext uri="{BB962C8B-B14F-4D97-AF65-F5344CB8AC3E}">
        <p14:creationId xmlns:p14="http://schemas.microsoft.com/office/powerpoint/2010/main" val="1856231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0" dirty="0">
                <a:latin typeface="Calibri" panose="020F0502020204030204" pitchFamily="34" charset="0"/>
              </a:rPr>
              <a:t>Boliglån NORDEA</a:t>
            </a:r>
          </a:p>
        </p:txBody>
      </p:sp>
      <p:sp>
        <p:nvSpPr>
          <p:cNvPr id="3" name="Content Placeholder 2"/>
          <p:cNvSpPr>
            <a:spLocks noGrp="1"/>
          </p:cNvSpPr>
          <p:nvPr>
            <p:ph idx="1"/>
          </p:nvPr>
        </p:nvSpPr>
        <p:spPr/>
        <p:txBody>
          <a:bodyPr/>
          <a:lstStyle/>
          <a:p>
            <a:r>
              <a:rPr lang="nb-NO" sz="2200" dirty="0">
                <a:latin typeface="Calibri" panose="020F0502020204030204" pitchFamily="34" charset="0"/>
              </a:rPr>
              <a:t>Anta at du tjener godt og kan betale kr 10 000 månedlig på </a:t>
            </a:r>
            <a:r>
              <a:rPr lang="nb-NO" sz="2200" dirty="0" err="1">
                <a:latin typeface="Calibri" panose="020F0502020204030204" pitchFamily="34" charset="0"/>
              </a:rPr>
              <a:t>lånet</a:t>
            </a:r>
            <a:r>
              <a:rPr lang="nb-NO" sz="2200" dirty="0">
                <a:latin typeface="Calibri" panose="020F0502020204030204" pitchFamily="34" charset="0"/>
              </a:rPr>
              <a:t>. Hvor lang tid tar det før lånet er tilbakebetalt, det vil si NV av </a:t>
            </a:r>
            <a:br>
              <a:rPr lang="nb-NO" sz="2200" dirty="0">
                <a:latin typeface="Calibri" panose="020F0502020204030204" pitchFamily="34" charset="0"/>
              </a:rPr>
            </a:br>
            <a:r>
              <a:rPr lang="nb-NO" sz="2200" dirty="0">
                <a:latin typeface="Calibri" panose="020F0502020204030204" pitchFamily="34" charset="0"/>
              </a:rPr>
              <a:t>10 000 månedlig blir 1 000 000</a:t>
            </a:r>
          </a:p>
          <a:p>
            <a:r>
              <a:rPr lang="nb-NO" sz="2200" dirty="0">
                <a:latin typeface="Calibri" panose="020F0502020204030204" pitchFamily="34" charset="0"/>
              </a:rPr>
              <a:t>Det er litt regnearbeid å løse for hånd, men det er enkelt å bruke målsøkingen i Excel. Legg inn et tilfeldig antall perioder (her 25) og bruk Excel til å beregne antall perioder før nåverdien av alle betalingene blir 1 000 000:</a:t>
            </a:r>
            <a:br>
              <a:rPr lang="nb-NO" sz="2200" dirty="0">
                <a:latin typeface="Calibri" panose="020F0502020204030204" pitchFamily="34" charset="0"/>
              </a:rPr>
            </a:br>
            <a:br>
              <a:rPr lang="nb-NO" sz="2200" dirty="0">
                <a:latin typeface="Calibri" panose="020F0502020204030204" pitchFamily="34" charset="0"/>
              </a:rPr>
            </a:br>
            <a:br>
              <a:rPr lang="nb-NO" sz="2200" dirty="0">
                <a:latin typeface="Calibri" panose="020F0502020204030204" pitchFamily="34" charset="0"/>
              </a:rPr>
            </a:br>
            <a:br>
              <a:rPr lang="nb-NO" sz="2200" dirty="0">
                <a:latin typeface="Calibri" panose="020F0502020204030204" pitchFamily="34" charset="0"/>
              </a:rPr>
            </a:br>
            <a:br>
              <a:rPr lang="nb-NO" sz="2200" dirty="0">
                <a:latin typeface="Calibri" panose="020F0502020204030204" pitchFamily="34" charset="0"/>
              </a:rPr>
            </a:br>
            <a:br>
              <a:rPr lang="nb-NO" sz="2200" dirty="0">
                <a:latin typeface="Calibri" panose="020F0502020204030204" pitchFamily="34" charset="0"/>
              </a:rPr>
            </a:br>
            <a:endParaRPr lang="nb-NO" sz="2200" dirty="0">
              <a:latin typeface="Calibri" panose="020F0502020204030204" pitchFamily="34" charset="0"/>
            </a:endParaRPr>
          </a:p>
          <a:p>
            <a:r>
              <a:rPr lang="nb-NO" sz="2200" dirty="0">
                <a:latin typeface="Calibri" panose="020F0502020204030204" pitchFamily="34" charset="0"/>
              </a:rPr>
              <a:t>Svaret blir 114,6 måneder eller ca. 9,5 år. Selv om månedsbeløpet ikke dobles, blir tilbakebetalingstiden mer enn halvert.</a:t>
            </a:r>
            <a:br>
              <a:rPr lang="nb-NO" sz="2200" dirty="0">
                <a:latin typeface="Calibri" panose="020F0502020204030204" pitchFamily="34" charset="0"/>
              </a:rPr>
            </a:br>
            <a:br>
              <a:rPr lang="nb-NO" sz="2200" dirty="0">
                <a:latin typeface="Calibri" panose="020F0502020204030204" pitchFamily="34" charset="0"/>
              </a:rPr>
            </a:br>
            <a:endParaRPr lang="nb-NO" sz="2400" dirty="0">
              <a:latin typeface="Calibri" panose="020F0502020204030204" pitchFamily="34" charset="0"/>
            </a:endParaRPr>
          </a:p>
        </p:txBody>
      </p:sp>
      <p:pic>
        <p:nvPicPr>
          <p:cNvPr id="8" name="Bilde 7">
            <a:extLst>
              <a:ext uri="{FF2B5EF4-FFF2-40B4-BE49-F238E27FC236}">
                <a16:creationId xmlns:a16="http://schemas.microsoft.com/office/drawing/2014/main" id="{62B229D2-F39E-460F-9403-8B1D26808E45}"/>
              </a:ext>
            </a:extLst>
          </p:cNvPr>
          <p:cNvPicPr>
            <a:picLocks noChangeAspect="1"/>
          </p:cNvPicPr>
          <p:nvPr/>
        </p:nvPicPr>
        <p:blipFill>
          <a:blip r:embed="rId2"/>
          <a:stretch>
            <a:fillRect/>
          </a:stretch>
        </p:blipFill>
        <p:spPr>
          <a:xfrm>
            <a:off x="1475656" y="3915425"/>
            <a:ext cx="5905500" cy="1695450"/>
          </a:xfrm>
          <a:prstGeom prst="rect">
            <a:avLst/>
          </a:prstGeom>
        </p:spPr>
      </p:pic>
    </p:spTree>
    <p:extLst>
      <p:ext uri="{BB962C8B-B14F-4D97-AF65-F5344CB8AC3E}">
        <p14:creationId xmlns:p14="http://schemas.microsoft.com/office/powerpoint/2010/main" val="369818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nb-NO" dirty="0">
                <a:latin typeface="Calibri" panose="020F0502020204030204" pitchFamily="34" charset="0"/>
              </a:rPr>
              <a:t>Annuitetslån eller serielån?</a:t>
            </a:r>
          </a:p>
        </p:txBody>
      </p:sp>
      <p:sp>
        <p:nvSpPr>
          <p:cNvPr id="108547" name="Rectangle 3"/>
          <p:cNvSpPr>
            <a:spLocks noGrp="1" noChangeArrowheads="1"/>
          </p:cNvSpPr>
          <p:nvPr>
            <p:ph type="body" idx="1"/>
          </p:nvPr>
        </p:nvSpPr>
        <p:spPr/>
        <p:txBody>
          <a:bodyPr/>
          <a:lstStyle/>
          <a:p>
            <a:r>
              <a:rPr lang="nb-NO" sz="2600" dirty="0">
                <a:latin typeface="Calibri" panose="020F0502020204030204" pitchFamily="34" charset="0"/>
              </a:rPr>
              <a:t>Et </a:t>
            </a:r>
            <a:r>
              <a:rPr lang="nb-NO" sz="2600" dirty="0">
                <a:solidFill>
                  <a:srgbClr val="FF0000"/>
                </a:solidFill>
                <a:latin typeface="Calibri" panose="020F0502020204030204" pitchFamily="34" charset="0"/>
              </a:rPr>
              <a:t>annuitetslån</a:t>
            </a:r>
            <a:r>
              <a:rPr lang="nb-NO" sz="2600" dirty="0">
                <a:latin typeface="Calibri" panose="020F0502020204030204" pitchFamily="34" charset="0"/>
              </a:rPr>
              <a:t> er et lån hvor summen av renter og avdrag er konstant i nedbetalingstiden. Siden lånet gradvis nedbetales, betyr dette at rentedelen av ytelsen reduseres over tid, og avdragsdelen øker. Renter og avdrag finner vi med AVDRAG-funksjonen</a:t>
            </a:r>
          </a:p>
          <a:p>
            <a:r>
              <a:rPr lang="nb-NO" sz="2600" dirty="0">
                <a:latin typeface="Calibri" panose="020F0502020204030204" pitchFamily="34" charset="0"/>
              </a:rPr>
              <a:t>Et </a:t>
            </a:r>
            <a:r>
              <a:rPr lang="nb-NO" sz="2600" dirty="0">
                <a:solidFill>
                  <a:srgbClr val="FF0000"/>
                </a:solidFill>
                <a:latin typeface="Calibri" panose="020F0502020204030204" pitchFamily="34" charset="0"/>
              </a:rPr>
              <a:t>serielån</a:t>
            </a:r>
            <a:r>
              <a:rPr lang="nb-NO" sz="2600" dirty="0">
                <a:latin typeface="Calibri" panose="020F0502020204030204" pitchFamily="34" charset="0"/>
              </a:rPr>
              <a:t> er et lån hvor avdraget et konstant. Siden lånet gradvis nedbetales, betyr dette at rentedelen av ytelsen reduseres over tid, og dermed reduseres også lånets terminbeløpet. Renter og avdrag må vi beregne selv</a:t>
            </a:r>
          </a:p>
          <a:p>
            <a:r>
              <a:rPr lang="nb-NO" sz="2600" dirty="0">
                <a:latin typeface="Calibri" panose="020F0502020204030204" pitchFamily="34" charset="0"/>
              </a:rPr>
              <a:t>La oss se på et eksempel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b-NO" sz="2800" dirty="0">
                <a:latin typeface="Calibri" panose="020F0502020204030204" pitchFamily="34" charset="0"/>
              </a:rPr>
              <a:t>Lån kr 100 000, rente 8 % p.a., løpetid 5 år</a:t>
            </a:r>
            <a:endParaRPr lang="nb-NO"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1023144" y="1827175"/>
            <a:ext cx="5609524" cy="2342857"/>
          </a:xfrm>
          <a:prstGeom prst="rect">
            <a:avLst/>
          </a:prstGeom>
        </p:spPr>
      </p:pic>
      <p:pic>
        <p:nvPicPr>
          <p:cNvPr id="4" name="Picture 3"/>
          <p:cNvPicPr>
            <a:picLocks noChangeAspect="1"/>
          </p:cNvPicPr>
          <p:nvPr/>
        </p:nvPicPr>
        <p:blipFill>
          <a:blip r:embed="rId3"/>
          <a:stretch>
            <a:fillRect/>
          </a:stretch>
        </p:blipFill>
        <p:spPr>
          <a:xfrm>
            <a:off x="1023145" y="4293096"/>
            <a:ext cx="5609524" cy="2314286"/>
          </a:xfrm>
          <a:prstGeom prst="rect">
            <a:avLst/>
          </a:prstGeom>
        </p:spPr>
      </p:pic>
      <p:sp>
        <p:nvSpPr>
          <p:cNvPr id="6" name="TextBox 5"/>
          <p:cNvSpPr txBox="1"/>
          <p:nvPr/>
        </p:nvSpPr>
        <p:spPr>
          <a:xfrm>
            <a:off x="6632668" y="2696686"/>
            <a:ext cx="2100995" cy="1015663"/>
          </a:xfrm>
          <a:prstGeom prst="rect">
            <a:avLst/>
          </a:prstGeom>
          <a:noFill/>
        </p:spPr>
        <p:txBody>
          <a:bodyPr wrap="square" rtlCol="0">
            <a:spAutoFit/>
          </a:bodyPr>
          <a:lstStyle/>
          <a:p>
            <a:pPr>
              <a:buNone/>
            </a:pPr>
            <a:r>
              <a:rPr lang="nb-NO" sz="2000" i="0" dirty="0">
                <a:solidFill>
                  <a:srgbClr val="FF0000"/>
                </a:solidFill>
                <a:latin typeface="Calibri" panose="020F0502020204030204" pitchFamily="34" charset="0"/>
              </a:rPr>
              <a:t>Annuitet – sum av renter og avdrag er konstant</a:t>
            </a:r>
          </a:p>
        </p:txBody>
      </p:sp>
      <p:sp>
        <p:nvSpPr>
          <p:cNvPr id="10" name="TextBox 9"/>
          <p:cNvSpPr txBox="1"/>
          <p:nvPr/>
        </p:nvSpPr>
        <p:spPr>
          <a:xfrm>
            <a:off x="6732240" y="5096296"/>
            <a:ext cx="2100995" cy="707886"/>
          </a:xfrm>
          <a:prstGeom prst="rect">
            <a:avLst/>
          </a:prstGeom>
          <a:noFill/>
        </p:spPr>
        <p:txBody>
          <a:bodyPr wrap="square" rtlCol="0">
            <a:spAutoFit/>
          </a:bodyPr>
          <a:lstStyle/>
          <a:p>
            <a:pPr>
              <a:buNone/>
            </a:pPr>
            <a:r>
              <a:rPr lang="nb-NO" sz="2000" i="0" dirty="0">
                <a:solidFill>
                  <a:srgbClr val="FF0000"/>
                </a:solidFill>
                <a:latin typeface="Calibri" panose="020F0502020204030204" pitchFamily="34" charset="0"/>
              </a:rPr>
              <a:t>Serie – avdraget er konstant</a:t>
            </a:r>
          </a:p>
        </p:txBody>
      </p:sp>
      <p:sp>
        <p:nvSpPr>
          <p:cNvPr id="2" name="TekstSylinder 1">
            <a:extLst>
              <a:ext uri="{FF2B5EF4-FFF2-40B4-BE49-F238E27FC236}">
                <a16:creationId xmlns:a16="http://schemas.microsoft.com/office/drawing/2014/main" id="{469A1475-FF62-4CFD-AD8D-3BC45EFAC9D5}"/>
              </a:ext>
            </a:extLst>
          </p:cNvPr>
          <p:cNvSpPr txBox="1"/>
          <p:nvPr/>
        </p:nvSpPr>
        <p:spPr>
          <a:xfrm>
            <a:off x="1057726" y="1180891"/>
            <a:ext cx="7675937" cy="523220"/>
          </a:xfrm>
          <a:prstGeom prst="rect">
            <a:avLst/>
          </a:prstGeom>
          <a:noFill/>
        </p:spPr>
        <p:txBody>
          <a:bodyPr wrap="square" rtlCol="0">
            <a:spAutoFit/>
          </a:bodyPr>
          <a:lstStyle/>
          <a:p>
            <a:pPr>
              <a:buNone/>
            </a:pPr>
            <a:r>
              <a:rPr lang="nb-NO" i="0" dirty="0">
                <a:latin typeface="Calibri" panose="020F0502020204030204" pitchFamily="34" charset="0"/>
                <a:cs typeface="Calibri" panose="020F0502020204030204" pitchFamily="34" charset="0"/>
              </a:rPr>
              <a:t>Årlige renter og avdrag 25 046 med annuitetslån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nb-NO" sz="3600" dirty="0">
                <a:latin typeface="Calibri" panose="020F0502020204030204" pitchFamily="34" charset="0"/>
              </a:rPr>
              <a:t>Lånekostnader</a:t>
            </a:r>
            <a:r>
              <a:rPr lang="nb-NO" dirty="0">
                <a:latin typeface="Calibri" panose="020F0502020204030204" pitchFamily="34" charset="0"/>
              </a:rPr>
              <a:t> og effektiv rente</a:t>
            </a:r>
          </a:p>
        </p:txBody>
      </p:sp>
      <p:sp>
        <p:nvSpPr>
          <p:cNvPr id="58371" name="Rectangle 3"/>
          <p:cNvSpPr>
            <a:spLocks noGrp="1" noChangeArrowheads="1"/>
          </p:cNvSpPr>
          <p:nvPr>
            <p:ph type="body" idx="1"/>
          </p:nvPr>
        </p:nvSpPr>
        <p:spPr/>
        <p:txBody>
          <a:bodyPr/>
          <a:lstStyle/>
          <a:p>
            <a:r>
              <a:rPr lang="nb-NO" sz="2400" dirty="0">
                <a:latin typeface="Calibri" panose="020F0502020204030204" pitchFamily="34" charset="0"/>
              </a:rPr>
              <a:t>Rentekostnad som påløper på et lån kalles </a:t>
            </a:r>
            <a:r>
              <a:rPr lang="nb-NO" sz="2400" b="1" dirty="0">
                <a:solidFill>
                  <a:srgbClr val="FF0000"/>
                </a:solidFill>
                <a:latin typeface="Calibri" panose="020F0502020204030204" pitchFamily="34" charset="0"/>
              </a:rPr>
              <a:t>nominell rente</a:t>
            </a:r>
            <a:r>
              <a:rPr lang="nb-NO" sz="2400" dirty="0">
                <a:latin typeface="Calibri" panose="020F0502020204030204" pitchFamily="34" charset="0"/>
              </a:rPr>
              <a:t>.</a:t>
            </a:r>
          </a:p>
          <a:p>
            <a:r>
              <a:rPr lang="nb-NO" sz="2400" dirty="0">
                <a:latin typeface="Calibri" panose="020F0502020204030204" pitchFamily="34" charset="0"/>
              </a:rPr>
              <a:t>I tillegg til rentekostnader påløper også ofte andre kostnader i form av gebyrer, samt at renter beregnes og belastes flere ganger pr. år.</a:t>
            </a:r>
          </a:p>
          <a:p>
            <a:r>
              <a:rPr lang="nb-NO" sz="2400" dirty="0">
                <a:latin typeface="Calibri" panose="020F0502020204030204" pitchFamily="34" charset="0"/>
              </a:rPr>
              <a:t>Dette øker </a:t>
            </a:r>
            <a:r>
              <a:rPr lang="nb-NO" sz="2400" dirty="0" err="1">
                <a:latin typeface="Calibri" panose="020F0502020204030204" pitchFamily="34" charset="0"/>
              </a:rPr>
              <a:t>lånets</a:t>
            </a:r>
            <a:r>
              <a:rPr lang="nb-NO" sz="2400" dirty="0">
                <a:latin typeface="Calibri" panose="020F0502020204030204" pitchFamily="34" charset="0"/>
              </a:rPr>
              <a:t> kostnad ut over den nominelle rente, og kalles </a:t>
            </a:r>
            <a:r>
              <a:rPr lang="nb-NO" sz="2400" dirty="0" err="1">
                <a:latin typeface="Calibri" panose="020F0502020204030204" pitchFamily="34" charset="0"/>
              </a:rPr>
              <a:t>lånets</a:t>
            </a:r>
            <a:r>
              <a:rPr lang="nb-NO" sz="2400" dirty="0">
                <a:latin typeface="Calibri" panose="020F0502020204030204" pitchFamily="34" charset="0"/>
              </a:rPr>
              <a:t> </a:t>
            </a:r>
            <a:r>
              <a:rPr lang="nb-NO" sz="2400" b="1" dirty="0">
                <a:solidFill>
                  <a:srgbClr val="FF0000"/>
                </a:solidFill>
                <a:latin typeface="Calibri" panose="020F0502020204030204" pitchFamily="34" charset="0"/>
              </a:rPr>
              <a:t>effektive rente</a:t>
            </a:r>
            <a:r>
              <a:rPr lang="nb-NO" sz="2400" dirty="0">
                <a:latin typeface="Calibri" panose="020F0502020204030204" pitchFamily="34" charset="0"/>
              </a:rPr>
              <a:t>, som er </a:t>
            </a:r>
            <a:r>
              <a:rPr lang="nb-NO" sz="2400" dirty="0" err="1">
                <a:latin typeface="Calibri" panose="020F0502020204030204" pitchFamily="34" charset="0"/>
              </a:rPr>
              <a:t>lånets</a:t>
            </a:r>
            <a:r>
              <a:rPr lang="nb-NO" sz="2400" dirty="0">
                <a:latin typeface="Calibri" panose="020F0502020204030204" pitchFamily="34" charset="0"/>
              </a:rPr>
              <a:t> internrente.</a:t>
            </a:r>
          </a:p>
          <a:p>
            <a:r>
              <a:rPr lang="nb-NO" sz="2400" dirty="0">
                <a:latin typeface="Calibri" panose="020F0502020204030204" pitchFamily="34" charset="0"/>
              </a:rPr>
              <a:t>Når vi beregner effektiv rente går vi fram slik:</a:t>
            </a:r>
          </a:p>
          <a:p>
            <a:pPr lvl="1"/>
            <a:r>
              <a:rPr lang="nb-NO" sz="2000" dirty="0">
                <a:latin typeface="Calibri" panose="020F0502020204030204" pitchFamily="34" charset="0"/>
              </a:rPr>
              <a:t>Sett opp </a:t>
            </a:r>
            <a:r>
              <a:rPr lang="nb-NO" sz="2000" dirty="0" err="1">
                <a:latin typeface="Calibri" panose="020F0502020204030204" pitchFamily="34" charset="0"/>
              </a:rPr>
              <a:t>lånets</a:t>
            </a:r>
            <a:r>
              <a:rPr lang="nb-NO" sz="2000" dirty="0">
                <a:latin typeface="Calibri" panose="020F0502020204030204" pitchFamily="34" charset="0"/>
              </a:rPr>
              <a:t> kontantstrøm. Benytt tidsrommet mellom hver nedbetaling som en periode på tidsaksen.</a:t>
            </a:r>
          </a:p>
          <a:p>
            <a:pPr lvl="1"/>
            <a:r>
              <a:rPr lang="nb-NO" sz="2000" dirty="0">
                <a:latin typeface="Calibri" panose="020F0502020204030204" pitchFamily="34" charset="0"/>
              </a:rPr>
              <a:t>Regn ut effektiv perioderente. Dette tilsvarer internrenten til kontantstrømmen.</a:t>
            </a:r>
          </a:p>
          <a:p>
            <a:pPr lvl="1"/>
            <a:r>
              <a:rPr lang="nb-NO" sz="2000" dirty="0">
                <a:latin typeface="Calibri" panose="020F0502020204030204" pitchFamily="34" charset="0"/>
              </a:rPr>
              <a:t>Regn om fra effektiv perioderente til p.a. rente</a:t>
            </a:r>
          </a:p>
          <a:p>
            <a:endParaRPr lang="nb-NO"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 calcmode="lin" valueType="num">
                                      <p:cBhvr additive="base">
                                        <p:cTn id="12"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371">
                                            <p:txEl>
                                              <p:pRg st="2" end="2"/>
                                            </p:txEl>
                                          </p:spTgt>
                                        </p:tgtEl>
                                        <p:attrNameLst>
                                          <p:attrName>style.visibility</p:attrName>
                                        </p:attrNameLst>
                                      </p:cBhvr>
                                      <p:to>
                                        <p:strVal val="visible"/>
                                      </p:to>
                                    </p:set>
                                    <p:anim calcmode="lin" valueType="num">
                                      <p:cBhvr additive="base">
                                        <p:cTn id="18"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58371">
                                            <p:txEl>
                                              <p:pRg st="3" end="3"/>
                                            </p:txEl>
                                          </p:spTgt>
                                        </p:tgtEl>
                                        <p:attrNameLst>
                                          <p:attrName>style.visibility</p:attrName>
                                        </p:attrNameLst>
                                      </p:cBhvr>
                                      <p:to>
                                        <p:strVal val="visible"/>
                                      </p:to>
                                    </p:set>
                                    <p:anim calcmode="lin" valueType="num">
                                      <p:cBhvr additive="base">
                                        <p:cTn id="23"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8371">
                                            <p:txEl>
                                              <p:pRg st="4" end="4"/>
                                            </p:txEl>
                                          </p:spTgt>
                                        </p:tgtEl>
                                        <p:attrNameLst>
                                          <p:attrName>style.visibility</p:attrName>
                                        </p:attrNameLst>
                                      </p:cBhvr>
                                      <p:to>
                                        <p:strVal val="visible"/>
                                      </p:to>
                                    </p:set>
                                    <p:anim calcmode="lin" valueType="num">
                                      <p:cBhvr additive="base">
                                        <p:cTn id="29"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837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8371">
                                            <p:txEl>
                                              <p:pRg st="5" end="5"/>
                                            </p:txEl>
                                          </p:spTgt>
                                        </p:tgtEl>
                                        <p:attrNameLst>
                                          <p:attrName>style.visibility</p:attrName>
                                        </p:attrNameLst>
                                      </p:cBhvr>
                                      <p:to>
                                        <p:strVal val="visible"/>
                                      </p:to>
                                    </p:set>
                                    <p:anim calcmode="lin" valueType="num">
                                      <p:cBhvr additive="base">
                                        <p:cTn id="33"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8371">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 calcmode="lin" valueType="num">
                                      <p:cBhvr additive="base">
                                        <p:cTn id="37" dur="500" fill="hold"/>
                                        <p:tgtEl>
                                          <p:spTgt spid="5837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nb-NO" sz="2800" dirty="0">
                <a:latin typeface="Calibri" panose="020F0502020204030204" pitchFamily="34" charset="0"/>
              </a:rPr>
              <a:t>Låneutbetalinger - lån 100 000, 5 år, 8 % rente</a:t>
            </a:r>
          </a:p>
        </p:txBody>
      </p:sp>
      <p:graphicFrame>
        <p:nvGraphicFramePr>
          <p:cNvPr id="33795" name="Object 3"/>
          <p:cNvGraphicFramePr>
            <a:graphicFrameLocks noGrp="1" noChangeAspect="1"/>
          </p:cNvGraphicFramePr>
          <p:nvPr>
            <p:ph type="chart" idx="1"/>
          </p:nvPr>
        </p:nvGraphicFramePr>
        <p:xfrm>
          <a:off x="971550" y="1412875"/>
          <a:ext cx="7772400" cy="4113213"/>
        </p:xfrm>
        <a:graphic>
          <a:graphicData uri="http://schemas.openxmlformats.org/presentationml/2006/ole">
            <mc:AlternateContent xmlns:mc="http://schemas.openxmlformats.org/markup-compatibility/2006">
              <mc:Choice xmlns:v="urn:schemas-microsoft-com:vml" Requires="v">
                <p:oleObj name="Diagram" r:id="rId2" imgW="7772400" imgH="4114935" progId="MSGraph.Chart.8">
                  <p:embed followColorScheme="full"/>
                </p:oleObj>
              </mc:Choice>
              <mc:Fallback>
                <p:oleObj name="Diagram" r:id="rId2" imgW="7772400" imgH="4114935" progId="MSGraph.Chart.8">
                  <p:embed followColorScheme="full"/>
                  <p:pic>
                    <p:nvPicPr>
                      <p:cNvPr id="3379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12875"/>
                        <a:ext cx="7772400" cy="411321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wipe(left)">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wipe(left)">
                                      <p:cBhvr>
                                        <p:cTn id="12" dur="500"/>
                                        <p:tgtEl>
                                          <p:spTgt spid="337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wipe(left)">
                                      <p:cBhvr>
                                        <p:cTn id="1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3795" grpId="0" bld="series"/>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nb-NO" dirty="0">
                <a:latin typeface="Calibri" panose="020F0502020204030204" pitchFamily="34" charset="0"/>
              </a:rPr>
              <a:t>Effektiv rente - annuitet og serielån</a:t>
            </a:r>
          </a:p>
        </p:txBody>
      </p:sp>
      <p:sp>
        <p:nvSpPr>
          <p:cNvPr id="25604" name="Text Box 4"/>
          <p:cNvSpPr txBox="1">
            <a:spLocks noChangeArrowheads="1"/>
          </p:cNvSpPr>
          <p:nvPr/>
        </p:nvSpPr>
        <p:spPr bwMode="auto">
          <a:xfrm>
            <a:off x="1066800" y="3250968"/>
            <a:ext cx="7897688" cy="132343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None/>
            </a:pPr>
            <a:r>
              <a:rPr lang="nb-NO" sz="2000" i="0" dirty="0">
                <a:latin typeface="Calibri" panose="020F0502020204030204" pitchFamily="34" charset="0"/>
              </a:rPr>
              <a:t>Effektiv rente = 8 % i begge tilfeller, avdragsprofil påvirker</a:t>
            </a:r>
            <a:br>
              <a:rPr lang="nb-NO" sz="2000" i="0" dirty="0">
                <a:latin typeface="Calibri" panose="020F0502020204030204" pitchFamily="34" charset="0"/>
              </a:rPr>
            </a:br>
            <a:r>
              <a:rPr lang="nb-NO" sz="2000" i="0" dirty="0">
                <a:latin typeface="Calibri" panose="020F0502020204030204" pitchFamily="34" charset="0"/>
              </a:rPr>
              <a:t>ikke effektiv rente, men kan gjøre det ved gebyrer. Gjennomsnittlig lånesaldo er høyere med annuitetslån, slik at gebyrene slår mindre ut og effektiv rente kan bli litt lavere med annuitetslån enn med serielån</a:t>
            </a:r>
          </a:p>
        </p:txBody>
      </p:sp>
      <p:graphicFrame>
        <p:nvGraphicFramePr>
          <p:cNvPr id="3" name="Objekt 2">
            <a:extLst>
              <a:ext uri="{FF2B5EF4-FFF2-40B4-BE49-F238E27FC236}">
                <a16:creationId xmlns:a16="http://schemas.microsoft.com/office/drawing/2014/main" id="{907F452D-FD8D-4B1E-96C5-4784F88E246F}"/>
              </a:ext>
            </a:extLst>
          </p:cNvPr>
          <p:cNvGraphicFramePr>
            <a:graphicFrameLocks noChangeAspect="1"/>
          </p:cNvGraphicFramePr>
          <p:nvPr>
            <p:extLst>
              <p:ext uri="{D42A27DB-BD31-4B8C-83A1-F6EECF244321}">
                <p14:modId xmlns:p14="http://schemas.microsoft.com/office/powerpoint/2010/main" val="1350478610"/>
              </p:ext>
            </p:extLst>
          </p:nvPr>
        </p:nvGraphicFramePr>
        <p:xfrm>
          <a:off x="1115616" y="1392994"/>
          <a:ext cx="7953994" cy="1405012"/>
        </p:xfrm>
        <a:graphic>
          <a:graphicData uri="http://schemas.openxmlformats.org/presentationml/2006/ole">
            <mc:AlternateContent xmlns:mc="http://schemas.openxmlformats.org/markup-compatibility/2006">
              <mc:Choice xmlns:v="urn:schemas-microsoft-com:vml" Requires="v">
                <p:oleObj name="Worksheet" r:id="rId2" imgW="6524456" imgH="1152389" progId="Excel.Sheet.12">
                  <p:embed/>
                </p:oleObj>
              </mc:Choice>
              <mc:Fallback>
                <p:oleObj name="Worksheet" r:id="rId2" imgW="6524456" imgH="1152389" progId="Excel.Sheet.12">
                  <p:embed/>
                  <p:pic>
                    <p:nvPicPr>
                      <p:cNvPr id="0" name=""/>
                      <p:cNvPicPr/>
                      <p:nvPr/>
                    </p:nvPicPr>
                    <p:blipFill>
                      <a:blip r:embed="rId3"/>
                      <a:stretch>
                        <a:fillRect/>
                      </a:stretch>
                    </p:blipFill>
                    <p:spPr>
                      <a:xfrm>
                        <a:off x="1115616" y="1392994"/>
                        <a:ext cx="7953994" cy="140501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6"/>
          <p:cNvSpPr>
            <a:spLocks noGrp="1" noChangeArrowheads="1"/>
          </p:cNvSpPr>
          <p:nvPr>
            <p:ph type="title"/>
          </p:nvPr>
        </p:nvSpPr>
        <p:spPr/>
        <p:txBody>
          <a:bodyPr/>
          <a:lstStyle/>
          <a:p>
            <a:r>
              <a:rPr lang="nb-NO" dirty="0">
                <a:latin typeface="Calibri" panose="020F0502020204030204" pitchFamily="34" charset="0"/>
              </a:rPr>
              <a:t>Fast eller flytende rente?</a:t>
            </a:r>
          </a:p>
        </p:txBody>
      </p:sp>
      <p:sp>
        <p:nvSpPr>
          <p:cNvPr id="2" name="Content Placeholder 1"/>
          <p:cNvSpPr>
            <a:spLocks noGrp="1"/>
          </p:cNvSpPr>
          <p:nvPr>
            <p:ph idx="1"/>
          </p:nvPr>
        </p:nvSpPr>
        <p:spPr/>
        <p:txBody>
          <a:bodyPr/>
          <a:lstStyle/>
          <a:p>
            <a:r>
              <a:rPr lang="nb-NO" sz="2400" dirty="0">
                <a:latin typeface="Calibri" panose="020F0502020204030204" pitchFamily="34" charset="0"/>
              </a:rPr>
              <a:t>Bør et lån tas opp med fast eller flytende rente?</a:t>
            </a:r>
          </a:p>
          <a:p>
            <a:r>
              <a:rPr lang="nb-NO" sz="2400" dirty="0">
                <a:latin typeface="Calibri" panose="020F0502020204030204" pitchFamily="34" charset="0"/>
              </a:rPr>
              <a:t>Hva taler for og imot hvert alternativ?</a:t>
            </a: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endParaRPr lang="nb-NO" sz="2400" dirty="0">
              <a:latin typeface="Calibri" panose="020F0502020204030204" pitchFamily="34" charset="0"/>
            </a:endParaRPr>
          </a:p>
          <a:p>
            <a:r>
              <a:rPr lang="nb-NO" sz="2400" dirty="0">
                <a:latin typeface="Calibri" panose="020F0502020204030204" pitchFamily="34" charset="0"/>
              </a:rPr>
              <a:t>Fastrente fjerner risiko i forhold til renteutvikling, men dersom markedsrenten endres, kan man få </a:t>
            </a:r>
            <a:r>
              <a:rPr lang="nb-NO" sz="2400" dirty="0">
                <a:solidFill>
                  <a:srgbClr val="FF0000"/>
                </a:solidFill>
                <a:latin typeface="Calibri" panose="020F0502020204030204" pitchFamily="34" charset="0"/>
              </a:rPr>
              <a:t>overkurs</a:t>
            </a:r>
            <a:r>
              <a:rPr lang="nb-NO" sz="2400" dirty="0">
                <a:latin typeface="Calibri" panose="020F0502020204030204" pitchFamily="34" charset="0"/>
              </a:rPr>
              <a:t> (markedsrenten er falt) eller </a:t>
            </a:r>
            <a:r>
              <a:rPr lang="nb-NO" sz="2400" dirty="0">
                <a:solidFill>
                  <a:srgbClr val="FF0000"/>
                </a:solidFill>
                <a:latin typeface="Calibri" panose="020F0502020204030204" pitchFamily="34" charset="0"/>
              </a:rPr>
              <a:t>underkurs</a:t>
            </a:r>
            <a:r>
              <a:rPr lang="nb-NO" sz="2400" dirty="0">
                <a:latin typeface="Calibri" panose="020F0502020204030204" pitchFamily="34" charset="0"/>
              </a:rPr>
              <a:t> (markedsrenten har økt) dersom man ønsker å innfri lånet før forfall</a:t>
            </a:r>
          </a:p>
        </p:txBody>
      </p:sp>
      <p:pic>
        <p:nvPicPr>
          <p:cNvPr id="5" name="Bilde 4">
            <a:extLst>
              <a:ext uri="{FF2B5EF4-FFF2-40B4-BE49-F238E27FC236}">
                <a16:creationId xmlns:a16="http://schemas.microsoft.com/office/drawing/2014/main" id="{B991F392-E7A4-475F-A4EA-68C0338D4D49}"/>
              </a:ext>
            </a:extLst>
          </p:cNvPr>
          <p:cNvPicPr>
            <a:picLocks noChangeAspect="1"/>
          </p:cNvPicPr>
          <p:nvPr/>
        </p:nvPicPr>
        <p:blipFill>
          <a:blip r:embed="rId2"/>
          <a:stretch>
            <a:fillRect/>
          </a:stretch>
        </p:blipFill>
        <p:spPr>
          <a:xfrm>
            <a:off x="1475656" y="2204864"/>
            <a:ext cx="5361989" cy="275759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nb-NO" dirty="0">
                <a:latin typeface="Calibri" panose="020F0502020204030204" pitchFamily="34" charset="0"/>
              </a:rPr>
              <a:t>Fastrentelån – eksempel	</a:t>
            </a:r>
          </a:p>
        </p:txBody>
      </p:sp>
      <p:sp>
        <p:nvSpPr>
          <p:cNvPr id="92163" name="Rectangle 3"/>
          <p:cNvSpPr>
            <a:spLocks noGrp="1" noChangeArrowheads="1"/>
          </p:cNvSpPr>
          <p:nvPr>
            <p:ph type="body" sz="half" idx="1"/>
          </p:nvPr>
        </p:nvSpPr>
        <p:spPr>
          <a:xfrm>
            <a:off x="1249362" y="1124744"/>
            <a:ext cx="7392988" cy="5500688"/>
          </a:xfrm>
        </p:spPr>
        <p:txBody>
          <a:bodyPr/>
          <a:lstStyle/>
          <a:p>
            <a:r>
              <a:rPr lang="nb-NO" sz="2000" dirty="0">
                <a:latin typeface="Calibri" panose="020F0502020204030204" pitchFamily="34" charset="0"/>
              </a:rPr>
              <a:t>Annuitetslån 1 000 000, nominell årsrente 5 %, løpetid og rentebindingstid 5 år, årlig betaling</a:t>
            </a:r>
          </a:p>
          <a:p>
            <a:r>
              <a:rPr lang="nb-NO" sz="2000" dirty="0">
                <a:latin typeface="Calibri" panose="020F0502020204030204" pitchFamily="34" charset="0"/>
              </a:rPr>
              <a:t>Årlige renter og avdrag finner vi med AVDRAG-funksjonen i Excel, og nåverdi av gjenværende betalinger med NÅVERDI-funksjonen. </a:t>
            </a:r>
          </a:p>
          <a:p>
            <a:r>
              <a:rPr lang="nb-NO" sz="2000" dirty="0">
                <a:latin typeface="Calibri" panose="020F0502020204030204" pitchFamily="34" charset="0"/>
              </a:rPr>
              <a:t>Hva er nåverdien av gjenværende lånebetalinger hvis renten faller til 4 % eller øker til 6% dagen etter at lånet ble tatt opp?</a:t>
            </a:r>
            <a:br>
              <a:rPr lang="nb-NO" sz="2000" dirty="0">
                <a:latin typeface="Calibri" panose="020F0502020204030204" pitchFamily="34" charset="0"/>
              </a:rPr>
            </a:br>
            <a:br>
              <a:rPr lang="nb-NO" sz="2000" dirty="0">
                <a:latin typeface="Calibri" panose="020F0502020204030204" pitchFamily="34" charset="0"/>
              </a:rPr>
            </a:br>
            <a:br>
              <a:rPr lang="nb-NO" sz="2000" dirty="0">
                <a:latin typeface="Calibri" panose="020F0502020204030204" pitchFamily="34" charset="0"/>
              </a:rPr>
            </a:br>
            <a:br>
              <a:rPr lang="nb-NO" sz="2000" dirty="0">
                <a:latin typeface="Calibri" panose="020F0502020204030204" pitchFamily="34" charset="0"/>
              </a:rPr>
            </a:br>
            <a:br>
              <a:rPr lang="nb-NO" sz="2000" dirty="0">
                <a:latin typeface="Calibri" panose="020F0502020204030204" pitchFamily="34" charset="0"/>
              </a:rPr>
            </a:br>
            <a:br>
              <a:rPr lang="nb-NO" sz="2000" dirty="0">
                <a:latin typeface="Calibri" panose="020F0502020204030204" pitchFamily="34" charset="0"/>
              </a:rPr>
            </a:br>
            <a:br>
              <a:rPr lang="nb-NO" sz="2000" dirty="0">
                <a:latin typeface="Calibri" panose="020F0502020204030204" pitchFamily="34" charset="0"/>
              </a:rPr>
            </a:br>
            <a:br>
              <a:rPr lang="nb-NO" sz="2000" dirty="0">
                <a:latin typeface="Calibri" panose="020F0502020204030204" pitchFamily="34" charset="0"/>
              </a:rPr>
            </a:br>
            <a:endParaRPr lang="nb-NO" sz="2000" dirty="0">
              <a:latin typeface="Calibri" panose="020F0502020204030204" pitchFamily="34" charset="0"/>
            </a:endParaRPr>
          </a:p>
          <a:p>
            <a:r>
              <a:rPr lang="nb-NO" sz="2000" dirty="0">
                <a:latin typeface="Calibri" panose="020F0502020204030204" pitchFamily="34" charset="0"/>
              </a:rPr>
              <a:t>Lånet kan innfris til overkurs kr 28 259 dersom renten i markedet aller eller underkurs 27 050 dersom markedsrenten øker</a:t>
            </a:r>
          </a:p>
        </p:txBody>
      </p:sp>
      <p:sp>
        <p:nvSpPr>
          <p:cNvPr id="92243" name="Rectangle 83"/>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nb-NO"/>
          </a:p>
        </p:txBody>
      </p:sp>
      <p:sp>
        <p:nvSpPr>
          <p:cNvPr id="92245" name="Rectangle 8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nb-NO"/>
          </a:p>
        </p:txBody>
      </p:sp>
      <p:graphicFrame>
        <p:nvGraphicFramePr>
          <p:cNvPr id="4" name="Objekt 3">
            <a:extLst>
              <a:ext uri="{FF2B5EF4-FFF2-40B4-BE49-F238E27FC236}">
                <a16:creationId xmlns:a16="http://schemas.microsoft.com/office/drawing/2014/main" id="{D6842D25-F084-4502-8CD0-99C4DD696FF3}"/>
              </a:ext>
            </a:extLst>
          </p:cNvPr>
          <p:cNvGraphicFramePr>
            <a:graphicFrameLocks noChangeAspect="1"/>
          </p:cNvGraphicFramePr>
          <p:nvPr>
            <p:extLst>
              <p:ext uri="{D42A27DB-BD31-4B8C-83A1-F6EECF244321}">
                <p14:modId xmlns:p14="http://schemas.microsoft.com/office/powerpoint/2010/main" val="607042105"/>
              </p:ext>
            </p:extLst>
          </p:nvPr>
        </p:nvGraphicFramePr>
        <p:xfrm>
          <a:off x="1691680" y="3309938"/>
          <a:ext cx="2609850" cy="2105025"/>
        </p:xfrm>
        <a:graphic>
          <a:graphicData uri="http://schemas.openxmlformats.org/presentationml/2006/ole">
            <mc:AlternateContent xmlns:mc="http://schemas.openxmlformats.org/markup-compatibility/2006">
              <mc:Choice xmlns:v="urn:schemas-microsoft-com:vml" Requires="v">
                <p:oleObj name="Worksheet" r:id="rId2" imgW="2609946" imgH="2105161" progId="Excel.Sheet.12">
                  <p:embed/>
                </p:oleObj>
              </mc:Choice>
              <mc:Fallback>
                <p:oleObj name="Worksheet" r:id="rId2" imgW="2609946" imgH="2105161" progId="Excel.Sheet.12">
                  <p:embed/>
                  <p:pic>
                    <p:nvPicPr>
                      <p:cNvPr id="0" name=""/>
                      <p:cNvPicPr/>
                      <p:nvPr/>
                    </p:nvPicPr>
                    <p:blipFill>
                      <a:blip r:embed="rId3"/>
                      <a:stretch>
                        <a:fillRect/>
                      </a:stretch>
                    </p:blipFill>
                    <p:spPr>
                      <a:xfrm>
                        <a:off x="1691680" y="3309938"/>
                        <a:ext cx="2609850" cy="2105025"/>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nb-NO" dirty="0">
                <a:latin typeface="Calibri" panose="020F0502020204030204" pitchFamily="34" charset="0"/>
              </a:rPr>
              <a:t>Fastrentelån – renteendring i perioden</a:t>
            </a:r>
          </a:p>
        </p:txBody>
      </p:sp>
      <p:sp>
        <p:nvSpPr>
          <p:cNvPr id="100355" name="Rectangle 3"/>
          <p:cNvSpPr>
            <a:spLocks noGrp="1" noChangeArrowheads="1"/>
          </p:cNvSpPr>
          <p:nvPr>
            <p:ph type="body" idx="1"/>
          </p:nvPr>
        </p:nvSpPr>
        <p:spPr/>
        <p:txBody>
          <a:bodyPr/>
          <a:lstStyle/>
          <a:p>
            <a:r>
              <a:rPr lang="nb-NO" sz="2200" dirty="0">
                <a:latin typeface="Calibri" panose="020F0502020204030204" pitchFamily="34" charset="0"/>
              </a:rPr>
              <a:t>Hva hvis renten endres i løpet av nedbetalingstiden? Vi antar at markedsrenten på tilsvarende lån etter 3 år enten faller til 4 % eller øker til 6 %</a:t>
            </a:r>
          </a:p>
          <a:p>
            <a:r>
              <a:rPr lang="nb-NO" sz="2200" dirty="0">
                <a:latin typeface="Calibri" panose="020F0502020204030204" pitchFamily="34" charset="0"/>
              </a:rPr>
              <a:t>Vi må finne restgjelden etter 3 år og sammenholde denne med nåverdien av de to gjenværende betalingene med de nye markedsrentene på 4 % og 6 %:</a:t>
            </a:r>
            <a:br>
              <a:rPr lang="nb-NO" sz="2200" dirty="0">
                <a:latin typeface="Calibri" panose="020F0502020204030204" pitchFamily="34" charset="0"/>
              </a:rPr>
            </a:br>
            <a:br>
              <a:rPr lang="nb-NO" sz="2200" dirty="0">
                <a:latin typeface="Calibri" panose="020F0502020204030204" pitchFamily="34" charset="0"/>
              </a:rPr>
            </a:br>
            <a:endParaRPr lang="nb-NO" sz="2200" dirty="0">
              <a:latin typeface="Calibri" panose="020F0502020204030204" pitchFamily="34" charset="0"/>
            </a:endParaRPr>
          </a:p>
        </p:txBody>
      </p:sp>
      <p:sp>
        <p:nvSpPr>
          <p:cNvPr id="10035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nb-NO"/>
          </a:p>
        </p:txBody>
      </p:sp>
      <p:sp>
        <p:nvSpPr>
          <p:cNvPr id="100359" name="Rectangle 7"/>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nb-NO"/>
          </a:p>
        </p:txBody>
      </p:sp>
      <p:sp>
        <p:nvSpPr>
          <p:cNvPr id="100361" name="Rectangle 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nb-NO"/>
          </a:p>
        </p:txBody>
      </p:sp>
      <p:graphicFrame>
        <p:nvGraphicFramePr>
          <p:cNvPr id="2" name="Objekt 1">
            <a:extLst>
              <a:ext uri="{FF2B5EF4-FFF2-40B4-BE49-F238E27FC236}">
                <a16:creationId xmlns:a16="http://schemas.microsoft.com/office/drawing/2014/main" id="{1ED15847-03FB-4599-AF48-528FE6ED4B7D}"/>
              </a:ext>
            </a:extLst>
          </p:cNvPr>
          <p:cNvGraphicFramePr>
            <a:graphicFrameLocks noChangeAspect="1"/>
          </p:cNvGraphicFramePr>
          <p:nvPr>
            <p:extLst>
              <p:ext uri="{D42A27DB-BD31-4B8C-83A1-F6EECF244321}">
                <p14:modId xmlns:p14="http://schemas.microsoft.com/office/powerpoint/2010/main" val="12508775"/>
              </p:ext>
            </p:extLst>
          </p:nvPr>
        </p:nvGraphicFramePr>
        <p:xfrm>
          <a:off x="1547664" y="3474490"/>
          <a:ext cx="3398998" cy="2880320"/>
        </p:xfrm>
        <a:graphic>
          <a:graphicData uri="http://schemas.openxmlformats.org/presentationml/2006/ole">
            <mc:AlternateContent xmlns:mc="http://schemas.openxmlformats.org/markup-compatibility/2006">
              <mc:Choice xmlns:v="urn:schemas-microsoft-com:vml" Requires="v">
                <p:oleObj name="Worksheet" r:id="rId2" imgW="2933840" imgH="2486025" progId="Excel.Sheet.12">
                  <p:embed/>
                </p:oleObj>
              </mc:Choice>
              <mc:Fallback>
                <p:oleObj name="Worksheet" r:id="rId2" imgW="2933840" imgH="2486025" progId="Excel.Sheet.12">
                  <p:embed/>
                  <p:pic>
                    <p:nvPicPr>
                      <p:cNvPr id="0" name=""/>
                      <p:cNvPicPr/>
                      <p:nvPr/>
                    </p:nvPicPr>
                    <p:blipFill>
                      <a:blip r:embed="rId3"/>
                      <a:stretch>
                        <a:fillRect/>
                      </a:stretch>
                    </p:blipFill>
                    <p:spPr>
                      <a:xfrm>
                        <a:off x="1547664" y="3474490"/>
                        <a:ext cx="3398998" cy="2880320"/>
                      </a:xfrm>
                      <a:prstGeom prst="rect">
                        <a:avLst/>
                      </a:prstGeom>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nb-NO" dirty="0">
                <a:latin typeface="Calibri" panose="020F0502020204030204" pitchFamily="34" charset="0"/>
              </a:rPr>
              <a:t>Leverandørfinansiering</a:t>
            </a:r>
          </a:p>
        </p:txBody>
      </p:sp>
      <p:sp>
        <p:nvSpPr>
          <p:cNvPr id="41987" name="Text Box 3"/>
          <p:cNvSpPr txBox="1">
            <a:spLocks noChangeArrowheads="1"/>
          </p:cNvSpPr>
          <p:nvPr/>
        </p:nvSpPr>
        <p:spPr bwMode="auto">
          <a:xfrm>
            <a:off x="1187450" y="1124744"/>
            <a:ext cx="7080250" cy="822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FontTx/>
              <a:buNone/>
            </a:pPr>
            <a:r>
              <a:rPr lang="nb-NO" sz="2400" i="0" dirty="0">
                <a:latin typeface="Tahoma" pitchFamily="34" charset="0"/>
              </a:rPr>
              <a:t>Anta at en bedrift har betalingsmuligheter netto pr.</a:t>
            </a:r>
            <a:br>
              <a:rPr lang="nb-NO" sz="2400" i="0" dirty="0">
                <a:latin typeface="Tahoma" pitchFamily="34" charset="0"/>
              </a:rPr>
            </a:br>
            <a:r>
              <a:rPr lang="nb-NO" sz="2400" i="0" dirty="0">
                <a:latin typeface="Tahoma" pitchFamily="34" charset="0"/>
              </a:rPr>
              <a:t>30 dager, eller 10 dager - 2 % rabatt. </a:t>
            </a:r>
          </a:p>
        </p:txBody>
      </p:sp>
      <p:sp>
        <p:nvSpPr>
          <p:cNvPr id="41988" name="Text Box 4"/>
          <p:cNvSpPr txBox="1">
            <a:spLocks noChangeArrowheads="1"/>
          </p:cNvSpPr>
          <p:nvPr/>
        </p:nvSpPr>
        <p:spPr bwMode="auto">
          <a:xfrm>
            <a:off x="1187450" y="2204864"/>
            <a:ext cx="6548438" cy="11874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FontTx/>
              <a:buNone/>
            </a:pPr>
            <a:r>
              <a:rPr lang="nb-NO" sz="2400" i="0" dirty="0">
                <a:latin typeface="Tahoma" pitchFamily="34" charset="0"/>
              </a:rPr>
              <a:t>Hvilken effektiv rente oppnår man ved å bruke </a:t>
            </a:r>
            <a:br>
              <a:rPr lang="nb-NO" sz="2400" i="0" dirty="0">
                <a:latin typeface="Tahoma" pitchFamily="34" charset="0"/>
              </a:rPr>
            </a:br>
            <a:r>
              <a:rPr lang="nb-NO" sz="2400" i="0" dirty="0">
                <a:latin typeface="Tahoma" pitchFamily="34" charset="0"/>
              </a:rPr>
              <a:t>rabatten, eller hvilken rente betaler man ved</a:t>
            </a:r>
            <a:br>
              <a:rPr lang="nb-NO" sz="2400" i="0" dirty="0">
                <a:latin typeface="Tahoma" pitchFamily="34" charset="0"/>
              </a:rPr>
            </a:br>
            <a:r>
              <a:rPr lang="nb-NO" sz="2400" i="0" dirty="0">
                <a:latin typeface="Tahoma" pitchFamily="34" charset="0"/>
              </a:rPr>
              <a:t>ikke å bruke rabatten? </a:t>
            </a:r>
          </a:p>
        </p:txBody>
      </p:sp>
      <p:graphicFrame>
        <p:nvGraphicFramePr>
          <p:cNvPr id="41989" name="Object 5"/>
          <p:cNvGraphicFramePr>
            <a:graphicFrameLocks noChangeAspect="1"/>
          </p:cNvGraphicFramePr>
          <p:nvPr>
            <p:extLst>
              <p:ext uri="{D42A27DB-BD31-4B8C-83A1-F6EECF244321}">
                <p14:modId xmlns:p14="http://schemas.microsoft.com/office/powerpoint/2010/main" val="142260503"/>
              </p:ext>
            </p:extLst>
          </p:nvPr>
        </p:nvGraphicFramePr>
        <p:xfrm>
          <a:off x="1259632" y="3573016"/>
          <a:ext cx="5721263" cy="2799172"/>
        </p:xfrm>
        <a:graphic>
          <a:graphicData uri="http://schemas.openxmlformats.org/presentationml/2006/ole">
            <mc:AlternateContent xmlns:mc="http://schemas.openxmlformats.org/markup-compatibility/2006">
              <mc:Choice xmlns:v="urn:schemas-microsoft-com:vml" Requires="v">
                <p:oleObj name="Equation" r:id="rId2" imgW="3365280" imgH="1650960" progId="Equation.DSMT4">
                  <p:embed/>
                </p:oleObj>
              </mc:Choice>
              <mc:Fallback>
                <p:oleObj name="Equation" r:id="rId2" imgW="3365280" imgH="1650960" progId="Equation.DSMT4">
                  <p:embed/>
                  <p:pic>
                    <p:nvPicPr>
                      <p:cNvPr id="41989" name="Object 5"/>
                      <p:cNvPicPr>
                        <a:picLocks noChangeAspect="1" noChangeArrowheads="1"/>
                      </p:cNvPicPr>
                      <p:nvPr/>
                    </p:nvPicPr>
                    <p:blipFill>
                      <a:blip r:embed="rId3"/>
                      <a:srcRect/>
                      <a:stretch>
                        <a:fillRect/>
                      </a:stretch>
                    </p:blipFill>
                    <p:spPr bwMode="auto">
                      <a:xfrm>
                        <a:off x="1259632" y="3573016"/>
                        <a:ext cx="5721263" cy="2799172"/>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0-#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0-#ppt_w/2"/>
                                          </p:val>
                                        </p:tav>
                                        <p:tav tm="100000">
                                          <p:val>
                                            <p:strVal val="#ppt_x"/>
                                          </p:val>
                                        </p:tav>
                                      </p:tavLst>
                                    </p:anim>
                                    <p:anim calcmode="lin" valueType="num">
                                      <p:cBhvr additive="base">
                                        <p:cTn id="14"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989"/>
                                        </p:tgtEl>
                                        <p:attrNameLst>
                                          <p:attrName>style.visibility</p:attrName>
                                        </p:attrNameLst>
                                      </p:cBhvr>
                                      <p:to>
                                        <p:strVal val="visible"/>
                                      </p:to>
                                    </p:set>
                                    <p:anim calcmode="lin" valueType="num">
                                      <p:cBhvr additive="base">
                                        <p:cTn id="19" dur="500" fill="hold"/>
                                        <p:tgtEl>
                                          <p:spTgt spid="41989"/>
                                        </p:tgtEl>
                                        <p:attrNameLst>
                                          <p:attrName>ppt_x</p:attrName>
                                        </p:attrNameLst>
                                      </p:cBhvr>
                                      <p:tavLst>
                                        <p:tav tm="0">
                                          <p:val>
                                            <p:strVal val="0-#ppt_w/2"/>
                                          </p:val>
                                        </p:tav>
                                        <p:tav tm="100000">
                                          <p:val>
                                            <p:strVal val="#ppt_x"/>
                                          </p:val>
                                        </p:tav>
                                      </p:tavLst>
                                    </p:anim>
                                    <p:anim calcmode="lin" valueType="num">
                                      <p:cBhvr additive="base">
                                        <p:cTn id="20"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autoUpdateAnimBg="0"/>
      <p:bldP spid="41988"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nb-NO" dirty="0">
                <a:latin typeface="Calibri" panose="020F0502020204030204" pitchFamily="34" charset="0"/>
              </a:rPr>
              <a:t>Kassekreditt</a:t>
            </a:r>
          </a:p>
        </p:txBody>
      </p:sp>
      <p:pic>
        <p:nvPicPr>
          <p:cNvPr id="27655" name="Picture 7"/>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1" name="Rectangle 7"/>
          <p:cNvSpPr>
            <a:spLocks noGrp="1" noChangeArrowheads="1"/>
          </p:cNvSpPr>
          <p:nvPr>
            <p:ph type="title"/>
          </p:nvPr>
        </p:nvSpPr>
        <p:spPr/>
        <p:txBody>
          <a:bodyPr/>
          <a:lstStyle/>
          <a:p>
            <a:r>
              <a:rPr lang="nb-NO" dirty="0">
                <a:latin typeface="Calibri" panose="020F0502020204030204" pitchFamily="34" charset="0"/>
              </a:rPr>
              <a:t>Kassekreditt – NORDEA</a:t>
            </a:r>
          </a:p>
        </p:txBody>
      </p:sp>
      <p:pic>
        <p:nvPicPr>
          <p:cNvPr id="67589"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03350" y="1341438"/>
            <a:ext cx="6769100" cy="1900237"/>
          </a:xfrm>
        </p:spPr>
      </p:pic>
      <p:sp>
        <p:nvSpPr>
          <p:cNvPr id="67592" name="Rectangle 8"/>
          <p:cNvSpPr>
            <a:spLocks noGrp="1" noChangeArrowheads="1"/>
          </p:cNvSpPr>
          <p:nvPr>
            <p:ph type="body" sz="half" idx="3"/>
          </p:nvPr>
        </p:nvSpPr>
        <p:spPr>
          <a:xfrm>
            <a:off x="1066800" y="3357563"/>
            <a:ext cx="8077200" cy="3167781"/>
          </a:xfrm>
        </p:spPr>
        <p:txBody>
          <a:bodyPr/>
          <a:lstStyle/>
          <a:p>
            <a:r>
              <a:rPr lang="nb-NO" sz="2400" dirty="0">
                <a:latin typeface="Calibri" panose="020F0502020204030204" pitchFamily="34" charset="0"/>
              </a:rPr>
              <a:t>Kassekreditt belastes med en rente av trukket beløp, pluss provisjon av bevilgningsrammen (limit), betales pr. kvartal</a:t>
            </a:r>
          </a:p>
          <a:p>
            <a:r>
              <a:rPr lang="nb-NO" sz="2400" dirty="0">
                <a:latin typeface="Calibri" panose="020F0502020204030204" pitchFamily="34" charset="0"/>
              </a:rPr>
              <a:t>Eks: Limit 500 000, utnyttelsesgrad 50%, rente 6,2 % p.a., provisjon 0,33 % pr. kvartal</a:t>
            </a:r>
          </a:p>
          <a:p>
            <a:endParaRPr lang="nb-NO" sz="2400" dirty="0"/>
          </a:p>
        </p:txBody>
      </p:sp>
      <p:graphicFrame>
        <p:nvGraphicFramePr>
          <p:cNvPr id="67593" name="Object 9"/>
          <p:cNvGraphicFramePr>
            <a:graphicFrameLocks noGrp="1" noChangeAspect="1"/>
          </p:cNvGraphicFramePr>
          <p:nvPr>
            <p:ph sz="quarter" idx="2"/>
            <p:extLst>
              <p:ext uri="{D42A27DB-BD31-4B8C-83A1-F6EECF244321}">
                <p14:modId xmlns:p14="http://schemas.microsoft.com/office/powerpoint/2010/main" val="705535452"/>
              </p:ext>
            </p:extLst>
          </p:nvPr>
        </p:nvGraphicFramePr>
        <p:xfrm>
          <a:off x="1547813" y="5157788"/>
          <a:ext cx="6985000" cy="1131887"/>
        </p:xfrm>
        <a:graphic>
          <a:graphicData uri="http://schemas.openxmlformats.org/presentationml/2006/ole">
            <mc:AlternateContent xmlns:mc="http://schemas.openxmlformats.org/markup-compatibility/2006">
              <mc:Choice xmlns:v="urn:schemas-microsoft-com:vml" Requires="v">
                <p:oleObj name="Worksheet" r:id="rId3" imgW="3057598" imgH="495164" progId="Excel.Sheet.8">
                  <p:embed/>
                </p:oleObj>
              </mc:Choice>
              <mc:Fallback>
                <p:oleObj name="Worksheet" r:id="rId3" imgW="3057598" imgH="495164" progId="Excel.Sheet.8">
                  <p:embed/>
                  <p:pic>
                    <p:nvPicPr>
                      <p:cNvPr id="67593" name="Object 9"/>
                      <p:cNvPicPr>
                        <a:picLocks noChangeAspect="1" noChangeArrowheads="1"/>
                      </p:cNvPicPr>
                      <p:nvPr/>
                    </p:nvPicPr>
                    <p:blipFill>
                      <a:blip r:embed="rId4"/>
                      <a:srcRect/>
                      <a:stretch>
                        <a:fillRect/>
                      </a:stretch>
                    </p:blipFill>
                    <p:spPr bwMode="auto">
                      <a:xfrm>
                        <a:off x="1547813" y="5157788"/>
                        <a:ext cx="6985000"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593"/>
                                        </p:tgtEl>
                                        <p:attrNameLst>
                                          <p:attrName>style.visibility</p:attrName>
                                        </p:attrNameLst>
                                      </p:cBhvr>
                                      <p:to>
                                        <p:strVal val="visible"/>
                                      </p:to>
                                    </p:set>
                                    <p:animEffect transition="in" filter="dissolve">
                                      <p:cBhvr>
                                        <p:cTn id="7"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nb-NO" dirty="0">
                <a:latin typeface="Calibri" panose="020F0502020204030204" pitchFamily="34" charset="0"/>
              </a:rPr>
              <a:t>Effektiv rente - kassekreditt</a:t>
            </a:r>
          </a:p>
        </p:txBody>
      </p:sp>
      <p:sp>
        <p:nvSpPr>
          <p:cNvPr id="43011" name="Rectangle 3"/>
          <p:cNvSpPr>
            <a:spLocks noGrp="1" noChangeArrowheads="1"/>
          </p:cNvSpPr>
          <p:nvPr>
            <p:ph type="body" sz="half" idx="1"/>
          </p:nvPr>
        </p:nvSpPr>
        <p:spPr>
          <a:xfrm>
            <a:off x="1066800" y="1196975"/>
            <a:ext cx="7537450" cy="5500688"/>
          </a:xfrm>
        </p:spPr>
        <p:txBody>
          <a:bodyPr/>
          <a:lstStyle/>
          <a:p>
            <a:r>
              <a:rPr lang="nb-NO" dirty="0">
                <a:latin typeface="Calibri" panose="020F0502020204030204" pitchFamily="34" charset="0"/>
              </a:rPr>
              <a:t>Rente og provisjon utgjør 5 525/ 250 000 = 0,0221 eller 2,21 % pr. kvartal </a:t>
            </a:r>
          </a:p>
          <a:p>
            <a:r>
              <a:rPr lang="nb-NO" dirty="0">
                <a:latin typeface="Calibri" panose="020F0502020204030204" pitchFamily="34" charset="0"/>
              </a:rPr>
              <a:t>Effektiv årsrente blir 1,0221</a:t>
            </a:r>
            <a:r>
              <a:rPr lang="nb-NO" baseline="30000" dirty="0">
                <a:latin typeface="Calibri" panose="020F0502020204030204" pitchFamily="34" charset="0"/>
              </a:rPr>
              <a:t>4</a:t>
            </a:r>
            <a:r>
              <a:rPr lang="nb-NO" dirty="0">
                <a:latin typeface="Calibri" panose="020F0502020204030204" pitchFamily="34" charset="0"/>
              </a:rPr>
              <a:t> – 1 = 0,0914 dvs. </a:t>
            </a:r>
            <a:br>
              <a:rPr lang="nb-NO" dirty="0">
                <a:latin typeface="Calibri" panose="020F0502020204030204" pitchFamily="34" charset="0"/>
              </a:rPr>
            </a:br>
            <a:r>
              <a:rPr lang="nb-NO" dirty="0">
                <a:latin typeface="Calibri" panose="020F0502020204030204" pitchFamily="34" charset="0"/>
              </a:rPr>
              <a:t>9,14 %</a:t>
            </a:r>
          </a:p>
          <a:p>
            <a:r>
              <a:rPr lang="nb-NO" dirty="0">
                <a:latin typeface="Calibri" panose="020F0502020204030204" pitchFamily="34" charset="0"/>
              </a:rPr>
              <a:t>Effektiv rente kan alternativt finnes slik:</a:t>
            </a:r>
          </a:p>
          <a:p>
            <a:endParaRPr lang="nb-NO" dirty="0">
              <a:latin typeface="Calibri" panose="020F0502020204030204" pitchFamily="34" charset="0"/>
            </a:endParaRPr>
          </a:p>
        </p:txBody>
      </p:sp>
      <p:graphicFrame>
        <p:nvGraphicFramePr>
          <p:cNvPr id="43020" name="Object 12"/>
          <p:cNvGraphicFramePr>
            <a:graphicFrameLocks noGrp="1" noChangeAspect="1"/>
          </p:cNvGraphicFramePr>
          <p:nvPr>
            <p:ph sz="half" idx="2"/>
          </p:nvPr>
        </p:nvGraphicFramePr>
        <p:xfrm>
          <a:off x="1477963" y="3867150"/>
          <a:ext cx="6262687" cy="2252663"/>
        </p:xfrm>
        <a:graphic>
          <a:graphicData uri="http://schemas.openxmlformats.org/presentationml/2006/ole">
            <mc:AlternateContent xmlns:mc="http://schemas.openxmlformats.org/markup-compatibility/2006">
              <mc:Choice xmlns:v="urn:schemas-microsoft-com:vml" Requires="v">
                <p:oleObj name="Formel" r:id="rId2" imgW="2400120" imgH="863280" progId="Equation.3">
                  <p:embed/>
                </p:oleObj>
              </mc:Choice>
              <mc:Fallback>
                <p:oleObj name="Formel" r:id="rId2" imgW="2400120" imgH="863280" progId="Equation.3">
                  <p:embed/>
                  <p:pic>
                    <p:nvPicPr>
                      <p:cNvPr id="4302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63" y="3867150"/>
                        <a:ext cx="6262687" cy="225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3020"/>
                                        </p:tgtEl>
                                        <p:attrNameLst>
                                          <p:attrName>style.visibility</p:attrName>
                                        </p:attrNameLst>
                                      </p:cBhvr>
                                      <p:to>
                                        <p:strVal val="visible"/>
                                      </p:to>
                                    </p:set>
                                    <p:anim calcmode="lin" valueType="num">
                                      <p:cBhvr additive="base">
                                        <p:cTn id="25" dur="500" fill="hold"/>
                                        <p:tgtEl>
                                          <p:spTgt spid="43020"/>
                                        </p:tgtEl>
                                        <p:attrNameLst>
                                          <p:attrName>ppt_x</p:attrName>
                                        </p:attrNameLst>
                                      </p:cBhvr>
                                      <p:tavLst>
                                        <p:tav tm="0">
                                          <p:val>
                                            <p:strVal val="0-#ppt_w/2"/>
                                          </p:val>
                                        </p:tav>
                                        <p:tav tm="100000">
                                          <p:val>
                                            <p:strVal val="#ppt_x"/>
                                          </p:val>
                                        </p:tav>
                                      </p:tavLst>
                                    </p:anim>
                                    <p:anim calcmode="lin" valueType="num">
                                      <p:cBhvr additive="base">
                                        <p:cTn id="26" dur="500" fill="hold"/>
                                        <p:tgtEl>
                                          <p:spTgt spid="430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nb-NO" dirty="0">
                <a:latin typeface="Calibri" panose="020F0502020204030204" pitchFamily="34" charset="0"/>
              </a:rPr>
              <a:t>Kassekreditt og </a:t>
            </a:r>
            <a:r>
              <a:rPr lang="nb-NO" dirty="0" err="1">
                <a:latin typeface="Calibri" panose="020F0502020204030204" pitchFamily="34" charset="0"/>
              </a:rPr>
              <a:t>tilleggsrente</a:t>
            </a:r>
            <a:endParaRPr lang="nb-NO" dirty="0">
              <a:latin typeface="Calibri" panose="020F0502020204030204" pitchFamily="34" charset="0"/>
            </a:endParaRPr>
          </a:p>
        </p:txBody>
      </p:sp>
      <p:sp>
        <p:nvSpPr>
          <p:cNvPr id="80899" name="Rectangle 3"/>
          <p:cNvSpPr>
            <a:spLocks noGrp="1" noChangeArrowheads="1"/>
          </p:cNvSpPr>
          <p:nvPr>
            <p:ph type="body" sz="half" idx="1"/>
          </p:nvPr>
        </p:nvSpPr>
        <p:spPr>
          <a:xfrm>
            <a:off x="1066800" y="1196975"/>
            <a:ext cx="7466013" cy="5500688"/>
          </a:xfrm>
        </p:spPr>
        <p:txBody>
          <a:bodyPr/>
          <a:lstStyle/>
          <a:p>
            <a:r>
              <a:rPr lang="nb-NO" sz="2400" dirty="0">
                <a:latin typeface="Calibri" panose="020F0502020204030204" pitchFamily="34" charset="0"/>
              </a:rPr>
              <a:t>Kunde med lavere kredittverdighet, rente 8 % p.a.</a:t>
            </a:r>
          </a:p>
          <a:p>
            <a:r>
              <a:rPr lang="nb-NO" sz="2400" dirty="0" err="1">
                <a:latin typeface="Calibri" panose="020F0502020204030204" pitchFamily="34" charset="0"/>
              </a:rPr>
              <a:t>Tilleggsrente</a:t>
            </a:r>
            <a:r>
              <a:rPr lang="nb-NO" sz="2400" dirty="0">
                <a:latin typeface="Calibri" panose="020F0502020204030204" pitchFamily="34" charset="0"/>
              </a:rPr>
              <a:t> 2 % p.a. ved trekk over 60 %</a:t>
            </a:r>
          </a:p>
          <a:p>
            <a:r>
              <a:rPr lang="nb-NO" sz="2400" dirty="0">
                <a:latin typeface="Calibri" panose="020F0502020204030204" pitchFamily="34" charset="0"/>
              </a:rPr>
              <a:t>Limit 500 000, gjennomsnittlig trekk 90 %</a:t>
            </a:r>
          </a:p>
        </p:txBody>
      </p:sp>
      <p:graphicFrame>
        <p:nvGraphicFramePr>
          <p:cNvPr id="80967" name="Object 71"/>
          <p:cNvGraphicFramePr>
            <a:graphicFrameLocks noGrp="1" noChangeAspect="1"/>
          </p:cNvGraphicFramePr>
          <p:nvPr>
            <p:ph sz="half" idx="2"/>
          </p:nvPr>
        </p:nvGraphicFramePr>
        <p:xfrm>
          <a:off x="1476375" y="2565400"/>
          <a:ext cx="3886200" cy="4127500"/>
        </p:xfrm>
        <a:graphic>
          <a:graphicData uri="http://schemas.openxmlformats.org/presentationml/2006/ole">
            <mc:AlternateContent xmlns:mc="http://schemas.openxmlformats.org/markup-compatibility/2006">
              <mc:Choice xmlns:v="urn:schemas-microsoft-com:vml" Requires="v">
                <p:oleObj name="Regneark" r:id="rId2" imgW="1990882" imgH="2114725" progId="Excel.Sheet.8">
                  <p:embed/>
                </p:oleObj>
              </mc:Choice>
              <mc:Fallback>
                <p:oleObj name="Regneark" r:id="rId2" imgW="1990882" imgH="2114725" progId="Excel.Sheet.8">
                  <p:embed/>
                  <p:pic>
                    <p:nvPicPr>
                      <p:cNvPr id="80967" name="Object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565400"/>
                        <a:ext cx="3886200"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066800" y="81054"/>
            <a:ext cx="8077200" cy="863600"/>
          </a:xfrm>
        </p:spPr>
        <p:txBody>
          <a:bodyPr/>
          <a:lstStyle/>
          <a:p>
            <a:r>
              <a:rPr lang="nb-NO" dirty="0">
                <a:latin typeface="Calibri" panose="020F0502020204030204" pitchFamily="34" charset="0"/>
              </a:rPr>
              <a:t>Effektiv rente = internrente</a:t>
            </a:r>
          </a:p>
        </p:txBody>
      </p:sp>
      <p:sp>
        <p:nvSpPr>
          <p:cNvPr id="104451" name="Rectangle 3"/>
          <p:cNvSpPr>
            <a:spLocks noGrp="1" noChangeArrowheads="1"/>
          </p:cNvSpPr>
          <p:nvPr>
            <p:ph type="body" sz="half" idx="1"/>
          </p:nvPr>
        </p:nvSpPr>
        <p:spPr>
          <a:xfrm>
            <a:off x="1066800" y="1196975"/>
            <a:ext cx="7177088" cy="5500688"/>
          </a:xfrm>
        </p:spPr>
        <p:txBody>
          <a:bodyPr/>
          <a:lstStyle/>
          <a:p>
            <a:r>
              <a:rPr lang="nb-NO" sz="2300" dirty="0">
                <a:latin typeface="Calibri" panose="020F0502020204030204" pitchFamily="34" charset="0"/>
              </a:rPr>
              <a:t>Lov om Kredittkjøp § 6a sier at ” Beregningen av den effektive renten skal skje i samsvar med en matematisk formel som fastsettes av Kongen i forskrift. Den effektive renten uttrykkes i prosent pr år av den del av kontantprisen som kjøperen får kreditt for, og i tilfelle under hensyn til nedbetalingen av kredittbeløpet. Den effektive renten skal beregnes på grunnlag av alle kostnader som forbrukeren skal betale for kreditten”.</a:t>
            </a:r>
            <a:r>
              <a:rPr lang="nb-NO" sz="2500" dirty="0">
                <a:latin typeface="Calibri" panose="020F0502020204030204" pitchFamily="34" charset="0"/>
              </a:rPr>
              <a:t> </a:t>
            </a:r>
          </a:p>
          <a:p>
            <a:r>
              <a:rPr lang="nb-NO" sz="2300" dirty="0">
                <a:latin typeface="Calibri" panose="020F0502020204030204" pitchFamily="34" charset="0"/>
              </a:rPr>
              <a:t>Formelen for </a:t>
            </a:r>
            <a:r>
              <a:rPr lang="nb-NO" sz="2300" dirty="0">
                <a:solidFill>
                  <a:srgbClr val="FF0000"/>
                </a:solidFill>
                <a:latin typeface="Calibri" panose="020F0502020204030204" pitchFamily="34" charset="0"/>
              </a:rPr>
              <a:t>effektiv perioderente</a:t>
            </a:r>
            <a:r>
              <a:rPr lang="nb-NO" sz="2300" dirty="0">
                <a:latin typeface="Calibri" panose="020F0502020204030204" pitchFamily="34" charset="0"/>
              </a:rPr>
              <a:t> er slik:</a:t>
            </a:r>
            <a:br>
              <a:rPr lang="nb-NO" sz="2300" dirty="0">
                <a:latin typeface="Calibri" panose="020F0502020204030204" pitchFamily="34" charset="0"/>
              </a:rPr>
            </a:br>
            <a:br>
              <a:rPr lang="nb-NO" sz="2000" dirty="0">
                <a:latin typeface="Calibri" panose="020F0502020204030204" pitchFamily="34" charset="0"/>
              </a:rPr>
            </a:br>
            <a:endParaRPr lang="nb-NO" sz="2000" dirty="0">
              <a:latin typeface="Calibri" panose="020F0502020204030204" pitchFamily="34" charset="0"/>
            </a:endParaRPr>
          </a:p>
        </p:txBody>
      </p:sp>
      <p:graphicFrame>
        <p:nvGraphicFramePr>
          <p:cNvPr id="104452" name="Object 4"/>
          <p:cNvGraphicFramePr>
            <a:graphicFrameLocks noGrp="1" noChangeAspect="1"/>
          </p:cNvGraphicFramePr>
          <p:nvPr>
            <p:ph sz="half" idx="2"/>
          </p:nvPr>
        </p:nvGraphicFramePr>
        <p:xfrm>
          <a:off x="1476375" y="4652963"/>
          <a:ext cx="2159000" cy="903287"/>
        </p:xfrm>
        <a:graphic>
          <a:graphicData uri="http://schemas.openxmlformats.org/presentationml/2006/ole">
            <mc:AlternateContent xmlns:mc="http://schemas.openxmlformats.org/markup-compatibility/2006">
              <mc:Choice xmlns:v="urn:schemas-microsoft-com:vml" Requires="v">
                <p:oleObj name="Formel" r:id="rId2" imgW="1091880" imgH="457200" progId="Equation.3">
                  <p:embed/>
                </p:oleObj>
              </mc:Choice>
              <mc:Fallback>
                <p:oleObj name="Formel" r:id="rId2" imgW="1091880" imgH="457200" progId="Equation.3">
                  <p:embed/>
                  <p:pic>
                    <p:nvPicPr>
                      <p:cNvPr id="10445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652963"/>
                        <a:ext cx="2159000" cy="90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4" name="Text Box 6"/>
          <p:cNvSpPr txBox="1">
            <a:spLocks noChangeArrowheads="1"/>
          </p:cNvSpPr>
          <p:nvPr/>
        </p:nvSpPr>
        <p:spPr bwMode="auto">
          <a:xfrm>
            <a:off x="1403350" y="5516563"/>
            <a:ext cx="6746875"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FontTx/>
              <a:buNone/>
            </a:pPr>
            <a:r>
              <a:rPr lang="nb-NO" sz="2300" i="0" dirty="0">
                <a:latin typeface="Calibri" panose="020F0502020204030204" pitchFamily="34" charset="0"/>
              </a:rPr>
              <a:t>Hvor CF</a:t>
            </a:r>
            <a:r>
              <a:rPr lang="nb-NO" sz="2300" i="0" baseline="-14000" dirty="0">
                <a:latin typeface="Calibri" panose="020F0502020204030204" pitchFamily="34" charset="0"/>
              </a:rPr>
              <a:t>0</a:t>
            </a:r>
            <a:r>
              <a:rPr lang="nb-NO" sz="2300" i="0" dirty="0">
                <a:latin typeface="Calibri" panose="020F0502020204030204" pitchFamily="34" charset="0"/>
              </a:rPr>
              <a:t> er </a:t>
            </a:r>
            <a:r>
              <a:rPr lang="nb-NO" sz="2300" b="1" i="0" dirty="0">
                <a:solidFill>
                  <a:srgbClr val="FF0000"/>
                </a:solidFill>
                <a:latin typeface="Calibri" panose="020F0502020204030204" pitchFamily="34" charset="0"/>
              </a:rPr>
              <a:t>netto utbetalt</a:t>
            </a:r>
            <a:r>
              <a:rPr lang="nb-NO" sz="2300" i="0" dirty="0">
                <a:latin typeface="Calibri" panose="020F0502020204030204" pitchFamily="34" charset="0"/>
              </a:rPr>
              <a:t> (etter fradrag for gebyrer</a:t>
            </a:r>
            <a:br>
              <a:rPr lang="nb-NO" sz="2300" i="0" dirty="0">
                <a:latin typeface="Calibri" panose="020F0502020204030204" pitchFamily="34" charset="0"/>
              </a:rPr>
            </a:br>
            <a:r>
              <a:rPr lang="nb-NO" sz="2300" i="0" dirty="0">
                <a:latin typeface="Calibri" panose="020F0502020204030204" pitchFamily="34" charset="0"/>
              </a:rPr>
              <a:t>mv), og </a:t>
            </a:r>
            <a:r>
              <a:rPr lang="nb-NO" sz="2300" i="0" dirty="0" err="1">
                <a:latin typeface="Calibri" panose="020F0502020204030204" pitchFamily="34" charset="0"/>
              </a:rPr>
              <a:t>CF</a:t>
            </a:r>
            <a:r>
              <a:rPr lang="nb-NO" sz="2300" i="0" baseline="-14000" dirty="0" err="1">
                <a:latin typeface="Calibri" panose="020F0502020204030204" pitchFamily="34" charset="0"/>
              </a:rPr>
              <a:t>t</a:t>
            </a:r>
            <a:r>
              <a:rPr lang="nb-NO" sz="2300" i="0" dirty="0">
                <a:latin typeface="Calibri" panose="020F0502020204030204" pitchFamily="34" charset="0"/>
              </a:rPr>
              <a:t> er </a:t>
            </a:r>
            <a:r>
              <a:rPr lang="nb-NO" sz="2300" b="1" i="0" dirty="0">
                <a:solidFill>
                  <a:srgbClr val="FF0000"/>
                </a:solidFill>
                <a:latin typeface="Calibri" panose="020F0502020204030204" pitchFamily="34" charset="0"/>
              </a:rPr>
              <a:t>alle utbetalinger</a:t>
            </a:r>
            <a:r>
              <a:rPr lang="nb-NO" sz="2300" i="0" dirty="0">
                <a:latin typeface="Calibri" panose="020F0502020204030204" pitchFamily="34" charset="0"/>
              </a:rPr>
              <a:t> knyttet til </a:t>
            </a:r>
            <a:r>
              <a:rPr lang="nb-NO" sz="2300" i="0" dirty="0" err="1">
                <a:latin typeface="Calibri" panose="020F0502020204030204" pitchFamily="34" charset="0"/>
              </a:rPr>
              <a:t>lånet</a:t>
            </a:r>
            <a:r>
              <a:rPr lang="nb-NO" sz="2300" i="0" dirty="0">
                <a:latin typeface="Calibri" panose="020F0502020204030204" pitchFamily="34" charset="0"/>
              </a:rPr>
              <a:t> (renter,</a:t>
            </a:r>
            <a:br>
              <a:rPr lang="nb-NO" sz="2300" i="0" dirty="0">
                <a:latin typeface="Calibri" panose="020F0502020204030204" pitchFamily="34" charset="0"/>
              </a:rPr>
            </a:br>
            <a:r>
              <a:rPr lang="nb-NO" sz="2300" i="0" dirty="0">
                <a:latin typeface="Calibri" panose="020F0502020204030204" pitchFamily="34" charset="0"/>
              </a:rPr>
              <a:t>avdrag, betalingsgebyrer) og q </a:t>
            </a:r>
            <a:r>
              <a:rPr lang="nb-NO" sz="2300" b="1" i="0" dirty="0">
                <a:solidFill>
                  <a:srgbClr val="FF0000"/>
                </a:solidFill>
                <a:latin typeface="Calibri" panose="020F0502020204030204" pitchFamily="34" charset="0"/>
              </a:rPr>
              <a:t>rente</a:t>
            </a:r>
            <a:r>
              <a:rPr lang="nb-NO" sz="2300" i="0" dirty="0">
                <a:solidFill>
                  <a:srgbClr val="FF0000"/>
                </a:solidFill>
                <a:latin typeface="Calibri" panose="020F0502020204030204" pitchFamily="34" charset="0"/>
              </a:rPr>
              <a:t> </a:t>
            </a:r>
            <a:r>
              <a:rPr lang="nb-NO" sz="2300" b="1" i="0" dirty="0">
                <a:solidFill>
                  <a:srgbClr val="FF0000"/>
                </a:solidFill>
                <a:latin typeface="Calibri" panose="020F0502020204030204" pitchFamily="34" charset="0"/>
              </a:rPr>
              <a:t>pr. periode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additive="base">
                                        <p:cTn id="7" dur="500" fill="hold"/>
                                        <p:tgtEl>
                                          <p:spTgt spid="104452"/>
                                        </p:tgtEl>
                                        <p:attrNameLst>
                                          <p:attrName>ppt_x</p:attrName>
                                        </p:attrNameLst>
                                      </p:cBhvr>
                                      <p:tavLst>
                                        <p:tav tm="0">
                                          <p:val>
                                            <p:strVal val="0-#ppt_w/2"/>
                                          </p:val>
                                        </p:tav>
                                        <p:tav tm="100000">
                                          <p:val>
                                            <p:strVal val="#ppt_x"/>
                                          </p:val>
                                        </p:tav>
                                      </p:tavLst>
                                    </p:anim>
                                    <p:anim calcmode="lin" valueType="num">
                                      <p:cBhvr additive="base">
                                        <p:cTn id="8" dur="500" fill="hold"/>
                                        <p:tgtEl>
                                          <p:spTgt spid="1044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4"/>
                                        </p:tgtEl>
                                        <p:attrNameLst>
                                          <p:attrName>style.visibility</p:attrName>
                                        </p:attrNameLst>
                                      </p:cBhvr>
                                      <p:to>
                                        <p:strVal val="visible"/>
                                      </p:to>
                                    </p:set>
                                    <p:anim calcmode="lin" valueType="num">
                                      <p:cBhvr additive="base">
                                        <p:cTn id="13" dur="500" fill="hold"/>
                                        <p:tgtEl>
                                          <p:spTgt spid="104454"/>
                                        </p:tgtEl>
                                        <p:attrNameLst>
                                          <p:attrName>ppt_x</p:attrName>
                                        </p:attrNameLst>
                                      </p:cBhvr>
                                      <p:tavLst>
                                        <p:tav tm="0">
                                          <p:val>
                                            <p:strVal val="0-#ppt_w/2"/>
                                          </p:val>
                                        </p:tav>
                                        <p:tav tm="100000">
                                          <p:val>
                                            <p:strVal val="#ppt_x"/>
                                          </p:val>
                                        </p:tav>
                                      </p:tavLst>
                                    </p:anim>
                                    <p:anim calcmode="lin" valueType="num">
                                      <p:cBhvr additive="base">
                                        <p:cTn id="14" dur="500" fill="hold"/>
                                        <p:tgtEl>
                                          <p:spTgt spid="1044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nb-NO" dirty="0" err="1">
                <a:latin typeface="Calibri" panose="020F0502020204030204" pitchFamily="34" charset="0"/>
              </a:rPr>
              <a:t>Factoring</a:t>
            </a:r>
            <a:endParaRPr lang="nb-NO" dirty="0">
              <a:latin typeface="Calibri" panose="020F0502020204030204" pitchFamily="34" charset="0"/>
            </a:endParaRPr>
          </a:p>
        </p:txBody>
      </p:sp>
      <p:pic>
        <p:nvPicPr>
          <p:cNvPr id="74756" name="Picture 4"/>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nb-NO" dirty="0" err="1">
                <a:latin typeface="Calibri" panose="020F0502020204030204" pitchFamily="34" charset="0"/>
              </a:rPr>
              <a:t>Factoring</a:t>
            </a:r>
            <a:r>
              <a:rPr lang="nb-NO" dirty="0">
                <a:latin typeface="Calibri" panose="020F0502020204030204" pitchFamily="34" charset="0"/>
              </a:rPr>
              <a:t> hos Elcon</a:t>
            </a:r>
          </a:p>
        </p:txBody>
      </p:sp>
      <p:pic>
        <p:nvPicPr>
          <p:cNvPr id="75780" name="Picture 4"/>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1066800" y="1368425"/>
            <a:ext cx="7826375" cy="532923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nb-NO" dirty="0" err="1">
                <a:latin typeface="Calibri" panose="020F0502020204030204" pitchFamily="34" charset="0"/>
              </a:rPr>
              <a:t>Factoring</a:t>
            </a:r>
            <a:r>
              <a:rPr lang="nb-NO" dirty="0">
                <a:latin typeface="Calibri" panose="020F0502020204030204" pitchFamily="34" charset="0"/>
              </a:rPr>
              <a:t> - lønnsomhet</a:t>
            </a:r>
          </a:p>
        </p:txBody>
      </p:sp>
      <p:sp>
        <p:nvSpPr>
          <p:cNvPr id="48131" name="Rectangle 3"/>
          <p:cNvSpPr>
            <a:spLocks noGrp="1" noChangeArrowheads="1"/>
          </p:cNvSpPr>
          <p:nvPr>
            <p:ph type="body" idx="1"/>
          </p:nvPr>
        </p:nvSpPr>
        <p:spPr/>
        <p:txBody>
          <a:bodyPr/>
          <a:lstStyle/>
          <a:p>
            <a:r>
              <a:rPr lang="nb-NO" sz="2600" dirty="0" err="1">
                <a:latin typeface="Calibri" panose="020F0502020204030204" pitchFamily="34" charset="0"/>
              </a:rPr>
              <a:t>Factoring</a:t>
            </a:r>
            <a:r>
              <a:rPr lang="nb-NO" sz="2600" dirty="0">
                <a:latin typeface="Calibri" panose="020F0502020204030204" pitchFamily="34" charset="0"/>
              </a:rPr>
              <a:t> - både administrative og finansielle tjenester</a:t>
            </a:r>
            <a:endParaRPr lang="nb-NO" dirty="0">
              <a:latin typeface="Calibri" panose="020F0502020204030204" pitchFamily="34" charset="0"/>
            </a:endParaRPr>
          </a:p>
          <a:p>
            <a:pPr lvl="1"/>
            <a:r>
              <a:rPr lang="nb-NO" dirty="0">
                <a:latin typeface="Calibri" panose="020F0502020204030204" pitchFamily="34" charset="0"/>
              </a:rPr>
              <a:t>Administrativt: Reskontrokontroll mv</a:t>
            </a:r>
          </a:p>
          <a:p>
            <a:pPr lvl="1"/>
            <a:r>
              <a:rPr lang="nb-NO" dirty="0">
                <a:latin typeface="Calibri" panose="020F0502020204030204" pitchFamily="34" charset="0"/>
              </a:rPr>
              <a:t>Finansielt: Forskutterte fordringer</a:t>
            </a:r>
          </a:p>
          <a:p>
            <a:r>
              <a:rPr lang="nb-NO" sz="2600" dirty="0">
                <a:latin typeface="Calibri" panose="020F0502020204030204" pitchFamily="34" charset="0"/>
              </a:rPr>
              <a:t>Lønnsomhetsanalyse må ivareta begge sider</a:t>
            </a:r>
          </a:p>
          <a:p>
            <a:r>
              <a:rPr lang="nb-NO" sz="2600" dirty="0">
                <a:latin typeface="Calibri" panose="020F0502020204030204" pitchFamily="34" charset="0"/>
              </a:rPr>
              <a:t>Spørsmål</a:t>
            </a:r>
          </a:p>
          <a:p>
            <a:pPr lvl="1"/>
            <a:r>
              <a:rPr lang="nb-NO" sz="2200" dirty="0">
                <a:latin typeface="Calibri" panose="020F0502020204030204" pitchFamily="34" charset="0"/>
              </a:rPr>
              <a:t>Hvor mye kapital frigjøres?</a:t>
            </a:r>
          </a:p>
          <a:p>
            <a:pPr lvl="1"/>
            <a:r>
              <a:rPr lang="nb-NO" sz="2200" dirty="0">
                <a:latin typeface="Calibri" panose="020F0502020204030204" pitchFamily="34" charset="0"/>
              </a:rPr>
              <a:t>Hva koster dette (netto) ?</a:t>
            </a:r>
          </a:p>
          <a:p>
            <a:endParaRPr lang="nb-NO"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anim calcmode="lin" valueType="num">
                                      <p:cBhvr additive="base">
                                        <p:cTn id="37" dur="500" fill="hold"/>
                                        <p:tgtEl>
                                          <p:spTgt spid="481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81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8131">
                                            <p:txEl>
                                              <p:pRg st="6" end="6"/>
                                            </p:txEl>
                                          </p:spTgt>
                                        </p:tgtEl>
                                        <p:attrNameLst>
                                          <p:attrName>style.visibility</p:attrName>
                                        </p:attrNameLst>
                                      </p:cBhvr>
                                      <p:to>
                                        <p:strVal val="visible"/>
                                      </p:to>
                                    </p:set>
                                    <p:anim calcmode="lin" valueType="num">
                                      <p:cBhvr additive="base">
                                        <p:cTn id="43" dur="500" fill="hold"/>
                                        <p:tgtEl>
                                          <p:spTgt spid="481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81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nb-NO" dirty="0">
                <a:latin typeface="Calibri" panose="020F0502020204030204" pitchFamily="34" charset="0"/>
              </a:rPr>
              <a:t>Eksempel </a:t>
            </a:r>
            <a:r>
              <a:rPr lang="nb-NO" dirty="0" err="1">
                <a:latin typeface="Calibri" panose="020F0502020204030204" pitchFamily="34" charset="0"/>
              </a:rPr>
              <a:t>factoring</a:t>
            </a:r>
            <a:endParaRPr lang="nb-NO" dirty="0">
              <a:latin typeface="Calibri" panose="020F0502020204030204" pitchFamily="34" charset="0"/>
            </a:endParaRPr>
          </a:p>
        </p:txBody>
      </p:sp>
      <p:sp>
        <p:nvSpPr>
          <p:cNvPr id="49155" name="Rectangle 3"/>
          <p:cNvSpPr>
            <a:spLocks noGrp="1" noChangeArrowheads="1"/>
          </p:cNvSpPr>
          <p:nvPr>
            <p:ph type="body" idx="1"/>
          </p:nvPr>
        </p:nvSpPr>
        <p:spPr/>
        <p:txBody>
          <a:bodyPr/>
          <a:lstStyle/>
          <a:p>
            <a:r>
              <a:rPr lang="nb-NO" sz="2400" dirty="0">
                <a:latin typeface="Calibri" panose="020F0502020204030204" pitchFamily="34" charset="0"/>
              </a:rPr>
              <a:t>Bedrift omsetter for 12 000 000 pr. år eller 1 000 000 månedlig</a:t>
            </a:r>
          </a:p>
          <a:p>
            <a:r>
              <a:rPr lang="nb-NO" sz="2400" dirty="0">
                <a:latin typeface="Calibri" panose="020F0502020204030204" pitchFamily="34" charset="0"/>
              </a:rPr>
              <a:t>Kundekreditt hittil 45 dager, men kan reduseres til 30 med </a:t>
            </a:r>
            <a:r>
              <a:rPr lang="nb-NO" sz="2400" dirty="0" err="1">
                <a:latin typeface="Calibri" panose="020F0502020204030204" pitchFamily="34" charset="0"/>
              </a:rPr>
              <a:t>factoring</a:t>
            </a:r>
            <a:r>
              <a:rPr lang="nb-NO" sz="2400" dirty="0">
                <a:latin typeface="Calibri" panose="020F0502020204030204" pitchFamily="34" charset="0"/>
              </a:rPr>
              <a:t> pga. mer effektiv innkreving av fordringer</a:t>
            </a:r>
          </a:p>
          <a:p>
            <a:r>
              <a:rPr lang="nb-NO" sz="2400" dirty="0">
                <a:latin typeface="Calibri" panose="020F0502020204030204" pitchFamily="34" charset="0"/>
              </a:rPr>
              <a:t>20 % margin, 13 % rente på forskudd</a:t>
            </a:r>
          </a:p>
          <a:p>
            <a:r>
              <a:rPr lang="nb-NO" sz="2400" dirty="0">
                <a:latin typeface="Calibri" panose="020F0502020204030204" pitchFamily="34" charset="0"/>
              </a:rPr>
              <a:t>Administrasjonsgebyr kr 25 pr. faktura, gjennomsnittlig fakturabeløp kr 5 000</a:t>
            </a:r>
          </a:p>
          <a:p>
            <a:r>
              <a:rPr lang="nb-NO" sz="2400" dirty="0">
                <a:latin typeface="Calibri" panose="020F0502020204030204" pitchFamily="34" charset="0"/>
              </a:rPr>
              <a:t>Sparte adm. kostnader ved overgang til </a:t>
            </a:r>
            <a:r>
              <a:rPr lang="nb-NO" sz="2400" dirty="0" err="1">
                <a:latin typeface="Calibri" panose="020F0502020204030204" pitchFamily="34" charset="0"/>
              </a:rPr>
              <a:t>factoring</a:t>
            </a:r>
            <a:r>
              <a:rPr lang="nb-NO" sz="2400" dirty="0">
                <a:latin typeface="Calibri" panose="020F0502020204030204" pitchFamily="34" charset="0"/>
              </a:rPr>
              <a:t> blir </a:t>
            </a:r>
            <a:br>
              <a:rPr lang="nb-NO" sz="2400" dirty="0">
                <a:latin typeface="Calibri" panose="020F0502020204030204" pitchFamily="34" charset="0"/>
              </a:rPr>
            </a:br>
            <a:r>
              <a:rPr lang="nb-NO" sz="2400" dirty="0">
                <a:latin typeface="Calibri" panose="020F0502020204030204" pitchFamily="34" charset="0"/>
              </a:rPr>
              <a:t>kr 50 000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nb-NO" dirty="0">
                <a:latin typeface="Calibri" panose="020F0502020204030204" pitchFamily="34" charset="0"/>
              </a:rPr>
              <a:t>Hvor mye kapital frigjøres?</a:t>
            </a:r>
          </a:p>
        </p:txBody>
      </p:sp>
      <p:graphicFrame>
        <p:nvGraphicFramePr>
          <p:cNvPr id="109571" name="Object 3"/>
          <p:cNvGraphicFramePr>
            <a:graphicFrameLocks noGrp="1" noChangeAspect="1"/>
          </p:cNvGraphicFramePr>
          <p:nvPr>
            <p:ph type="tbl" idx="1"/>
            <p:extLst>
              <p:ext uri="{D42A27DB-BD31-4B8C-83A1-F6EECF244321}">
                <p14:modId xmlns:p14="http://schemas.microsoft.com/office/powerpoint/2010/main" val="1563095668"/>
              </p:ext>
            </p:extLst>
          </p:nvPr>
        </p:nvGraphicFramePr>
        <p:xfrm>
          <a:off x="1116013" y="1412875"/>
          <a:ext cx="7772400" cy="2743200"/>
        </p:xfrm>
        <a:graphic>
          <a:graphicData uri="http://schemas.openxmlformats.org/presentationml/2006/ole">
            <mc:AlternateContent xmlns:mc="http://schemas.openxmlformats.org/markup-compatibility/2006">
              <mc:Choice xmlns:v="urn:schemas-microsoft-com:vml" Requires="v">
                <p:oleObj name="Worksheet" r:id="rId2" imgW="3238538" imgH="1143000" progId="Excel.Sheet.8">
                  <p:embed/>
                </p:oleObj>
              </mc:Choice>
              <mc:Fallback>
                <p:oleObj name="Worksheet" r:id="rId2" imgW="3238538" imgH="1143000" progId="Excel.Sheet.8">
                  <p:embed/>
                  <p:pic>
                    <p:nvPicPr>
                      <p:cNvPr id="109571" name="Object 3"/>
                      <p:cNvPicPr>
                        <a:picLocks noChangeAspect="1" noChangeArrowheads="1"/>
                      </p:cNvPicPr>
                      <p:nvPr/>
                    </p:nvPicPr>
                    <p:blipFill>
                      <a:blip r:embed="rId3"/>
                      <a:srcRect/>
                      <a:stretch>
                        <a:fillRect/>
                      </a:stretch>
                    </p:blipFill>
                    <p:spPr bwMode="auto">
                      <a:xfrm>
                        <a:off x="1116013" y="1412875"/>
                        <a:ext cx="7772400" cy="27432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dissolve">
                                      <p:cBhvr>
                                        <p:cTn id="7"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nb-NO" dirty="0">
                <a:latin typeface="Calibri" panose="020F0502020204030204" pitchFamily="34" charset="0"/>
              </a:rPr>
              <a:t>Hva koster det?</a:t>
            </a:r>
          </a:p>
        </p:txBody>
      </p:sp>
      <p:graphicFrame>
        <p:nvGraphicFramePr>
          <p:cNvPr id="110595" name="Object 3"/>
          <p:cNvGraphicFramePr>
            <a:graphicFrameLocks noGrp="1" noChangeAspect="1"/>
          </p:cNvGraphicFramePr>
          <p:nvPr>
            <p:ph type="tbl" idx="1"/>
            <p:extLst>
              <p:ext uri="{D42A27DB-BD31-4B8C-83A1-F6EECF244321}">
                <p14:modId xmlns:p14="http://schemas.microsoft.com/office/powerpoint/2010/main" val="16702001"/>
              </p:ext>
            </p:extLst>
          </p:nvPr>
        </p:nvGraphicFramePr>
        <p:xfrm>
          <a:off x="1116013" y="1341438"/>
          <a:ext cx="7721600" cy="4114800"/>
        </p:xfrm>
        <a:graphic>
          <a:graphicData uri="http://schemas.openxmlformats.org/presentationml/2006/ole">
            <mc:AlternateContent xmlns:mc="http://schemas.openxmlformats.org/markup-compatibility/2006">
              <mc:Choice xmlns:v="urn:schemas-microsoft-com:vml" Requires="v">
                <p:oleObj name="Worksheet" r:id="rId2" imgW="2752901" imgH="1466714" progId="Excel.Sheet.8">
                  <p:embed/>
                </p:oleObj>
              </mc:Choice>
              <mc:Fallback>
                <p:oleObj name="Worksheet" r:id="rId2" imgW="2752901" imgH="1466714" progId="Excel.Sheet.8">
                  <p:embed/>
                  <p:pic>
                    <p:nvPicPr>
                      <p:cNvPr id="110595" name="Object 3"/>
                      <p:cNvPicPr>
                        <a:picLocks noChangeAspect="1" noChangeArrowheads="1"/>
                      </p:cNvPicPr>
                      <p:nvPr/>
                    </p:nvPicPr>
                    <p:blipFill>
                      <a:blip r:embed="rId3"/>
                      <a:srcRect/>
                      <a:stretch>
                        <a:fillRect/>
                      </a:stretch>
                    </p:blipFill>
                    <p:spPr bwMode="auto">
                      <a:xfrm>
                        <a:off x="1116013" y="1341438"/>
                        <a:ext cx="7721600" cy="41148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dissolve">
                                      <p:cBhvr>
                                        <p:cTn id="7"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nb-NO" sz="3600" dirty="0">
                <a:latin typeface="Calibri" panose="020F0502020204030204" pitchFamily="34" charset="0"/>
              </a:rPr>
              <a:t>Leasing</a:t>
            </a:r>
          </a:p>
        </p:txBody>
      </p:sp>
      <p:pic>
        <p:nvPicPr>
          <p:cNvPr id="88068" name="Picture 4"/>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nb-NO" dirty="0">
                <a:latin typeface="Calibri" panose="020F0502020204030204" pitchFamily="34" charset="0"/>
              </a:rPr>
              <a:t>Leasing</a:t>
            </a:r>
          </a:p>
        </p:txBody>
      </p:sp>
      <p:sp>
        <p:nvSpPr>
          <p:cNvPr id="4" name="Plassholder for innhold 3">
            <a:extLst>
              <a:ext uri="{FF2B5EF4-FFF2-40B4-BE49-F238E27FC236}">
                <a16:creationId xmlns:a16="http://schemas.microsoft.com/office/drawing/2014/main" id="{43C0D201-93C4-4191-AC0C-ADE1A27B37CE}"/>
              </a:ext>
            </a:extLst>
          </p:cNvPr>
          <p:cNvSpPr>
            <a:spLocks noGrp="1"/>
          </p:cNvSpPr>
          <p:nvPr>
            <p:ph idx="1"/>
          </p:nvPr>
        </p:nvSpPr>
        <p:spPr>
          <a:xfrm>
            <a:off x="1066800" y="1210733"/>
            <a:ext cx="8077200" cy="5707064"/>
          </a:xfrm>
        </p:spPr>
        <p:txBody>
          <a:bodyPr/>
          <a:lstStyle/>
          <a:p>
            <a:r>
              <a:rPr lang="nb-NO" sz="2400" dirty="0">
                <a:latin typeface="Calibri" panose="020F0502020204030204" pitchFamily="34" charset="0"/>
                <a:cs typeface="Calibri" panose="020F0502020204030204" pitchFamily="34" charset="0"/>
              </a:rPr>
              <a:t>Leasing (leie) er et alternativ til finansiering gjennom bank, for eksempel</a:t>
            </a:r>
          </a:p>
          <a:p>
            <a:r>
              <a:rPr lang="nb-NO" sz="2400" dirty="0">
                <a:latin typeface="Calibri" panose="020F0502020204030204" pitchFamily="34" charset="0"/>
                <a:cs typeface="Calibri" panose="020F0502020204030204" pitchFamily="34" charset="0"/>
              </a:rPr>
              <a:t>Vi finner effektiv rente ut fra forskjell i kontantstrøm mellom kjøp og leasing</a:t>
            </a:r>
          </a:p>
          <a:p>
            <a:r>
              <a:rPr lang="nb-NO" sz="2400" dirty="0">
                <a:latin typeface="Calibri" panose="020F0502020204030204" pitchFamily="34" charset="0"/>
                <a:cs typeface="Calibri" panose="020F0502020204030204" pitchFamily="34" charset="0"/>
              </a:rPr>
              <a:t>Anta at en bedrift trenger en maskin som koster 100 000. Maskinen kan leases med betaling av et forskudd på 40 000 nå og 3 betalinger på 25 000 i slutten av hvert år i 3 år. Hvilken effektiv rente innebærer dette?</a:t>
            </a:r>
            <a:br>
              <a:rPr lang="nb-NO" sz="2400" dirty="0">
                <a:latin typeface="Calibri" panose="020F0502020204030204" pitchFamily="34" charset="0"/>
                <a:cs typeface="Calibri" panose="020F0502020204030204" pitchFamily="34" charset="0"/>
              </a:rPr>
            </a:br>
            <a:br>
              <a:rPr lang="nb-NO" sz="2400" dirty="0">
                <a:latin typeface="Calibri" panose="020F0502020204030204" pitchFamily="34" charset="0"/>
                <a:cs typeface="Calibri" panose="020F0502020204030204" pitchFamily="34" charset="0"/>
              </a:rPr>
            </a:br>
            <a:endParaRPr lang="nb-NO" sz="2400" dirty="0">
              <a:latin typeface="Calibri" panose="020F0502020204030204" pitchFamily="34" charset="0"/>
              <a:cs typeface="Calibri" panose="020F0502020204030204" pitchFamily="34" charset="0"/>
            </a:endParaRPr>
          </a:p>
        </p:txBody>
      </p:sp>
      <p:graphicFrame>
        <p:nvGraphicFramePr>
          <p:cNvPr id="5" name="Objekt 4">
            <a:extLst>
              <a:ext uri="{FF2B5EF4-FFF2-40B4-BE49-F238E27FC236}">
                <a16:creationId xmlns:a16="http://schemas.microsoft.com/office/drawing/2014/main" id="{0DD8C977-4126-42AE-B70F-F54C2649C413}"/>
              </a:ext>
            </a:extLst>
          </p:cNvPr>
          <p:cNvGraphicFramePr>
            <a:graphicFrameLocks noChangeAspect="1"/>
          </p:cNvGraphicFramePr>
          <p:nvPr/>
        </p:nvGraphicFramePr>
        <p:xfrm>
          <a:off x="1482490" y="4570941"/>
          <a:ext cx="5315421" cy="1401233"/>
        </p:xfrm>
        <a:graphic>
          <a:graphicData uri="http://schemas.openxmlformats.org/presentationml/2006/ole">
            <mc:AlternateContent xmlns:mc="http://schemas.openxmlformats.org/markup-compatibility/2006">
              <mc:Choice xmlns:v="urn:schemas-microsoft-com:vml" Requires="v">
                <p:oleObj name="Worksheet" r:id="rId2" imgW="4371994" imgH="1152389" progId="Excel.Sheet.12">
                  <p:embed/>
                </p:oleObj>
              </mc:Choice>
              <mc:Fallback>
                <p:oleObj name="Worksheet" r:id="rId2" imgW="4371994" imgH="1152389" progId="Excel.Sheet.12">
                  <p:embed/>
                  <p:pic>
                    <p:nvPicPr>
                      <p:cNvPr id="5" name="Objekt 4">
                        <a:extLst>
                          <a:ext uri="{FF2B5EF4-FFF2-40B4-BE49-F238E27FC236}">
                            <a16:creationId xmlns:a16="http://schemas.microsoft.com/office/drawing/2014/main" id="{0DD8C977-4126-42AE-B70F-F54C2649C413}"/>
                          </a:ext>
                        </a:extLst>
                      </p:cNvPr>
                      <p:cNvPicPr/>
                      <p:nvPr/>
                    </p:nvPicPr>
                    <p:blipFill>
                      <a:blip r:embed="rId3"/>
                      <a:stretch>
                        <a:fillRect/>
                      </a:stretch>
                    </p:blipFill>
                    <p:spPr>
                      <a:xfrm>
                        <a:off x="1482490" y="4570941"/>
                        <a:ext cx="5315421" cy="1401233"/>
                      </a:xfrm>
                      <a:prstGeom prst="rect">
                        <a:avLst/>
                      </a:prstGeom>
                    </p:spPr>
                  </p:pic>
                </p:oleObj>
              </mc:Fallback>
            </mc:AlternateContent>
          </a:graphicData>
        </a:graphic>
      </p:graphicFrame>
    </p:spTree>
    <p:extLst>
      <p:ext uri="{BB962C8B-B14F-4D97-AF65-F5344CB8AC3E}">
        <p14:creationId xmlns:p14="http://schemas.microsoft.com/office/powerpoint/2010/main" val="294362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nb-NO" dirty="0">
                <a:latin typeface="Calibri" panose="020F0502020204030204" pitchFamily="34" charset="0"/>
              </a:rPr>
              <a:t>Fra perioderente til årsrente</a:t>
            </a:r>
          </a:p>
        </p:txBody>
      </p:sp>
      <p:sp>
        <p:nvSpPr>
          <p:cNvPr id="106499" name="Rectangle 3"/>
          <p:cNvSpPr>
            <a:spLocks noGrp="1" noChangeArrowheads="1"/>
          </p:cNvSpPr>
          <p:nvPr>
            <p:ph type="body" sz="half" idx="1"/>
          </p:nvPr>
        </p:nvSpPr>
        <p:spPr>
          <a:xfrm>
            <a:off x="1066800" y="1196975"/>
            <a:ext cx="7537450" cy="5500688"/>
          </a:xfrm>
        </p:spPr>
        <p:txBody>
          <a:bodyPr/>
          <a:lstStyle/>
          <a:p>
            <a:r>
              <a:rPr lang="nb-NO" dirty="0">
                <a:latin typeface="Calibri" panose="020F0502020204030204" pitchFamily="34" charset="0"/>
              </a:rPr>
              <a:t>Etter å ha funnet perioderenten, finner vi den </a:t>
            </a:r>
            <a:r>
              <a:rPr lang="nb-NO" b="1" dirty="0">
                <a:solidFill>
                  <a:srgbClr val="FF0000"/>
                </a:solidFill>
                <a:latin typeface="Calibri" panose="020F0502020204030204" pitchFamily="34" charset="0"/>
              </a:rPr>
              <a:t>effektive årsrenten</a:t>
            </a:r>
            <a:r>
              <a:rPr lang="nb-NO" dirty="0">
                <a:latin typeface="Calibri" panose="020F0502020204030204" pitchFamily="34" charset="0"/>
              </a:rPr>
              <a:t> (p) slik:</a:t>
            </a:r>
          </a:p>
        </p:txBody>
      </p:sp>
      <p:graphicFrame>
        <p:nvGraphicFramePr>
          <p:cNvPr id="106500" name="Object 4"/>
          <p:cNvGraphicFramePr>
            <a:graphicFrameLocks noGrp="1" noChangeAspect="1"/>
          </p:cNvGraphicFramePr>
          <p:nvPr>
            <p:ph sz="half" idx="2"/>
            <p:extLst>
              <p:ext uri="{D42A27DB-BD31-4B8C-83A1-F6EECF244321}">
                <p14:modId xmlns:p14="http://schemas.microsoft.com/office/powerpoint/2010/main" val="2952372514"/>
              </p:ext>
            </p:extLst>
          </p:nvPr>
        </p:nvGraphicFramePr>
        <p:xfrm>
          <a:off x="1547813" y="2420888"/>
          <a:ext cx="3675374" cy="919212"/>
        </p:xfrm>
        <a:graphic>
          <a:graphicData uri="http://schemas.openxmlformats.org/presentationml/2006/ole">
            <mc:AlternateContent xmlns:mc="http://schemas.openxmlformats.org/markup-compatibility/2006">
              <mc:Choice xmlns:v="urn:schemas-microsoft-com:vml" Requires="v">
                <p:oleObj name="Formel" r:id="rId2" imgW="965160" imgH="241200" progId="Equation.3">
                  <p:embed/>
                </p:oleObj>
              </mc:Choice>
              <mc:Fallback>
                <p:oleObj name="Formel" r:id="rId2" imgW="965160" imgH="241200" progId="Equation.3">
                  <p:embed/>
                  <p:pic>
                    <p:nvPicPr>
                      <p:cNvPr id="10650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420888"/>
                        <a:ext cx="3675374" cy="919212"/>
                      </a:xfrm>
                      <a:prstGeom prst="rect">
                        <a:avLst/>
                      </a:prstGeom>
                      <a:noFill/>
                      <a:ln>
                        <a:noFill/>
                      </a:ln>
                      <a:effectLst/>
                    </p:spPr>
                  </p:pic>
                </p:oleObj>
              </mc:Fallback>
            </mc:AlternateContent>
          </a:graphicData>
        </a:graphic>
      </p:graphicFrame>
      <p:sp>
        <p:nvSpPr>
          <p:cNvPr id="106502" name="Text Box 6"/>
          <p:cNvSpPr txBox="1">
            <a:spLocks noChangeArrowheads="1"/>
          </p:cNvSpPr>
          <p:nvPr/>
        </p:nvSpPr>
        <p:spPr bwMode="auto">
          <a:xfrm>
            <a:off x="1619250" y="3716338"/>
            <a:ext cx="6048375"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a:spcBef>
                <a:spcPct val="0"/>
              </a:spcBef>
              <a:defRPr sz="2400">
                <a:solidFill>
                  <a:schemeClr val="tx1"/>
                </a:solidFill>
                <a:latin typeface="Times New Roman" pitchFamily="18" charset="0"/>
              </a:defRPr>
            </a:lvl1pPr>
            <a:lvl2pPr>
              <a:spcBef>
                <a:spcPct val="0"/>
              </a:spcBef>
              <a:defRPr sz="2400">
                <a:solidFill>
                  <a:schemeClr val="tx1"/>
                </a:solidFill>
                <a:latin typeface="Times New Roman" pitchFamily="18" charset="0"/>
              </a:defRPr>
            </a:lvl2pPr>
            <a:lvl3pPr>
              <a:spcBef>
                <a:spcPct val="0"/>
              </a:spcBef>
              <a:defRPr sz="2400">
                <a:solidFill>
                  <a:schemeClr val="tx1"/>
                </a:solidFill>
                <a:latin typeface="Times New Roman" pitchFamily="18" charset="0"/>
              </a:defRPr>
            </a:lvl3pPr>
            <a:lvl4pPr>
              <a:spcBef>
                <a:spcPct val="0"/>
              </a:spcBef>
              <a:defRPr sz="2400">
                <a:solidFill>
                  <a:schemeClr val="tx1"/>
                </a:solidFill>
                <a:latin typeface="Times New Roman" pitchFamily="18" charset="0"/>
              </a:defRPr>
            </a:lvl4pPr>
            <a:lvl5pPr>
              <a:spcBef>
                <a:spcPct val="0"/>
              </a:spcBef>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FontTx/>
              <a:buNone/>
            </a:pPr>
            <a:r>
              <a:rPr lang="nb-NO" sz="2800" i="0" dirty="0">
                <a:latin typeface="Calibri" panose="020F0502020204030204" pitchFamily="34" charset="0"/>
              </a:rPr>
              <a:t>Viktig – m er antall betalinger pr år:</a:t>
            </a:r>
          </a:p>
          <a:p>
            <a:pPr>
              <a:spcBef>
                <a:spcPct val="50000"/>
              </a:spcBef>
              <a:buFontTx/>
              <a:buNone/>
            </a:pPr>
            <a:r>
              <a:rPr lang="nb-NO" sz="2800" i="0" dirty="0">
                <a:latin typeface="Calibri" panose="020F0502020204030204" pitchFamily="34" charset="0"/>
              </a:rPr>
              <a:t>Halvårlig:		m = 2</a:t>
            </a:r>
          </a:p>
          <a:p>
            <a:pPr>
              <a:spcBef>
                <a:spcPct val="50000"/>
              </a:spcBef>
              <a:buFontTx/>
              <a:buNone/>
            </a:pPr>
            <a:r>
              <a:rPr lang="nb-NO" sz="2800" i="0" dirty="0" err="1">
                <a:latin typeface="Calibri" panose="020F0502020204030204" pitchFamily="34" charset="0"/>
              </a:rPr>
              <a:t>Kvartalsmessig</a:t>
            </a:r>
            <a:r>
              <a:rPr lang="nb-NO" sz="2800" i="0" dirty="0">
                <a:latin typeface="Calibri" panose="020F0502020204030204" pitchFamily="34" charset="0"/>
              </a:rPr>
              <a:t>:	m = 4</a:t>
            </a:r>
          </a:p>
          <a:p>
            <a:pPr>
              <a:spcBef>
                <a:spcPct val="50000"/>
              </a:spcBef>
              <a:buFontTx/>
              <a:buNone/>
            </a:pPr>
            <a:r>
              <a:rPr lang="nb-NO" sz="2800" i="0" dirty="0">
                <a:latin typeface="Calibri" panose="020F0502020204030204" pitchFamily="34" charset="0"/>
              </a:rPr>
              <a:t>Månedlig:		m = 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dissolve">
                                      <p:cBhvr>
                                        <p:cTn id="7"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latin typeface="Calibri" panose="020F0502020204030204" pitchFamily="34" charset="0"/>
              </a:rPr>
              <a:t>Effektiv rente - eksempel</a:t>
            </a:r>
          </a:p>
        </p:txBody>
      </p:sp>
      <p:sp>
        <p:nvSpPr>
          <p:cNvPr id="6" name="Content Placeholder 5"/>
          <p:cNvSpPr>
            <a:spLocks noGrp="1"/>
          </p:cNvSpPr>
          <p:nvPr>
            <p:ph idx="1"/>
          </p:nvPr>
        </p:nvSpPr>
        <p:spPr/>
        <p:txBody>
          <a:bodyPr/>
          <a:lstStyle/>
          <a:p>
            <a:r>
              <a:rPr lang="nb-NO" sz="2400" dirty="0">
                <a:latin typeface="Calibri" panose="020F0502020204030204" pitchFamily="34" charset="0"/>
              </a:rPr>
              <a:t>Vi skal se på et enkelt eksempel. Du tar opp et lån på </a:t>
            </a:r>
            <a:br>
              <a:rPr lang="nb-NO" sz="2400" dirty="0">
                <a:latin typeface="Calibri" panose="020F0502020204030204" pitchFamily="34" charset="0"/>
              </a:rPr>
            </a:br>
            <a:r>
              <a:rPr lang="nb-NO" sz="2400" dirty="0">
                <a:latin typeface="Calibri" panose="020F0502020204030204" pitchFamily="34" charset="0"/>
              </a:rPr>
              <a:t>kr 100 000 og du tilbys en nominell rente på 5 % p.a. Ved låneopptak påløper et etableringsgebyr på kr 1 500, og ved hvert forfall belastes det også et termingebyr på kr 50. </a:t>
            </a:r>
            <a:r>
              <a:rPr lang="nb-NO" sz="2400" dirty="0" err="1">
                <a:latin typeface="Calibri" panose="020F0502020204030204" pitchFamily="34" charset="0"/>
              </a:rPr>
              <a:t>Lånet</a:t>
            </a:r>
            <a:r>
              <a:rPr lang="nb-NO" sz="2400" dirty="0">
                <a:latin typeface="Calibri" panose="020F0502020204030204" pitchFamily="34" charset="0"/>
              </a:rPr>
              <a:t> skal tilbakebetales som et </a:t>
            </a:r>
            <a:r>
              <a:rPr lang="nb-NO" sz="2400" i="1" dirty="0">
                <a:latin typeface="Calibri" panose="020F0502020204030204" pitchFamily="34" charset="0"/>
              </a:rPr>
              <a:t>serielån </a:t>
            </a:r>
            <a:r>
              <a:rPr lang="nb-NO" sz="2400" dirty="0">
                <a:latin typeface="Calibri" panose="020F0502020204030204" pitchFamily="34" charset="0"/>
              </a:rPr>
              <a:t>over ett år med halvårlige terminer. Hva blir </a:t>
            </a:r>
            <a:r>
              <a:rPr lang="nb-NO" sz="2400" dirty="0" err="1">
                <a:latin typeface="Calibri" panose="020F0502020204030204" pitchFamily="34" charset="0"/>
              </a:rPr>
              <a:t>lånets</a:t>
            </a:r>
            <a:r>
              <a:rPr lang="nb-NO" sz="2400" dirty="0">
                <a:latin typeface="Calibri" panose="020F0502020204030204" pitchFamily="34" charset="0"/>
              </a:rPr>
              <a:t> kontantstrøm?</a:t>
            </a:r>
          </a:p>
        </p:txBody>
      </p:sp>
      <p:pic>
        <p:nvPicPr>
          <p:cNvPr id="7" name="Picture 6"/>
          <p:cNvPicPr>
            <a:picLocks noChangeAspect="1"/>
          </p:cNvPicPr>
          <p:nvPr/>
        </p:nvPicPr>
        <p:blipFill>
          <a:blip r:embed="rId2"/>
          <a:stretch>
            <a:fillRect/>
          </a:stretch>
        </p:blipFill>
        <p:spPr>
          <a:xfrm>
            <a:off x="1496125" y="3573016"/>
            <a:ext cx="7218549" cy="1975309"/>
          </a:xfrm>
          <a:prstGeom prst="rect">
            <a:avLst/>
          </a:prstGeom>
        </p:spPr>
      </p:pic>
    </p:spTree>
    <p:extLst>
      <p:ext uri="{BB962C8B-B14F-4D97-AF65-F5344CB8AC3E}">
        <p14:creationId xmlns:p14="http://schemas.microsoft.com/office/powerpoint/2010/main" val="139915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a:latin typeface="Calibri" panose="020F0502020204030204" pitchFamily="34" charset="0"/>
              </a:rPr>
              <a:t>Effektiv rente - eksempel</a:t>
            </a:r>
          </a:p>
        </p:txBody>
      </p:sp>
      <p:sp>
        <p:nvSpPr>
          <p:cNvPr id="6" name="Content Placeholder 5"/>
          <p:cNvSpPr>
            <a:spLocks noGrp="1"/>
          </p:cNvSpPr>
          <p:nvPr>
            <p:ph idx="1"/>
          </p:nvPr>
        </p:nvSpPr>
        <p:spPr/>
        <p:txBody>
          <a:bodyPr/>
          <a:lstStyle/>
          <a:p>
            <a:r>
              <a:rPr lang="nb-NO" sz="2400" dirty="0">
                <a:latin typeface="Calibri" panose="020F0502020204030204" pitchFamily="34" charset="0"/>
              </a:rPr>
              <a:t>Vi finner først </a:t>
            </a:r>
            <a:r>
              <a:rPr lang="nb-NO" sz="2400" dirty="0" err="1">
                <a:latin typeface="Calibri" panose="020F0502020204030204" pitchFamily="34" charset="0"/>
              </a:rPr>
              <a:t>lånets</a:t>
            </a:r>
            <a:r>
              <a:rPr lang="nb-NO" sz="2400" dirty="0">
                <a:latin typeface="Calibri" panose="020F0502020204030204" pitchFamily="34" charset="0"/>
              </a:rPr>
              <a:t> internrente eller den effektive renten pr. periode (pr. halvår i dette tilfellet):</a:t>
            </a: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endParaRPr lang="nb-NO" sz="2400" dirty="0">
              <a:latin typeface="Calibri" panose="020F0502020204030204" pitchFamily="34" charset="0"/>
            </a:endParaRPr>
          </a:p>
          <a:p>
            <a:endParaRPr lang="nb-NO" sz="2400" dirty="0">
              <a:latin typeface="Calibri" panose="020F0502020204030204" pitchFamily="34" charset="0"/>
            </a:endParaRPr>
          </a:p>
          <a:p>
            <a:r>
              <a:rPr lang="nb-NO" sz="2400" dirty="0">
                <a:latin typeface="Calibri" panose="020F0502020204030204" pitchFamily="34" charset="0"/>
              </a:rPr>
              <a:t>Vi regner så om til effektiv årsrente p. Siden renter og avdrag beregnes og belastes halvårlig, blir m = 2</a:t>
            </a:r>
            <a:br>
              <a:rPr lang="nb-NO" sz="2400" dirty="0">
                <a:latin typeface="Calibri" panose="020F0502020204030204" pitchFamily="34" charset="0"/>
              </a:rPr>
            </a:br>
            <a:br>
              <a:rPr lang="nb-NO" sz="2400" dirty="0">
                <a:latin typeface="Calibri" panose="020F0502020204030204" pitchFamily="34" charset="0"/>
              </a:rPr>
            </a:br>
            <a:r>
              <a:rPr lang="nb-NO" sz="2400" dirty="0">
                <a:latin typeface="Calibri" panose="020F0502020204030204" pitchFamily="34" charset="0"/>
              </a:rPr>
              <a:t>p = 1,0362</a:t>
            </a:r>
            <a:r>
              <a:rPr lang="nb-NO" sz="2400" baseline="30000" dirty="0">
                <a:latin typeface="Calibri" panose="020F0502020204030204" pitchFamily="34" charset="0"/>
              </a:rPr>
              <a:t>2</a:t>
            </a:r>
            <a:r>
              <a:rPr lang="nb-NO" sz="2400" dirty="0">
                <a:latin typeface="Calibri" panose="020F0502020204030204" pitchFamily="34" charset="0"/>
              </a:rPr>
              <a:t> – 1 = 0,0736 eller ca. 7,36 %</a:t>
            </a:r>
          </a:p>
          <a:p>
            <a:r>
              <a:rPr lang="nb-NO" sz="2400" dirty="0">
                <a:latin typeface="Calibri" panose="020F0502020204030204" pitchFamily="34" charset="0"/>
              </a:rPr>
              <a:t>Den effektive renten blir høyere enn den nominelle renten pga. Kostnadene i form av etableringsgebyr og termingebyr og renten, som betales flere ganger årlig</a:t>
            </a: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br>
              <a:rPr lang="nb-NO" sz="2400" dirty="0">
                <a:latin typeface="Calibri" panose="020F0502020204030204" pitchFamily="34" charset="0"/>
              </a:rPr>
            </a:br>
            <a:endParaRPr lang="nb-NO" sz="2400" dirty="0">
              <a:latin typeface="Calibri" panose="020F0502020204030204" pitchFamily="34" charset="0"/>
            </a:endParaRPr>
          </a:p>
          <a:p>
            <a:pPr marL="0" indent="0">
              <a:buNone/>
            </a:pPr>
            <a:br>
              <a:rPr lang="nb-NO" sz="2400" dirty="0">
                <a:latin typeface="Calibri" panose="020F0502020204030204" pitchFamily="34" charset="0"/>
              </a:rPr>
            </a:br>
            <a:br>
              <a:rPr lang="nb-NO" sz="2400" dirty="0">
                <a:latin typeface="Calibri" panose="020F0502020204030204" pitchFamily="34" charset="0"/>
              </a:rPr>
            </a:br>
            <a:endParaRPr lang="nb-NO" sz="2400" dirty="0">
              <a:latin typeface="Calibri" panose="020F0502020204030204" pitchFamily="34" charset="0"/>
            </a:endParaRPr>
          </a:p>
          <a:p>
            <a:pPr marL="0" indent="0">
              <a:buNone/>
            </a:pPr>
            <a:endParaRPr lang="nb-NO" sz="2400" dirty="0">
              <a:latin typeface="Calibri" panose="020F0502020204030204" pitchFamily="34" charset="0"/>
            </a:endParaRPr>
          </a:p>
          <a:p>
            <a:pPr marL="0" indent="0">
              <a:buNone/>
            </a:pPr>
            <a:endParaRPr lang="nb-NO" sz="2400" dirty="0">
              <a:latin typeface="Calibri" panose="020F050202020403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36799406"/>
              </p:ext>
            </p:extLst>
          </p:nvPr>
        </p:nvGraphicFramePr>
        <p:xfrm>
          <a:off x="1476375" y="2043113"/>
          <a:ext cx="3744913" cy="1404937"/>
        </p:xfrm>
        <a:graphic>
          <a:graphicData uri="http://schemas.openxmlformats.org/presentationml/2006/ole">
            <mc:AlternateContent xmlns:mc="http://schemas.openxmlformats.org/markup-compatibility/2006">
              <mc:Choice xmlns:v="urn:schemas-microsoft-com:vml" Requires="v">
                <p:oleObj name="Equation" r:id="rId2" imgW="1625400" imgH="609480" progId="Equation.DSMT4">
                  <p:embed/>
                </p:oleObj>
              </mc:Choice>
              <mc:Fallback>
                <p:oleObj name="Equation" r:id="rId2" imgW="1625400" imgH="609480" progId="Equation.DSMT4">
                  <p:embed/>
                  <p:pic>
                    <p:nvPicPr>
                      <p:cNvPr id="8" name="Object 7"/>
                      <p:cNvPicPr>
                        <a:picLocks noChangeAspect="1" noChangeArrowheads="1"/>
                      </p:cNvPicPr>
                      <p:nvPr/>
                    </p:nvPicPr>
                    <p:blipFill>
                      <a:blip r:embed="rId3"/>
                      <a:srcRect/>
                      <a:stretch>
                        <a:fillRect/>
                      </a:stretch>
                    </p:blipFill>
                    <p:spPr bwMode="auto">
                      <a:xfrm>
                        <a:off x="1476375" y="2043113"/>
                        <a:ext cx="3744913" cy="140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5142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b-NO" sz="3600" dirty="0">
                <a:latin typeface="Calibri" panose="020F0502020204030204" pitchFamily="34" charset="0"/>
              </a:rPr>
              <a:t>Effektiv rente - billån</a:t>
            </a:r>
          </a:p>
        </p:txBody>
      </p:sp>
      <p:sp>
        <p:nvSpPr>
          <p:cNvPr id="3" name="Content Placeholder 2"/>
          <p:cNvSpPr>
            <a:spLocks noGrp="1"/>
          </p:cNvSpPr>
          <p:nvPr>
            <p:ph idx="1"/>
          </p:nvPr>
        </p:nvSpPr>
        <p:spPr/>
        <p:txBody>
          <a:bodyPr/>
          <a:lstStyle/>
          <a:p>
            <a:r>
              <a:rPr lang="nb-NO" sz="2300" dirty="0">
                <a:latin typeface="Calibri" panose="020F0502020204030204" pitchFamily="34" charset="0"/>
              </a:rPr>
              <a:t>Du har bestemt deg for å kjøpe ny bil, og på www.finn.no finner du tilbud på en BMW 120D </a:t>
            </a:r>
            <a:r>
              <a:rPr lang="nb-NO" sz="2300" dirty="0" err="1">
                <a:latin typeface="Calibri" panose="020F0502020204030204" pitchFamily="34" charset="0"/>
              </a:rPr>
              <a:t>xDrive</a:t>
            </a:r>
            <a:r>
              <a:rPr lang="nb-NO" sz="2300" dirty="0">
                <a:latin typeface="Calibri" panose="020F0502020204030204" pitchFamily="34" charset="0"/>
              </a:rPr>
              <a:t>. Dessverre er kjøpesummen på kr 369 000 mer enn du klarer uten lån (din egenkapital er kun kr 129 000), og i tabellen under ser du et finansieringsforslag fra Nordea med lånebehov kr 240 000. </a:t>
            </a:r>
          </a:p>
        </p:txBody>
      </p:sp>
      <p:pic>
        <p:nvPicPr>
          <p:cNvPr id="4" name="Picture 3"/>
          <p:cNvPicPr>
            <a:picLocks noChangeAspect="1"/>
          </p:cNvPicPr>
          <p:nvPr/>
        </p:nvPicPr>
        <p:blipFill>
          <a:blip r:embed="rId2"/>
          <a:stretch>
            <a:fillRect/>
          </a:stretch>
        </p:blipFill>
        <p:spPr>
          <a:xfrm>
            <a:off x="1475657" y="3212976"/>
            <a:ext cx="2757214" cy="3229087"/>
          </a:xfrm>
          <a:prstGeom prst="rect">
            <a:avLst/>
          </a:prstGeom>
        </p:spPr>
      </p:pic>
      <p:sp>
        <p:nvSpPr>
          <p:cNvPr id="8" name="TextBox 7"/>
          <p:cNvSpPr txBox="1"/>
          <p:nvPr/>
        </p:nvSpPr>
        <p:spPr>
          <a:xfrm>
            <a:off x="4499992" y="3284984"/>
            <a:ext cx="4248472" cy="3046988"/>
          </a:xfrm>
          <a:prstGeom prst="rect">
            <a:avLst/>
          </a:prstGeom>
          <a:noFill/>
        </p:spPr>
        <p:txBody>
          <a:bodyPr wrap="square" rtlCol="0">
            <a:spAutoFit/>
          </a:bodyPr>
          <a:lstStyle/>
          <a:p>
            <a:pPr>
              <a:buNone/>
            </a:pPr>
            <a:r>
              <a:rPr lang="nb-NO" sz="2000" i="0" dirty="0">
                <a:latin typeface="Calibri" panose="020F0502020204030204" pitchFamily="34" charset="0"/>
              </a:rPr>
              <a:t>Nominell rente 4,45 % p. a. </a:t>
            </a:r>
          </a:p>
          <a:p>
            <a:pPr>
              <a:buNone/>
            </a:pPr>
            <a:r>
              <a:rPr lang="nb-NO" sz="2000" i="0" dirty="0">
                <a:latin typeface="Calibri" panose="020F0502020204030204" pitchFamily="34" charset="0"/>
              </a:rPr>
              <a:t>Annuitetslån over 36 måneder (3 år) med månedlige avdrag</a:t>
            </a:r>
          </a:p>
          <a:p>
            <a:pPr>
              <a:buNone/>
            </a:pPr>
            <a:r>
              <a:rPr lang="nb-NO" sz="2000" i="0" dirty="0">
                <a:latin typeface="Calibri" panose="020F0502020204030204" pitchFamily="34" charset="0"/>
              </a:rPr>
              <a:t>Gebyrer ved låneopptak 1 600 + 1 473 = 3 073</a:t>
            </a:r>
          </a:p>
          <a:p>
            <a:pPr>
              <a:buNone/>
            </a:pPr>
            <a:r>
              <a:rPr lang="nb-NO" sz="2000" i="0" dirty="0">
                <a:latin typeface="Calibri" panose="020F0502020204030204" pitchFamily="34" charset="0"/>
              </a:rPr>
              <a:t>Nordea sier at månedlig terminbeløp blir kr 7 310 og at den effektive årsrenten er 6,26 %. Hvordan er disse beregnet?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b-NO" sz="3600" dirty="0">
                <a:latin typeface="Calibri" panose="020F0502020204030204" pitchFamily="34" charset="0"/>
              </a:rPr>
              <a:t>Effektiv rente - billån</a:t>
            </a:r>
          </a:p>
        </p:txBody>
      </p:sp>
      <p:sp>
        <p:nvSpPr>
          <p:cNvPr id="3" name="Content Placeholder 2"/>
          <p:cNvSpPr>
            <a:spLocks noGrp="1"/>
          </p:cNvSpPr>
          <p:nvPr>
            <p:ph idx="1"/>
          </p:nvPr>
        </p:nvSpPr>
        <p:spPr/>
        <p:txBody>
          <a:bodyPr/>
          <a:lstStyle/>
          <a:p>
            <a:r>
              <a:rPr lang="nb-NO" sz="2300" dirty="0">
                <a:latin typeface="Calibri" panose="020F0502020204030204" pitchFamily="34" charset="0"/>
              </a:rPr>
              <a:t>Nordea er villig til å låne deg penger til gebyrene slik at faktisk lånebeløp blir 240 000 + 3 073 = 243 073. </a:t>
            </a:r>
          </a:p>
          <a:p>
            <a:r>
              <a:rPr lang="nb-NO" sz="2300" dirty="0">
                <a:latin typeface="Calibri" panose="020F0502020204030204" pitchFamily="34" charset="0"/>
              </a:rPr>
              <a:t>Den nominelle månedsrenten blir 4,45%/12 = 0,371 %</a:t>
            </a:r>
          </a:p>
          <a:p>
            <a:r>
              <a:rPr lang="nb-NO" sz="2300" dirty="0">
                <a:latin typeface="Calibri" panose="020F0502020204030204" pitchFamily="34" charset="0"/>
              </a:rPr>
              <a:t>Vi finner ytelsen på lånet ved hjelp av AVDRAG-funksjonen i Excel:</a:t>
            </a: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br>
              <a:rPr lang="nb-NO" sz="2300" dirty="0">
                <a:latin typeface="Calibri" panose="020F0502020204030204" pitchFamily="34" charset="0"/>
              </a:rPr>
            </a:br>
            <a:endParaRPr lang="nb-NO" sz="2300" dirty="0">
              <a:latin typeface="Calibri" panose="020F0502020204030204" pitchFamily="34" charset="0"/>
            </a:endParaRPr>
          </a:p>
          <a:p>
            <a:r>
              <a:rPr lang="nb-NO" sz="2300" dirty="0">
                <a:latin typeface="Calibri" panose="020F0502020204030204" pitchFamily="34" charset="0"/>
              </a:rPr>
              <a:t>Nordea oppgir terminbeløpet til kr 7 310, slik at termingebyret på kr 85 må være inkludert.</a:t>
            </a:r>
          </a:p>
        </p:txBody>
      </p:sp>
      <p:pic>
        <p:nvPicPr>
          <p:cNvPr id="5" name="Bilde 4">
            <a:extLst>
              <a:ext uri="{FF2B5EF4-FFF2-40B4-BE49-F238E27FC236}">
                <a16:creationId xmlns:a16="http://schemas.microsoft.com/office/drawing/2014/main" id="{E81B6561-B4FF-4CDA-995D-013C56D42418}"/>
              </a:ext>
            </a:extLst>
          </p:cNvPr>
          <p:cNvPicPr>
            <a:picLocks noChangeAspect="1"/>
          </p:cNvPicPr>
          <p:nvPr/>
        </p:nvPicPr>
        <p:blipFill>
          <a:blip r:embed="rId2"/>
          <a:stretch>
            <a:fillRect/>
          </a:stretch>
        </p:blipFill>
        <p:spPr>
          <a:xfrm>
            <a:off x="1475656" y="3140968"/>
            <a:ext cx="5408206" cy="2448272"/>
          </a:xfrm>
          <a:prstGeom prst="rect">
            <a:avLst/>
          </a:prstGeom>
        </p:spPr>
      </p:pic>
    </p:spTree>
    <p:extLst>
      <p:ext uri="{BB962C8B-B14F-4D97-AF65-F5344CB8AC3E}">
        <p14:creationId xmlns:p14="http://schemas.microsoft.com/office/powerpoint/2010/main" val="295600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b-NO" sz="3600" dirty="0">
                <a:latin typeface="Calibri" panose="020F0502020204030204" pitchFamily="34" charset="0"/>
              </a:rPr>
              <a:t>Effektiv rente - billån</a:t>
            </a:r>
          </a:p>
        </p:txBody>
      </p:sp>
      <p:sp>
        <p:nvSpPr>
          <p:cNvPr id="3" name="Content Placeholder 2"/>
          <p:cNvSpPr>
            <a:spLocks noGrp="1"/>
          </p:cNvSpPr>
          <p:nvPr>
            <p:ph idx="1"/>
          </p:nvPr>
        </p:nvSpPr>
        <p:spPr>
          <a:xfrm>
            <a:off x="971600" y="1196975"/>
            <a:ext cx="8172400" cy="5500688"/>
          </a:xfrm>
        </p:spPr>
        <p:txBody>
          <a:bodyPr/>
          <a:lstStyle/>
          <a:p>
            <a:r>
              <a:rPr lang="nb-NO" sz="2300" dirty="0">
                <a:latin typeface="Calibri" panose="020F0502020204030204" pitchFamily="34" charset="0"/>
              </a:rPr>
              <a:t>Hva er den effektive årsrenten på lånet? </a:t>
            </a:r>
          </a:p>
          <a:p>
            <a:r>
              <a:rPr lang="nb-NO" sz="2300" dirty="0">
                <a:latin typeface="Calibri" panose="020F0502020204030204" pitchFamily="34" charset="0"/>
              </a:rPr>
              <a:t>Utbetalt lån etter fratrekk av gebyrer er 243 073 – 3 073 = </a:t>
            </a:r>
            <a:br>
              <a:rPr lang="nb-NO" sz="2300" dirty="0">
                <a:latin typeface="Calibri" panose="020F0502020204030204" pitchFamily="34" charset="0"/>
              </a:rPr>
            </a:br>
            <a:r>
              <a:rPr lang="nb-NO" sz="2300" dirty="0">
                <a:latin typeface="Calibri" panose="020F0502020204030204" pitchFamily="34" charset="0"/>
              </a:rPr>
              <a:t>240 000 og ytelsen pr. måned inklusiv termingebyr er </a:t>
            </a:r>
            <a:br>
              <a:rPr lang="nb-NO" sz="2300" dirty="0">
                <a:latin typeface="Calibri" panose="020F0502020204030204" pitchFamily="34" charset="0"/>
              </a:rPr>
            </a:br>
            <a:r>
              <a:rPr lang="nb-NO" sz="2300" dirty="0">
                <a:latin typeface="Calibri" panose="020F0502020204030204" pitchFamily="34" charset="0"/>
              </a:rPr>
              <a:t>7 310</a:t>
            </a:r>
          </a:p>
          <a:p>
            <a:r>
              <a:rPr lang="nb-NO" sz="2300" dirty="0">
                <a:latin typeface="Calibri" panose="020F0502020204030204" pitchFamily="34" charset="0"/>
              </a:rPr>
              <a:t>Først må vi finne den effektive månedsrenten med RENTE funksjonen i Excel, og deretter regne om til effektiv årsrente</a:t>
            </a:r>
          </a:p>
          <a:p>
            <a:r>
              <a:rPr lang="nb-NO" sz="2300" dirty="0">
                <a:latin typeface="Calibri" panose="020F0502020204030204" pitchFamily="34" charset="0"/>
              </a:rPr>
              <a:t>RENTE funksjonen gir samme verdi som IR-funksjonen, men med IR måtte vi satt opp kontantstrøm over 36 måneder men med RENTE funksjonen er det tilstrekkelig med ett beløp siden lånet er et annuitetslån</a:t>
            </a:r>
          </a:p>
        </p:txBody>
      </p:sp>
    </p:spTree>
    <p:extLst>
      <p:ext uri="{BB962C8B-B14F-4D97-AF65-F5344CB8AC3E}">
        <p14:creationId xmlns:p14="http://schemas.microsoft.com/office/powerpoint/2010/main" val="2141671682"/>
      </p:ext>
    </p:extLst>
  </p:cSld>
  <p:clrMapOvr>
    <a:masterClrMapping/>
  </p:clrMapOvr>
</p:sld>
</file>

<file path=ppt/theme/theme1.xml><?xml version="1.0" encoding="utf-8"?>
<a:theme xmlns:a="http://schemas.openxmlformats.org/drawingml/2006/main" name="altmal">
  <a:themeElements>
    <a:clrScheme name="alt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tmal">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nb-NO" sz="2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nb-NO" sz="2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tm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tm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tm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tm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tm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tm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tm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tm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tm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tm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tm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tm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47D3AA0A7C03548B74172B2F47E51B7" ma:contentTypeVersion="13" ma:contentTypeDescription="Opprett et nytt dokument." ma:contentTypeScope="" ma:versionID="84b96461f81759c9a37b8bb7a9083150">
  <xsd:schema xmlns:xsd="http://www.w3.org/2001/XMLSchema" xmlns:xs="http://www.w3.org/2001/XMLSchema" xmlns:p="http://schemas.microsoft.com/office/2006/metadata/properties" xmlns:ns1="http://schemas.microsoft.com/sharepoint/v3" xmlns:ns3="afdaa73a-86a8-4a4a-9c8e-f8451b678c5e" xmlns:ns4="16f9b60a-30fb-4900-a367-74dd1be2bf77" targetNamespace="http://schemas.microsoft.com/office/2006/metadata/properties" ma:root="true" ma:fieldsID="8656e857ca1ab238c138d8f6d01d938e" ns1:_="" ns3:_="" ns4:_="">
    <xsd:import namespace="http://schemas.microsoft.com/sharepoint/v3"/>
    <xsd:import namespace="afdaa73a-86a8-4a4a-9c8e-f8451b678c5e"/>
    <xsd:import namespace="16f9b60a-30fb-4900-a367-74dd1be2bf7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Egenskaper for samordnet samsvarspolicy" ma:hidden="true" ma:internalName="_ip_UnifiedCompliancePolicyProperties">
      <xsd:simpleType>
        <xsd:restriction base="dms:Note"/>
      </xsd:simpleType>
    </xsd:element>
    <xsd:element name="_ip_UnifiedCompliancePolicyUIAction" ma:index="15"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daa73a-86a8-4a4a-9c8e-f8451b678c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f9b60a-30fb-4900-a367-74dd1be2bf77"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SharingHintHash" ma:index="18"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38BFBA-98BA-4E34-9DAA-961FDE327A2A}">
  <ds:schemaRefs>
    <ds:schemaRef ds:uri="http://schemas.microsoft.com/sharepoint/v3/contenttype/forms"/>
  </ds:schemaRefs>
</ds:datastoreItem>
</file>

<file path=customXml/itemProps2.xml><?xml version="1.0" encoding="utf-8"?>
<ds:datastoreItem xmlns:ds="http://schemas.openxmlformats.org/officeDocument/2006/customXml" ds:itemID="{F83D42AE-DEDA-4F4C-A394-F03FD663DDD7}">
  <ds:schemaRefs>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sharepoint/v3"/>
    <ds:schemaRef ds:uri="http://purl.org/dc/elements/1.1/"/>
    <ds:schemaRef ds:uri="16f9b60a-30fb-4900-a367-74dd1be2bf77"/>
    <ds:schemaRef ds:uri="afdaa73a-86a8-4a4a-9c8e-f8451b678c5e"/>
    <ds:schemaRef ds:uri="http://purl.org/dc/terms/"/>
  </ds:schemaRefs>
</ds:datastoreItem>
</file>

<file path=customXml/itemProps3.xml><?xml version="1.0" encoding="utf-8"?>
<ds:datastoreItem xmlns:ds="http://schemas.openxmlformats.org/officeDocument/2006/customXml" ds:itemID="{8AC826C1-28FE-461B-8CEB-64C4011DA3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daa73a-86a8-4a4a-9c8e-f8451b678c5e"/>
    <ds:schemaRef ds:uri="16f9b60a-30fb-4900-a367-74dd1be2b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Mal - HiA</Template>
  <TotalTime>1074</TotalTime>
  <Words>1993</Words>
  <Application>Microsoft Office PowerPoint</Application>
  <PresentationFormat>Skjermfremvisning (4:3)</PresentationFormat>
  <Paragraphs>137</Paragraphs>
  <Slides>37</Slides>
  <Notes>0</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5</vt:i4>
      </vt:variant>
      <vt:variant>
        <vt:lpstr>Lysbildetitler</vt:lpstr>
      </vt:variant>
      <vt:variant>
        <vt:i4>37</vt:i4>
      </vt:variant>
    </vt:vector>
  </HeadingPairs>
  <TitlesOfParts>
    <vt:vector size="49" baseType="lpstr">
      <vt:lpstr>Calibri</vt:lpstr>
      <vt:lpstr>Comic Sans MS</vt:lpstr>
      <vt:lpstr>Symbol</vt:lpstr>
      <vt:lpstr>Tahoma</vt:lpstr>
      <vt:lpstr>Times</vt:lpstr>
      <vt:lpstr>Times New Roman</vt:lpstr>
      <vt:lpstr>altmal</vt:lpstr>
      <vt:lpstr>Formel</vt:lpstr>
      <vt:lpstr>Equation</vt:lpstr>
      <vt:lpstr>Worksheet</vt:lpstr>
      <vt:lpstr>Diagram</vt:lpstr>
      <vt:lpstr>Regneark</vt:lpstr>
      <vt:lpstr>Kapittel 7: Lønnsomhetsvurderinger av lån</vt:lpstr>
      <vt:lpstr>Lånekostnader og effektiv rente</vt:lpstr>
      <vt:lpstr>Effektiv rente = internrente</vt:lpstr>
      <vt:lpstr>Fra perioderente til årsrente</vt:lpstr>
      <vt:lpstr>Effektiv rente - eksempel</vt:lpstr>
      <vt:lpstr>Effektiv rente - eksempel</vt:lpstr>
      <vt:lpstr>Effektiv rente - billån</vt:lpstr>
      <vt:lpstr>Effektiv rente - billån</vt:lpstr>
      <vt:lpstr>Effektiv rente - billån</vt:lpstr>
      <vt:lpstr>Beregning med Excel</vt:lpstr>
      <vt:lpstr>Effektiv rente - avbetalingskjøp</vt:lpstr>
      <vt:lpstr>Effektiv rente - avbetalingskjøp</vt:lpstr>
      <vt:lpstr>Boliglån – NORDEA Kr 1 000 000, nominell rente 2,9 %, etableringsgebyr 2 000, termingebyr 50, månedlig over 20 år (annuitet)</vt:lpstr>
      <vt:lpstr>Boliglån – NORDEA Kr 1 000 000, nominell rente 2,9 %, etableringsgebyr 2 000, termingebyr 50, månedlig over 20 år (annuitet)</vt:lpstr>
      <vt:lpstr>Boliglån – NORDEA – effektiv årsrente Kr 1 000 000, nominell rente 2,9 %, etableringsgebyr 2 000, termingebyr 50, månedlig over 20 år (annuitet)</vt:lpstr>
      <vt:lpstr>Boliglån NORDEA - restgjeld</vt:lpstr>
      <vt:lpstr>Boliglån NORDEA</vt:lpstr>
      <vt:lpstr>Annuitetslån eller serielån?</vt:lpstr>
      <vt:lpstr>Lån kr 100 000, rente 8 % p.a., løpetid 5 år</vt:lpstr>
      <vt:lpstr>Låneutbetalinger - lån 100 000, 5 år, 8 % rente</vt:lpstr>
      <vt:lpstr>Effektiv rente - annuitet og serielån</vt:lpstr>
      <vt:lpstr>Fast eller flytende rente?</vt:lpstr>
      <vt:lpstr>Fastrentelån – eksempel </vt:lpstr>
      <vt:lpstr>Fastrentelån – renteendring i perioden</vt:lpstr>
      <vt:lpstr>Leverandørfinansiering</vt:lpstr>
      <vt:lpstr>Kassekreditt</vt:lpstr>
      <vt:lpstr>Kassekreditt – NORDEA</vt:lpstr>
      <vt:lpstr>Effektiv rente - kassekreditt</vt:lpstr>
      <vt:lpstr>Kassekreditt og tilleggsrente</vt:lpstr>
      <vt:lpstr>Factoring</vt:lpstr>
      <vt:lpstr>Factoring hos Elcon</vt:lpstr>
      <vt:lpstr>Factoring - lønnsomhet</vt:lpstr>
      <vt:lpstr>Eksempel factoring</vt:lpstr>
      <vt:lpstr>Hvor mye kapital frigjøres?</vt:lpstr>
      <vt:lpstr>Hva koster det?</vt:lpstr>
      <vt:lpstr>Leasing</vt:lpstr>
      <vt:lpstr>Leasing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Lønnsomhetsvurderinger av lån</dc:title>
  <dc:creator>Ivar Bredesen</dc:creator>
  <cp:lastModifiedBy>Ivar Bredesen</cp:lastModifiedBy>
  <cp:revision>193</cp:revision>
  <cp:lastPrinted>2021-03-21T15:21:48Z</cp:lastPrinted>
  <dcterms:created xsi:type="dcterms:W3CDTF">1999-11-02T16:37:44Z</dcterms:created>
  <dcterms:modified xsi:type="dcterms:W3CDTF">2023-06-21T11:37:21Z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0x010100B47D3AA0A7C03548B74172B2F47E51B7</vt:lpwstr>
  </property>
</Properties>
</file>