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7"/>
  </p:notesMasterIdLst>
  <p:handoutMasterIdLst>
    <p:handoutMasterId r:id="rId8"/>
  </p:handoutMasterIdLst>
  <p:sldIdLst>
    <p:sldId id="256" r:id="rId2"/>
    <p:sldId id="341" r:id="rId3"/>
    <p:sldId id="343" r:id="rId4"/>
    <p:sldId id="344" r:id="rId5"/>
    <p:sldId id="345" r:id="rId6"/>
  </p:sldIdLst>
  <p:sldSz cx="9144000" cy="6858000" type="screen4x3"/>
  <p:notesSz cx="6669088" cy="992822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Øystein Hansen" initials="ØH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068"/>
    <a:srgbClr val="006666"/>
    <a:srgbClr val="CC3300"/>
    <a:srgbClr val="33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306" y="108"/>
      </p:cViewPr>
      <p:guideLst>
        <p:guide orient="horz" pos="1071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808133-A3D2-4E03-AA78-E1AC020C9843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604398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D8A163-C2C4-469F-B7EC-921DEBD6B2F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5479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70075"/>
            <a:ext cx="1506538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6"/>
          <p:cNvSpPr>
            <a:spLocks noChangeArrowheads="1" noChangeShapeType="1" noTextEdit="1"/>
          </p:cNvSpPr>
          <p:nvPr userDrawn="1"/>
        </p:nvSpPr>
        <p:spPr bwMode="auto">
          <a:xfrm>
            <a:off x="323528" y="4508500"/>
            <a:ext cx="1397322" cy="992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4800" kern="10" dirty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00B050"/>
                  </a:outerShdw>
                </a:effectLst>
                <a:latin typeface="Comic Sans MS" panose="030F0702030302020204" pitchFamily="66" charset="0"/>
              </a:rPr>
              <a:t>17</a:t>
            </a:r>
            <a:endParaRPr lang="nb-NO" sz="4800" kern="10" dirty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00B05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49C889-2157-4D59-BDE8-B74D099ADE3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956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3684-9AEE-4C3B-B818-39FD1122FB7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1111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8105-1ADE-4403-A4A2-A6A312B019C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205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 Klikk for å redigere tekststiler i malen</a:t>
            </a:r>
          </a:p>
          <a:p>
            <a:pPr lvl="1"/>
            <a:r>
              <a:rPr lang="nb-NO" altLang="nb-NO" smtClean="0"/>
              <a:t> Andre nivå</a:t>
            </a:r>
          </a:p>
          <a:p>
            <a:pPr lvl="2"/>
            <a:r>
              <a:rPr lang="nb-NO" altLang="nb-NO" smtClean="0"/>
              <a:t> 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8F7D47-5909-45CA-B9A1-4FB017FDA40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pic>
        <p:nvPicPr>
          <p:cNvPr id="1031" name="Picture 24"/>
          <p:cNvPicPr preferRelativeResize="0"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"/>
          <a:stretch>
            <a:fillRect/>
          </a:stretch>
        </p:blipFill>
        <p:spPr bwMode="auto">
          <a:xfrm>
            <a:off x="250825" y="0"/>
            <a:ext cx="754063" cy="1112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2" r:id="rId2"/>
    <p:sldLayoutId id="214748377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ü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3" panose="05040102010807070707" pitchFamily="18" charset="2"/>
        <a:buChar char="Ê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371600"/>
            <a:ext cx="7127875" cy="1752600"/>
          </a:xfrm>
        </p:spPr>
        <p:txBody>
          <a:bodyPr/>
          <a:lstStyle/>
          <a:p>
            <a:pPr eaLnBrk="1" hangingPunct="1"/>
            <a:r>
              <a:rPr lang="nb-NO" altLang="nb-NO" sz="4800" dirty="0" smtClean="0">
                <a:latin typeface="Arial" panose="020B0604020202020204" pitchFamily="34" charset="0"/>
              </a:rPr>
              <a:t>Økonomistyring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140075"/>
            <a:ext cx="7056438" cy="2736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Kjell Magne Baksaas, Øystein Hansen og Trond Winther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(2015) Gyldendal Akademisk </a:t>
            </a:r>
            <a:endParaRPr lang="nb-NO" altLang="nb-NO" sz="1800" i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nb-NO" altLang="nb-NO" sz="1600" i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 smtClean="0">
                <a:solidFill>
                  <a:srgbClr val="00B050"/>
                </a:solidFill>
              </a:rPr>
              <a:t>Praktisk økonomi-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>
                <a:solidFill>
                  <a:srgbClr val="00B050"/>
                </a:solidFill>
              </a:rPr>
              <a:t>s</a:t>
            </a:r>
            <a:r>
              <a:rPr lang="nb-NO" altLang="nb-NO" sz="3600" i="1" dirty="0" smtClean="0">
                <a:solidFill>
                  <a:srgbClr val="00B050"/>
                </a:solidFill>
              </a:rPr>
              <a:t>tyring og kontroll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8175" y="5661025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nb-NO" sz="18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125" name="Picture 7" descr="Økonomisty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022725"/>
            <a:ext cx="16954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ndertittel 2"/>
          <p:cNvSpPr txBox="1">
            <a:spLocks/>
          </p:cNvSpPr>
          <p:nvPr/>
        </p:nvSpPr>
        <p:spPr bwMode="auto">
          <a:xfrm>
            <a:off x="5364163" y="6291263"/>
            <a:ext cx="38147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5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3" pitchFamily="18" charset="2"/>
              <a:buChar char="Ê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nb-NO" b="1" kern="0" dirty="0" smtClean="0"/>
              <a:t>© Gyldendal Akademisk</a:t>
            </a:r>
          </a:p>
          <a:p>
            <a:pPr>
              <a:defRPr/>
            </a:pPr>
            <a:r>
              <a:rPr lang="nb-NO" sz="1300" kern="0" dirty="0" smtClean="0"/>
              <a:t>Innholdet i dette dokumentet er kun til bruk i undervisning knyttet til læreboka. </a:t>
            </a:r>
          </a:p>
          <a:p>
            <a:pPr>
              <a:defRPr/>
            </a:pPr>
            <a:r>
              <a:rPr lang="nb-NO" sz="1300" kern="0" dirty="0" smtClean="0"/>
              <a:t>All annen bruk må avtales med forlaget.</a:t>
            </a:r>
            <a:endParaRPr lang="nb-NO" sz="13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Godt nok – raskt nok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Fallgruver på begge sider</a:t>
            </a:r>
          </a:p>
          <a:p>
            <a:r>
              <a:rPr lang="nb-NO" dirty="0" smtClean="0"/>
              <a:t>Intern kontroll</a:t>
            </a:r>
          </a:p>
          <a:p>
            <a:pPr lvl="1"/>
            <a:r>
              <a:rPr lang="nb-NO" dirty="0"/>
              <a:t>Målrettet og kostnadseffektiv </a:t>
            </a:r>
            <a:r>
              <a:rPr lang="nb-NO" dirty="0" smtClean="0"/>
              <a:t>drift</a:t>
            </a:r>
          </a:p>
          <a:p>
            <a:pPr lvl="1"/>
            <a:r>
              <a:rPr lang="nb-NO" dirty="0" smtClean="0"/>
              <a:t>Pålitelig regnskapsrapportering</a:t>
            </a:r>
          </a:p>
          <a:p>
            <a:pPr lvl="1"/>
            <a:r>
              <a:rPr lang="nb-NO" dirty="0" smtClean="0"/>
              <a:t>Overholdelse </a:t>
            </a:r>
            <a:r>
              <a:rPr lang="nb-NO" dirty="0"/>
              <a:t>av lover og </a:t>
            </a:r>
            <a:r>
              <a:rPr lang="nb-NO" dirty="0" smtClean="0"/>
              <a:t>regler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Økonomistyring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6236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Rapporteringsintervaller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Oppfølging med meget hyppig frekvens (daglig til ukentlig</a:t>
            </a:r>
            <a:r>
              <a:rPr lang="nb-NO" dirty="0" smtClean="0"/>
              <a:t>)</a:t>
            </a:r>
          </a:p>
          <a:p>
            <a:r>
              <a:rPr lang="nb-NO" dirty="0" smtClean="0"/>
              <a:t>Oppfølging </a:t>
            </a:r>
            <a:r>
              <a:rPr lang="nb-NO" dirty="0"/>
              <a:t>med hyppig frekvens (mellom ukentlig og hver 14. dag</a:t>
            </a:r>
            <a:r>
              <a:rPr lang="nb-NO" dirty="0" smtClean="0"/>
              <a:t>)</a:t>
            </a:r>
          </a:p>
          <a:p>
            <a:r>
              <a:rPr lang="nb-NO" dirty="0"/>
              <a:t>Oppfølging med jevnlig frekvens (hver 14. dag eller månedlig</a:t>
            </a:r>
            <a:r>
              <a:rPr lang="nb-NO" dirty="0" smtClean="0"/>
              <a:t>)</a:t>
            </a:r>
          </a:p>
          <a:p>
            <a:r>
              <a:rPr lang="nb-NO" dirty="0"/>
              <a:t>Oppfølging med regelmessig </a:t>
            </a:r>
            <a:r>
              <a:rPr lang="nb-NO" dirty="0" smtClean="0"/>
              <a:t>frekvens (månedlig</a:t>
            </a:r>
            <a:r>
              <a:rPr lang="nb-NO" dirty="0"/>
              <a:t>, kvartals- eller tertialvis</a:t>
            </a:r>
            <a:r>
              <a:rPr lang="nb-NO" dirty="0" smtClean="0"/>
              <a:t>)</a:t>
            </a:r>
          </a:p>
          <a:p>
            <a:r>
              <a:rPr lang="nb-NO" dirty="0"/>
              <a:t>Årlig oppfølging (én gang i året) 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Økonomistyring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3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6519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Etablere </a:t>
            </a:r>
            <a:r>
              <a:rPr lang="nb-NO" dirty="0"/>
              <a:t>varsellamper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Kontrollmekanismer </a:t>
            </a:r>
            <a:r>
              <a:rPr lang="nb-NO" dirty="0"/>
              <a:t>som fungerer som varsellamper </a:t>
            </a:r>
            <a:endParaRPr lang="nb-NO" dirty="0" smtClean="0"/>
          </a:p>
          <a:p>
            <a:pPr lvl="1"/>
            <a:r>
              <a:rPr lang="nb-NO" dirty="0" smtClean="0"/>
              <a:t>Antall og hva vil variere, men to er universelle</a:t>
            </a:r>
          </a:p>
          <a:p>
            <a:pPr marL="1371600" lvl="2" indent="-457200">
              <a:buFont typeface="+mj-lt"/>
              <a:buAutoNum type="arabicPeriod"/>
            </a:pPr>
            <a:r>
              <a:rPr lang="nb-NO" dirty="0" smtClean="0"/>
              <a:t>Varsel </a:t>
            </a:r>
            <a:r>
              <a:rPr lang="nb-NO" dirty="0"/>
              <a:t>om at en kunde ikke har </a:t>
            </a:r>
            <a:r>
              <a:rPr lang="nb-NO" dirty="0" smtClean="0"/>
              <a:t> betalt </a:t>
            </a:r>
            <a:r>
              <a:rPr lang="nb-NO" dirty="0"/>
              <a:t>til </a:t>
            </a:r>
            <a:r>
              <a:rPr lang="nb-NO" dirty="0" smtClean="0"/>
              <a:t>tiden </a:t>
            </a:r>
          </a:p>
          <a:p>
            <a:pPr marL="1371600" lvl="2" indent="-457200">
              <a:buFont typeface="+mj-lt"/>
              <a:buAutoNum type="arabicPeriod"/>
            </a:pPr>
            <a:r>
              <a:rPr lang="nb-NO" dirty="0" smtClean="0"/>
              <a:t>Betalinger </a:t>
            </a:r>
            <a:r>
              <a:rPr lang="nb-NO" dirty="0" smtClean="0"/>
              <a:t>fra oss som ikke utbetales ved forfall	</a:t>
            </a:r>
          </a:p>
          <a:p>
            <a:pPr lvl="1"/>
            <a:r>
              <a:rPr lang="nb-NO" dirty="0" smtClean="0"/>
              <a:t>Finansregnskap alene er ikke tilstrekkelig 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Økonomistyring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4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70124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Økonomioppfølging i offentlige </a:t>
            </a:r>
            <a:r>
              <a:rPr lang="nb-NO" dirty="0" smtClean="0"/>
              <a:t>virksomheter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Grunnprinsippene </a:t>
            </a:r>
            <a:r>
              <a:rPr lang="nb-NO" dirty="0" smtClean="0"/>
              <a:t>som benyttes både for budsjettering og regnskap i det offentlige har </a:t>
            </a:r>
            <a:r>
              <a:rPr lang="nb-NO" dirty="0"/>
              <a:t>store </a:t>
            </a:r>
            <a:r>
              <a:rPr lang="nb-NO" dirty="0" smtClean="0"/>
              <a:t>ulikheter</a:t>
            </a:r>
          </a:p>
          <a:p>
            <a:pPr lvl="1"/>
            <a:r>
              <a:rPr lang="nb-NO" dirty="0" smtClean="0"/>
              <a:t>Felles er større betydning </a:t>
            </a:r>
            <a:r>
              <a:rPr lang="nb-NO" dirty="0"/>
              <a:t>av budsjett </a:t>
            </a:r>
            <a:endParaRPr lang="nb-NO" dirty="0" smtClean="0"/>
          </a:p>
          <a:p>
            <a:pPr lvl="1"/>
            <a:r>
              <a:rPr lang="nb-NO" dirty="0" smtClean="0"/>
              <a:t>Ettårsprinsippet</a:t>
            </a:r>
          </a:p>
          <a:p>
            <a:pPr lvl="1"/>
            <a:r>
              <a:rPr lang="nb-NO" dirty="0" smtClean="0"/>
              <a:t>Bruttoprinsippet</a:t>
            </a:r>
          </a:p>
          <a:p>
            <a:pPr lvl="1"/>
            <a:r>
              <a:rPr lang="nb-NO" dirty="0" smtClean="0"/>
              <a:t>Ulike regnskapsprinsipper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Økonomistyring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5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14833543"/>
      </p:ext>
    </p:extLst>
  </p:cSld>
  <p:clrMapOvr>
    <a:masterClrMapping/>
  </p:clrMapOvr>
</p:sld>
</file>

<file path=ppt/theme/theme1.xml><?xml version="1.0" encoding="utf-8"?>
<a:theme xmlns:a="http://schemas.openxmlformats.org/drawingml/2006/main" name="Ekko">
  <a:themeElements>
    <a:clrScheme name="Ekk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kk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kk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6307</TotalTime>
  <Words>193</Words>
  <Application>Microsoft Office PowerPoint</Application>
  <PresentationFormat>Skjermfremvisning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Arial</vt:lpstr>
      <vt:lpstr>Comic Sans MS</vt:lpstr>
      <vt:lpstr>Verdana</vt:lpstr>
      <vt:lpstr>Wingdings</vt:lpstr>
      <vt:lpstr>Wingdings 3</vt:lpstr>
      <vt:lpstr>Ekko</vt:lpstr>
      <vt:lpstr>Økonomistyring</vt:lpstr>
      <vt:lpstr>Godt nok – raskt nok</vt:lpstr>
      <vt:lpstr>Rapporteringsintervaller</vt:lpstr>
      <vt:lpstr>Etablere varsellamper</vt:lpstr>
      <vt:lpstr>Økonomioppfølging i offentlige virksomheter</vt:lpstr>
    </vt:vector>
  </TitlesOfParts>
  <Company>Fagbokforlaget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Grunnleggende regnskap</dc:title>
  <dc:creator>Alf Øyen</dc:creator>
  <cp:lastModifiedBy>KM</cp:lastModifiedBy>
  <cp:revision>82</cp:revision>
  <dcterms:created xsi:type="dcterms:W3CDTF">2005-08-18T07:14:48Z</dcterms:created>
  <dcterms:modified xsi:type="dcterms:W3CDTF">2016-02-12T09:52:37Z</dcterms:modified>
</cp:coreProperties>
</file>