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534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B85D040-E058-485D-AC60-BC28C6F3F8AE}" type="slidenum">
              <a:rPr kumimoji="0" lang="nb-NO" altLang="nb-NO"/>
              <a:pPr>
                <a:spcBef>
                  <a:spcPct val="0"/>
                </a:spcBef>
              </a:pPr>
              <a:t>2</a:t>
            </a:fld>
            <a:endParaRPr kumimoji="0" lang="nb-NO" altLang="nb-NO"/>
          </a:p>
        </p:txBody>
      </p:sp>
      <p:sp>
        <p:nvSpPr>
          <p:cNvPr id="51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0434544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234F723-A66C-4A13-BF00-C5DA67F20717}" type="slidenum">
              <a:rPr kumimoji="0" lang="nb-NO" altLang="nb-NO"/>
              <a:pPr>
                <a:spcBef>
                  <a:spcPct val="0"/>
                </a:spcBef>
              </a:pPr>
              <a:t>11</a:t>
            </a:fld>
            <a:endParaRPr kumimoji="0" lang="nb-NO" altLang="nb-NO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072207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B1D107-777C-49CE-9790-92FF7AA9D908}" type="slidenum">
              <a:rPr kumimoji="0" lang="nb-NO" altLang="nb-NO"/>
              <a:pPr>
                <a:spcBef>
                  <a:spcPct val="0"/>
                </a:spcBef>
              </a:pPr>
              <a:t>12</a:t>
            </a:fld>
            <a:endParaRPr kumimoji="0" lang="nb-NO" altLang="nb-NO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40087384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258E82-4381-4F67-A989-116F3BC66B32}" type="slidenum">
              <a:rPr kumimoji="0" lang="nb-NO" altLang="nb-NO"/>
              <a:pPr>
                <a:spcBef>
                  <a:spcPct val="0"/>
                </a:spcBef>
              </a:pPr>
              <a:t>13</a:t>
            </a:fld>
            <a:endParaRPr kumimoji="0" lang="nb-NO" altLang="nb-NO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7371309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B078C4-8519-4A2F-BC97-7697D5326065}" type="slidenum">
              <a:rPr kumimoji="0" lang="nb-NO" altLang="nb-NO"/>
              <a:pPr>
                <a:spcBef>
                  <a:spcPct val="0"/>
                </a:spcBef>
              </a:pPr>
              <a:t>14</a:t>
            </a:fld>
            <a:endParaRPr kumimoji="0" lang="nb-NO" altLang="nb-NO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572014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F28FAF-777F-453E-BF4C-DA6233744CD6}" type="slidenum">
              <a:rPr kumimoji="0" lang="nb-NO" altLang="nb-NO"/>
              <a:pPr>
                <a:spcBef>
                  <a:spcPct val="0"/>
                </a:spcBef>
              </a:pPr>
              <a:t>15</a:t>
            </a:fld>
            <a:endParaRPr kumimoji="0" lang="nb-NO" altLang="nb-NO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504470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7816827-5BB9-49D2-B883-CAC18B97558D}" type="slidenum">
              <a:rPr kumimoji="0" lang="nb-NO" altLang="nb-NO"/>
              <a:pPr>
                <a:spcBef>
                  <a:spcPct val="0"/>
                </a:spcBef>
              </a:pPr>
              <a:t>16</a:t>
            </a:fld>
            <a:endParaRPr kumimoji="0" lang="nb-NO" altLang="nb-NO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735738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A8BDD0A-D82D-45E0-AFD4-881B1412481B}" type="slidenum">
              <a:rPr kumimoji="0" lang="nb-NO" altLang="nb-NO"/>
              <a:pPr>
                <a:spcBef>
                  <a:spcPct val="0"/>
                </a:spcBef>
              </a:pPr>
              <a:t>17</a:t>
            </a:fld>
            <a:endParaRPr kumimoji="0" lang="nb-NO" altLang="nb-NO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9275307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923B06E-D194-4C5C-B398-EB2195FBE148}" type="slidenum">
              <a:rPr kumimoji="0" lang="nb-NO" altLang="nb-NO"/>
              <a:pPr>
                <a:spcBef>
                  <a:spcPct val="0"/>
                </a:spcBef>
              </a:pPr>
              <a:t>18</a:t>
            </a:fld>
            <a:endParaRPr kumimoji="0" lang="nb-NO" altLang="nb-NO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5688132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89B7963-7647-4AE7-B51F-873B051A6B4D}" type="slidenum">
              <a:rPr kumimoji="0" lang="nb-NO" altLang="nb-NO"/>
              <a:pPr>
                <a:spcBef>
                  <a:spcPct val="0"/>
                </a:spcBef>
              </a:pPr>
              <a:t>19</a:t>
            </a:fld>
            <a:endParaRPr kumimoji="0" lang="nb-NO" altLang="nb-NO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7562468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71DAE9A-9A1A-42CF-98D9-4A696488B674}" type="slidenum">
              <a:rPr kumimoji="0" lang="nb-NO" altLang="nb-NO"/>
              <a:pPr>
                <a:spcBef>
                  <a:spcPct val="0"/>
                </a:spcBef>
              </a:pPr>
              <a:t>20</a:t>
            </a:fld>
            <a:endParaRPr kumimoji="0" lang="nb-NO" altLang="nb-NO"/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211357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7883ED-2713-4052-B480-D028256CFAA7}" type="slidenum">
              <a:rPr kumimoji="0" lang="nb-NO" altLang="nb-NO"/>
              <a:pPr>
                <a:spcBef>
                  <a:spcPct val="0"/>
                </a:spcBef>
              </a:pPr>
              <a:t>3</a:t>
            </a:fld>
            <a:endParaRPr kumimoji="0" lang="nb-NO" altLang="nb-NO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9131126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6508DA5-47C5-4D4C-817C-61499F8062FC}" type="slidenum">
              <a:rPr kumimoji="0" lang="nb-NO" altLang="nb-NO"/>
              <a:pPr>
                <a:spcBef>
                  <a:spcPct val="0"/>
                </a:spcBef>
              </a:pPr>
              <a:t>21</a:t>
            </a:fld>
            <a:endParaRPr kumimoji="0" lang="nb-NO" altLang="nb-NO"/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919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9D447E2-4932-4C46-8E5C-E9BE71E23006}" type="slidenum">
              <a:rPr kumimoji="0" lang="nb-NO" altLang="nb-NO"/>
              <a:pPr>
                <a:spcBef>
                  <a:spcPct val="0"/>
                </a:spcBef>
              </a:pPr>
              <a:t>22</a:t>
            </a:fld>
            <a:endParaRPr kumimoji="0" lang="nb-NO" altLang="nb-NO"/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7872631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AD1A91-B926-4AAE-93EB-05875247B14A}" type="slidenum">
              <a:rPr kumimoji="0" lang="nb-NO" altLang="nb-NO"/>
              <a:pPr>
                <a:spcBef>
                  <a:spcPct val="0"/>
                </a:spcBef>
              </a:pPr>
              <a:t>23</a:t>
            </a:fld>
            <a:endParaRPr kumimoji="0" lang="nb-NO" altLang="nb-NO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73148866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A4498A0-9210-4108-944F-07DEA42B8D83}" type="slidenum">
              <a:rPr kumimoji="0" lang="nb-NO" altLang="nb-NO"/>
              <a:pPr>
                <a:spcBef>
                  <a:spcPct val="0"/>
                </a:spcBef>
              </a:pPr>
              <a:t>24</a:t>
            </a:fld>
            <a:endParaRPr kumimoji="0" lang="nb-NO" altLang="nb-NO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8103733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00E02D8-25D7-4588-B676-BBC3AC6E5419}" type="slidenum">
              <a:rPr kumimoji="0" lang="nb-NO" altLang="nb-NO"/>
              <a:pPr>
                <a:spcBef>
                  <a:spcPct val="0"/>
                </a:spcBef>
              </a:pPr>
              <a:t>25</a:t>
            </a:fld>
            <a:endParaRPr kumimoji="0" lang="nb-NO" altLang="nb-NO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1352515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E44CF13-F05F-4DD4-A9DC-53BED8376B99}" type="slidenum">
              <a:rPr kumimoji="0" lang="nb-NO" altLang="nb-NO"/>
              <a:pPr>
                <a:spcBef>
                  <a:spcPct val="0"/>
                </a:spcBef>
              </a:pPr>
              <a:t>26</a:t>
            </a:fld>
            <a:endParaRPr kumimoji="0" lang="nb-NO" altLang="nb-NO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2155995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02AEB3-050B-4ABA-BF17-954D0A2D7613}" type="slidenum">
              <a:rPr kumimoji="0" lang="nb-NO" altLang="nb-NO"/>
              <a:pPr>
                <a:spcBef>
                  <a:spcPct val="0"/>
                </a:spcBef>
              </a:pPr>
              <a:t>27</a:t>
            </a:fld>
            <a:endParaRPr kumimoji="0" lang="nb-NO" altLang="nb-NO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86490026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CBE519-97C5-4008-86A7-B9774C66A514}" type="slidenum">
              <a:rPr kumimoji="0" lang="nb-NO" altLang="nb-NO"/>
              <a:pPr>
                <a:spcBef>
                  <a:spcPct val="0"/>
                </a:spcBef>
              </a:pPr>
              <a:t>28</a:t>
            </a:fld>
            <a:endParaRPr kumimoji="0" lang="nb-NO" altLang="nb-NO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0134030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015B9E5-03D8-46C4-8D5B-061F74C5B49E}" type="slidenum">
              <a:rPr kumimoji="0" lang="nb-NO" altLang="nb-NO"/>
              <a:pPr>
                <a:spcBef>
                  <a:spcPct val="0"/>
                </a:spcBef>
              </a:pPr>
              <a:t>29</a:t>
            </a:fld>
            <a:endParaRPr kumimoji="0" lang="nb-NO" altLang="nb-NO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792199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660524-152F-4251-A257-D816C3321BB9}" type="slidenum">
              <a:rPr kumimoji="0" lang="nb-NO" altLang="nb-NO"/>
              <a:pPr>
                <a:spcBef>
                  <a:spcPct val="0"/>
                </a:spcBef>
              </a:pPr>
              <a:t>4</a:t>
            </a:fld>
            <a:endParaRPr kumimoji="0" lang="nb-NO" altLang="nb-NO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1481532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7859570-F193-46BE-8741-B6099C9EE592}" type="slidenum">
              <a:rPr kumimoji="0" lang="nb-NO" altLang="nb-NO"/>
              <a:pPr>
                <a:spcBef>
                  <a:spcPct val="0"/>
                </a:spcBef>
              </a:pPr>
              <a:t>5</a:t>
            </a:fld>
            <a:endParaRPr kumimoji="0" lang="nb-NO" altLang="nb-NO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mtClean="0"/>
              <a:t>årsbudsjettering: rullerende budsjett, budsjetterer 12 mnd frem i tid hver måned. Ekstremt ressurskrevende</a:t>
            </a:r>
          </a:p>
        </p:txBody>
      </p:sp>
    </p:spTree>
    <p:extLst>
      <p:ext uri="{BB962C8B-B14F-4D97-AF65-F5344CB8AC3E}">
        <p14:creationId xmlns:p14="http://schemas.microsoft.com/office/powerpoint/2010/main" val="3795183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B880F01-F3D5-463B-A0C5-E9B2C2C8C9CD}" type="slidenum">
              <a:rPr kumimoji="0" lang="nb-NO" altLang="nb-NO"/>
              <a:pPr>
                <a:spcBef>
                  <a:spcPct val="0"/>
                </a:spcBef>
              </a:pPr>
              <a:t>6</a:t>
            </a:fld>
            <a:endParaRPr kumimoji="0" lang="nb-NO" altLang="nb-NO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698508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4681AF-FCC5-4886-92FA-8E64E1490295}" type="slidenum">
              <a:rPr kumimoji="0" lang="nb-NO" altLang="nb-NO"/>
              <a:pPr>
                <a:spcBef>
                  <a:spcPct val="0"/>
                </a:spcBef>
              </a:pPr>
              <a:t>7</a:t>
            </a:fld>
            <a:endParaRPr kumimoji="0" lang="nb-NO" altLang="nb-NO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885846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BACA18-52FF-4079-823A-1E7819F7FC36}" type="slidenum">
              <a:rPr kumimoji="0" lang="nb-NO" altLang="nb-NO"/>
              <a:pPr>
                <a:spcBef>
                  <a:spcPct val="0"/>
                </a:spcBef>
              </a:pPr>
              <a:t>8</a:t>
            </a:fld>
            <a:endParaRPr kumimoji="0" lang="nb-NO" altLang="nb-NO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39855328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72C25FF-073D-4B9D-BDAB-593347F88D3C}" type="slidenum">
              <a:rPr kumimoji="0" lang="nb-NO" altLang="nb-NO"/>
              <a:pPr>
                <a:spcBef>
                  <a:spcPct val="0"/>
                </a:spcBef>
              </a:pPr>
              <a:t>9</a:t>
            </a:fld>
            <a:endParaRPr kumimoji="0" lang="nb-NO" altLang="nb-NO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mtClean="0"/>
              <a:t>Kommenter tallene i budsjettet. Kan vi være fornøyd med driftsresultatet?</a:t>
            </a:r>
          </a:p>
        </p:txBody>
      </p:sp>
    </p:spTree>
    <p:extLst>
      <p:ext uri="{BB962C8B-B14F-4D97-AF65-F5344CB8AC3E}">
        <p14:creationId xmlns:p14="http://schemas.microsoft.com/office/powerpoint/2010/main" val="252523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0901DAD-FDD9-4B74-B448-AF82FA600BBB}" type="slidenum">
              <a:rPr kumimoji="0" lang="nb-NO" altLang="nb-NO"/>
              <a:pPr>
                <a:spcBef>
                  <a:spcPct val="0"/>
                </a:spcBef>
              </a:pPr>
              <a:t>10</a:t>
            </a:fld>
            <a:endParaRPr kumimoji="0" lang="nb-NO" altLang="nb-NO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854075" y="744538"/>
            <a:ext cx="4962525" cy="3722687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nb-NO" altLang="nb-NO" smtClean="0"/>
              <a:t>Kommenter tallene i budsjettet. Kan vi være fornøyd med driftsresultatet?</a:t>
            </a:r>
          </a:p>
        </p:txBody>
      </p:sp>
    </p:spTree>
    <p:extLst>
      <p:ext uri="{BB962C8B-B14F-4D97-AF65-F5344CB8AC3E}">
        <p14:creationId xmlns:p14="http://schemas.microsoft.com/office/powerpoint/2010/main" val="2423919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14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 dirty="0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5D43E-7C2C-4859-B8C1-C4FDFBA1215A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83177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w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  <p:sldLayoutId id="2147483775" r:id="rId4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Microsoft_Excel_97-2003-regneark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Microsoft_Excel_97-2003-regneark2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8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3.emf"/><Relationship Id="rId4" Type="http://schemas.openxmlformats.org/officeDocument/2006/relationships/oleObject" Target="../embeddings/Microsoft_Excel_97-2003-regneark3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4.emf"/><Relationship Id="rId4" Type="http://schemas.openxmlformats.org/officeDocument/2006/relationships/oleObject" Target="../embeddings/Microsoft_Excel_97-2003-regneark4.xls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6.emf"/><Relationship Id="rId4" Type="http://schemas.openxmlformats.org/officeDocument/2006/relationships/oleObject" Target="../embeddings/Microsoft_Excel_97-2003-regneark5.xls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7.emf"/><Relationship Id="rId4" Type="http://schemas.openxmlformats.org/officeDocument/2006/relationships/oleObject" Target="../embeddings/Microsoft_Excel_97-2003-regneark6.xls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Budsjettering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681076F-A2F2-4CB0-BADA-1B7A218E3009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nb-NO" altLang="nb-NO" sz="1400"/>
          </a:p>
        </p:txBody>
      </p:sp>
      <p:graphicFrame>
        <p:nvGraphicFramePr>
          <p:cNvPr id="20484" name="Object 5"/>
          <p:cNvGraphicFramePr>
            <a:graphicFrameLocks noChangeAspect="1"/>
          </p:cNvGraphicFramePr>
          <p:nvPr>
            <p:ph idx="1"/>
          </p:nvPr>
        </p:nvGraphicFramePr>
        <p:xfrm>
          <a:off x="177800" y="1257300"/>
          <a:ext cx="7975600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7" name="Regneark" r:id="rId4" imgW="4781702" imgH="3247949" progId="Excel.Sheet.8">
                  <p:embed/>
                </p:oleObj>
              </mc:Choice>
              <mc:Fallback>
                <p:oleObj name="Regneark" r:id="rId4" imgW="4781702" imgH="32479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1257300"/>
                        <a:ext cx="7975600" cy="534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233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A631E0-8012-48B4-8D51-2902BCC67ADD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nb-NO" altLang="nb-NO" sz="140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260648"/>
            <a:ext cx="8229600" cy="5545137"/>
          </a:xfrm>
        </p:spPr>
        <p:txBody>
          <a:bodyPr/>
          <a:lstStyle/>
          <a:p>
            <a:pPr marL="711200" indent="-711200" eaLnBrk="1" hangingPunct="1">
              <a:lnSpc>
                <a:spcPct val="90000"/>
              </a:lnSpc>
            </a:pPr>
            <a:r>
              <a:rPr lang="nb-NO" altLang="nb-NO" dirty="0" smtClean="0"/>
              <a:t>Oppsummert resultatbudsjett:</a:t>
            </a:r>
          </a:p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dirty="0" smtClean="0"/>
              <a:t>Lavere driftsresultat til tross for økt forventet salg. Hva er årsakene til dette? 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nb-NO" altLang="nb-NO" dirty="0" smtClean="0"/>
              <a:t>Månedsfordelt resultatbudsjett:</a:t>
            </a:r>
          </a:p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dirty="0" smtClean="0"/>
              <a:t>Fordele inntektene og kostnadene fra årsbudsjettet ved hjelp av fordelingsnøkler</a:t>
            </a:r>
          </a:p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dirty="0" smtClean="0"/>
              <a:t>Omsetningen varierer gjennom året. Varekostnaden vil følge variasjonene i omsetningen</a:t>
            </a:r>
          </a:p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dirty="0" smtClean="0"/>
              <a:t>Driftskostnadene vil variere mindre enn varekostnaden. Mindre variasjon desto høyere andelen av faste kostnader. </a:t>
            </a:r>
          </a:p>
        </p:txBody>
      </p:sp>
    </p:spTree>
    <p:extLst>
      <p:ext uri="{BB962C8B-B14F-4D97-AF65-F5344CB8AC3E}">
        <p14:creationId xmlns:p14="http://schemas.microsoft.com/office/powerpoint/2010/main" val="1884085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9FA9A2A-65FF-4437-B697-2993DD18F177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nb-NO" altLang="nb-NO" sz="1400"/>
          </a:p>
        </p:txBody>
      </p:sp>
      <p:graphicFrame>
        <p:nvGraphicFramePr>
          <p:cNvPr id="24580" name="Object 8"/>
          <p:cNvGraphicFramePr>
            <a:graphicFrameLocks noChangeAspect="1"/>
          </p:cNvGraphicFramePr>
          <p:nvPr>
            <p:ph idx="1"/>
          </p:nvPr>
        </p:nvGraphicFramePr>
        <p:xfrm>
          <a:off x="254000" y="1276350"/>
          <a:ext cx="7558088" cy="547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1" name="Regneark" r:id="rId4" imgW="4934102" imgH="3571951" progId="Excel.Sheet.8">
                  <p:embed/>
                </p:oleObj>
              </mc:Choice>
              <mc:Fallback>
                <p:oleObj name="Regneark" r:id="rId4" imgW="4934102" imgH="35719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1276350"/>
                        <a:ext cx="7558088" cy="547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40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C8BAC60-65BB-4727-A67E-8E4503EC39D1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nb-NO" altLang="nb-NO" sz="140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600" y="8230"/>
            <a:ext cx="8064896" cy="3060730"/>
          </a:xfrm>
        </p:spPr>
        <p:txBody>
          <a:bodyPr/>
          <a:lstStyle/>
          <a:p>
            <a:pPr marL="711200" indent="-711200" eaLnBrk="1" hangingPunct="1">
              <a:buFontTx/>
              <a:buNone/>
            </a:pPr>
            <a:r>
              <a:rPr lang="nb-NO" altLang="nb-NO" sz="2800" dirty="0" smtClean="0"/>
              <a:t>Likviditetsbudsjettering (innbetalinger - utbetalinger</a:t>
            </a:r>
            <a:r>
              <a:rPr lang="nb-NO" altLang="nb-NO" sz="2800" dirty="0" smtClean="0"/>
              <a:t>)</a:t>
            </a:r>
            <a:br>
              <a:rPr lang="nb-NO" altLang="nb-NO" sz="2800" dirty="0" smtClean="0"/>
            </a:br>
            <a:endParaRPr lang="nb-NO" altLang="nb-NO" sz="2800" dirty="0" smtClean="0"/>
          </a:p>
          <a:p>
            <a:pPr marL="711200" indent="-711200" eaLnBrk="1" hangingPunct="1">
              <a:buFontTx/>
              <a:buNone/>
            </a:pPr>
            <a:r>
              <a:rPr lang="nb-NO" altLang="nb-NO" sz="2200" dirty="0" smtClean="0"/>
              <a:t>Starter med delbudsjetter for inn-/</a:t>
            </a:r>
            <a:r>
              <a:rPr lang="nb-NO" altLang="nb-NO" sz="2200" dirty="0" err="1" smtClean="0"/>
              <a:t>utbet</a:t>
            </a:r>
            <a:r>
              <a:rPr lang="nb-NO" altLang="nb-NO" sz="2200" dirty="0" smtClean="0"/>
              <a:t>. fra kunder/til leverandører</a:t>
            </a:r>
          </a:p>
          <a:p>
            <a:pPr marL="711200" indent="-711200" eaLnBrk="1" hangingPunct="1"/>
            <a:r>
              <a:rPr lang="nb-NO" altLang="nb-NO" sz="2400" dirty="0" smtClean="0"/>
              <a:t>Salgsinntekt og innbetalinger fra kunder</a:t>
            </a:r>
          </a:p>
          <a:p>
            <a:pPr marL="1066800" lvl="1" indent="-722313" eaLnBrk="1" hangingPunct="1"/>
            <a:r>
              <a:rPr lang="nb-NO" altLang="nb-NO" sz="2000" dirty="0" smtClean="0"/>
              <a:t>30 % av salget er kontantsalg, resten er per 30 dager.</a:t>
            </a:r>
          </a:p>
          <a:p>
            <a:pPr marL="1066800" lvl="1" indent="-722313" eaLnBrk="1" hangingPunct="1"/>
            <a:r>
              <a:rPr lang="nb-NO" altLang="nb-NO" sz="2000" dirty="0" smtClean="0"/>
              <a:t>Alt salg er </a:t>
            </a:r>
            <a:r>
              <a:rPr lang="nb-NO" altLang="nb-NO" sz="2000" dirty="0" err="1" smtClean="0"/>
              <a:t>mva</a:t>
            </a:r>
            <a:r>
              <a:rPr lang="nb-NO" altLang="nb-NO" sz="2000" dirty="0" smtClean="0"/>
              <a:t>-pliktig (25 %)</a:t>
            </a:r>
          </a:p>
          <a:p>
            <a:pPr marL="711200" indent="-711200" eaLnBrk="1" hangingPunct="1"/>
            <a:endParaRPr lang="nb-NO" altLang="nb-NO" sz="2400" dirty="0" smtClean="0"/>
          </a:p>
        </p:txBody>
      </p:sp>
      <p:graphicFrame>
        <p:nvGraphicFramePr>
          <p:cNvPr id="26629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27203570"/>
              </p:ext>
            </p:extLst>
          </p:nvPr>
        </p:nvGraphicFramePr>
        <p:xfrm>
          <a:off x="321273" y="3922712"/>
          <a:ext cx="8820150" cy="232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5" name="Regneark" r:id="rId4" imgW="4305361" imgH="1135421" progId="Excel.Sheet.8">
                  <p:embed/>
                </p:oleObj>
              </mc:Choice>
              <mc:Fallback>
                <p:oleObj name="Regneark" r:id="rId4" imgW="4305361" imgH="113542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273" y="3922712"/>
                        <a:ext cx="8820150" cy="232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153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8AFD01-70EC-4FF2-8F61-02CCE3216634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nb-NO" altLang="nb-NO" sz="140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7624" y="188640"/>
            <a:ext cx="7632526" cy="2189163"/>
          </a:xfrm>
        </p:spPr>
        <p:txBody>
          <a:bodyPr/>
          <a:lstStyle/>
          <a:p>
            <a:pPr marL="711200" indent="-711200" eaLnBrk="1" hangingPunct="1">
              <a:buFontTx/>
              <a:buNone/>
            </a:pPr>
            <a:r>
              <a:rPr lang="nb-NO" altLang="nb-NO" sz="2800" dirty="0" smtClean="0"/>
              <a:t>Likviditetsbudsjettering (innbetalinger - utbetalinger)</a:t>
            </a:r>
          </a:p>
          <a:p>
            <a:pPr marL="711200" indent="-711200" eaLnBrk="1" hangingPunct="1">
              <a:buFontTx/>
              <a:buNone/>
            </a:pPr>
            <a:r>
              <a:rPr lang="nb-NO" altLang="nb-NO" sz="2200" dirty="0" smtClean="0"/>
              <a:t>Starter med delbudsjetter for inn-/</a:t>
            </a:r>
            <a:r>
              <a:rPr lang="nb-NO" altLang="nb-NO" sz="2200" dirty="0" err="1" smtClean="0"/>
              <a:t>utbet</a:t>
            </a:r>
            <a:r>
              <a:rPr lang="nb-NO" altLang="nb-NO" sz="2200" dirty="0" smtClean="0"/>
              <a:t>. fra kunder/til leverandører</a:t>
            </a:r>
            <a:endParaRPr lang="nb-NO" altLang="nb-NO" sz="2800" dirty="0" smtClean="0"/>
          </a:p>
          <a:p>
            <a:pPr marL="711200" indent="-711200" eaLnBrk="1" hangingPunct="1"/>
            <a:r>
              <a:rPr lang="nb-NO" altLang="nb-NO" sz="2400" dirty="0" smtClean="0"/>
              <a:t>Salgsinntekt og innbetalinger fra kunder</a:t>
            </a:r>
          </a:p>
          <a:p>
            <a:pPr marL="1066800" lvl="1" indent="-722313" eaLnBrk="1" hangingPunct="1"/>
            <a:r>
              <a:rPr lang="nb-NO" altLang="nb-NO" sz="2000" dirty="0" smtClean="0"/>
              <a:t>30 % av salget er kontantsalg, resten er per 30 dager.</a:t>
            </a:r>
          </a:p>
          <a:p>
            <a:pPr marL="1066800" lvl="1" indent="-722313" eaLnBrk="1" hangingPunct="1"/>
            <a:r>
              <a:rPr lang="nb-NO" altLang="nb-NO" sz="2000" dirty="0" smtClean="0"/>
              <a:t>Alt salg er </a:t>
            </a:r>
            <a:r>
              <a:rPr lang="nb-NO" altLang="nb-NO" sz="2000" dirty="0" err="1" smtClean="0"/>
              <a:t>mva</a:t>
            </a:r>
            <a:r>
              <a:rPr lang="nb-NO" altLang="nb-NO" sz="2000" dirty="0" smtClean="0"/>
              <a:t>-pliktig (25 %)</a:t>
            </a:r>
          </a:p>
          <a:p>
            <a:pPr marL="711200" indent="-711200" eaLnBrk="1" hangingPunct="1"/>
            <a:endParaRPr lang="nb-NO" altLang="nb-NO" sz="2400" dirty="0" smtClean="0"/>
          </a:p>
        </p:txBody>
      </p:sp>
      <p:graphicFrame>
        <p:nvGraphicFramePr>
          <p:cNvPr id="28677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21386458"/>
              </p:ext>
            </p:extLst>
          </p:nvPr>
        </p:nvGraphicFramePr>
        <p:xfrm>
          <a:off x="179512" y="3789040"/>
          <a:ext cx="8820150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9" name="Regneark" r:id="rId4" imgW="4191000" imgH="1114349" progId="Excel.Sheet.8">
                  <p:embed/>
                </p:oleObj>
              </mc:Choice>
              <mc:Fallback>
                <p:oleObj name="Regneark" r:id="rId4" imgW="4191000" imgH="11143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3789040"/>
                        <a:ext cx="8820150" cy="234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6378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26FDBF-F523-4D4E-8488-C85EFF4FE02B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nb-NO" altLang="nb-NO" sz="140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936625"/>
          </a:xfrm>
        </p:spPr>
        <p:txBody>
          <a:bodyPr/>
          <a:lstStyle/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smtClean="0"/>
              <a:t>30 dagers kreditt tilsier at innbetalingene fra kredittsalget i januar kommer i februar: </a:t>
            </a: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468313" y="5300663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6800" indent="-722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nb-NO" altLang="nb-NO"/>
              <a:t>Kundefordringene per 1/1 20x2 forventes å være kr 780 000.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827088" y="2060575"/>
            <a:ext cx="7632700" cy="2816225"/>
            <a:chOff x="521" y="935"/>
            <a:chExt cx="4808" cy="1774"/>
          </a:xfrm>
        </p:grpSpPr>
        <p:sp>
          <p:nvSpPr>
            <p:cNvPr id="30727" name="Line 6"/>
            <p:cNvSpPr>
              <a:spLocks noChangeShapeType="1"/>
            </p:cNvSpPr>
            <p:nvPr/>
          </p:nvSpPr>
          <p:spPr bwMode="auto">
            <a:xfrm>
              <a:off x="521" y="1797"/>
              <a:ext cx="48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30728" name="Line 7"/>
            <p:cNvSpPr>
              <a:spLocks noChangeShapeType="1"/>
            </p:cNvSpPr>
            <p:nvPr/>
          </p:nvSpPr>
          <p:spPr bwMode="auto">
            <a:xfrm>
              <a:off x="657" y="170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30729" name="Line 8"/>
            <p:cNvSpPr>
              <a:spLocks noChangeShapeType="1"/>
            </p:cNvSpPr>
            <p:nvPr/>
          </p:nvSpPr>
          <p:spPr bwMode="auto">
            <a:xfrm>
              <a:off x="2154" y="170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>
              <a:off x="3560" y="170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>
              <a:off x="4830" y="1706"/>
              <a:ext cx="0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30732" name="AutoShape 18"/>
            <p:cNvSpPr>
              <a:spLocks/>
            </p:cNvSpPr>
            <p:nvPr/>
          </p:nvSpPr>
          <p:spPr bwMode="auto">
            <a:xfrm rot="-5400000">
              <a:off x="1088" y="731"/>
              <a:ext cx="635" cy="1497"/>
            </a:xfrm>
            <a:prstGeom prst="rightBrace">
              <a:avLst>
                <a:gd name="adj1" fmla="val 7465"/>
                <a:gd name="adj2" fmla="val 47361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30733" name="AutoShape 19"/>
            <p:cNvSpPr>
              <a:spLocks/>
            </p:cNvSpPr>
            <p:nvPr/>
          </p:nvSpPr>
          <p:spPr bwMode="auto">
            <a:xfrm rot="5400000">
              <a:off x="2585" y="1457"/>
              <a:ext cx="544" cy="1406"/>
            </a:xfrm>
            <a:prstGeom prst="rightBrace">
              <a:avLst>
                <a:gd name="adj1" fmla="val 8184"/>
                <a:gd name="adj2" fmla="val 47338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nb-NO" altLang="nb-NO" sz="1800"/>
            </a:p>
          </p:txBody>
        </p:sp>
        <p:sp>
          <p:nvSpPr>
            <p:cNvPr id="30734" name="Text Box 20"/>
            <p:cNvSpPr txBox="1">
              <a:spLocks noChangeArrowheads="1"/>
            </p:cNvSpPr>
            <p:nvPr/>
          </p:nvSpPr>
          <p:spPr bwMode="auto">
            <a:xfrm>
              <a:off x="1156" y="935"/>
              <a:ext cx="95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b-NO" altLang="nb-NO" sz="1800"/>
                <a:t>Salg</a:t>
              </a:r>
            </a:p>
          </p:txBody>
        </p:sp>
        <p:sp>
          <p:nvSpPr>
            <p:cNvPr id="30735" name="Text Box 21"/>
            <p:cNvSpPr txBox="1">
              <a:spLocks noChangeArrowheads="1"/>
            </p:cNvSpPr>
            <p:nvPr/>
          </p:nvSpPr>
          <p:spPr bwMode="auto">
            <a:xfrm>
              <a:off x="2472" y="2478"/>
              <a:ext cx="86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b-NO" altLang="nb-NO" sz="1800"/>
                <a:t>Innbetaling</a:t>
              </a:r>
            </a:p>
          </p:txBody>
        </p:sp>
        <p:sp>
          <p:nvSpPr>
            <p:cNvPr id="30736" name="Text Box 23"/>
            <p:cNvSpPr txBox="1">
              <a:spLocks noChangeArrowheads="1"/>
            </p:cNvSpPr>
            <p:nvPr/>
          </p:nvSpPr>
          <p:spPr bwMode="auto">
            <a:xfrm>
              <a:off x="1003" y="1521"/>
              <a:ext cx="77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b-NO" altLang="nb-NO" sz="1800"/>
                <a:t>Januar</a:t>
              </a:r>
            </a:p>
          </p:txBody>
        </p:sp>
        <p:sp>
          <p:nvSpPr>
            <p:cNvPr id="30737" name="Text Box 24"/>
            <p:cNvSpPr txBox="1">
              <a:spLocks noChangeArrowheads="1"/>
            </p:cNvSpPr>
            <p:nvPr/>
          </p:nvSpPr>
          <p:spPr bwMode="auto">
            <a:xfrm>
              <a:off x="2508" y="1522"/>
              <a:ext cx="799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b-NO" altLang="nb-NO" sz="1800"/>
                <a:t>Februar</a:t>
              </a:r>
            </a:p>
          </p:txBody>
        </p:sp>
        <p:sp>
          <p:nvSpPr>
            <p:cNvPr id="30738" name="Text Box 25"/>
            <p:cNvSpPr txBox="1">
              <a:spLocks noChangeArrowheads="1"/>
            </p:cNvSpPr>
            <p:nvPr/>
          </p:nvSpPr>
          <p:spPr bwMode="auto">
            <a:xfrm>
              <a:off x="3904" y="1516"/>
              <a:ext cx="54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nb-NO" altLang="nb-NO" sz="1800"/>
                <a:t>Mars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42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9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9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 autoUpdateAnimBg="0"/>
      <p:bldP spid="189444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DB6FD9F-8D69-4069-81C8-B4E985BAAB4D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nb-NO" altLang="nb-NO" sz="140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362950" cy="533400"/>
          </a:xfrm>
        </p:spPr>
        <p:txBody>
          <a:bodyPr/>
          <a:lstStyle/>
          <a:p>
            <a:pPr marL="711200" indent="-711200" eaLnBrk="1" hangingPunct="1"/>
            <a:r>
              <a:rPr lang="nb-NO" altLang="nb-NO" sz="2800" smtClean="0"/>
              <a:t>Budsjett for innbetaling fra kunder:</a:t>
            </a:r>
          </a:p>
        </p:txBody>
      </p:sp>
      <p:graphicFrame>
        <p:nvGraphicFramePr>
          <p:cNvPr id="32773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5588" y="2143125"/>
          <a:ext cx="8618537" cy="262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3" name="Regneark" r:id="rId4" imgW="4819759" imgH="1466940" progId="Excel.Sheet.8">
                  <p:embed/>
                </p:oleObj>
              </mc:Choice>
              <mc:Fallback>
                <p:oleObj name="Regneark" r:id="rId4" imgW="4819759" imgH="14669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2143125"/>
                        <a:ext cx="8618537" cy="262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4" name="AutoShape 5"/>
          <p:cNvSpPr>
            <a:spLocks/>
          </p:cNvSpPr>
          <p:nvPr/>
        </p:nvSpPr>
        <p:spPr bwMode="auto">
          <a:xfrm rot="5400000">
            <a:off x="5831681" y="3248819"/>
            <a:ext cx="360363" cy="3311525"/>
          </a:xfrm>
          <a:prstGeom prst="rightBrace">
            <a:avLst>
              <a:gd name="adj1" fmla="val 21995"/>
              <a:gd name="adj2" fmla="val 50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/>
          </a:p>
        </p:txBody>
      </p:sp>
      <p:sp>
        <p:nvSpPr>
          <p:cNvPr id="32775" name="Text Box 6"/>
          <p:cNvSpPr txBox="1">
            <a:spLocks noChangeArrowheads="1"/>
          </p:cNvSpPr>
          <p:nvPr/>
        </p:nvSpPr>
        <p:spPr bwMode="auto">
          <a:xfrm>
            <a:off x="4859338" y="5229225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Til likviditetsbudsjett</a:t>
            </a:r>
          </a:p>
        </p:txBody>
      </p:sp>
    </p:spTree>
    <p:extLst>
      <p:ext uri="{BB962C8B-B14F-4D97-AF65-F5344CB8AC3E}">
        <p14:creationId xmlns:p14="http://schemas.microsoft.com/office/powerpoint/2010/main" val="3498568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6EC410D-D36D-4EB5-A3BD-F3C312AC3BC3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nb-NO" altLang="nb-NO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nb-NO" altLang="nb-NO" sz="3600" smtClean="0"/>
              <a:t>Kapittel 10 Budsjettering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362950" cy="533400"/>
          </a:xfrm>
        </p:spPr>
        <p:txBody>
          <a:bodyPr/>
          <a:lstStyle/>
          <a:p>
            <a:pPr marL="711200" indent="-711200" eaLnBrk="1" hangingPunct="1"/>
            <a:r>
              <a:rPr lang="nb-NO" altLang="nb-NO" sz="2800" smtClean="0"/>
              <a:t>Budsjett for innbetaling fra kunder:</a:t>
            </a:r>
          </a:p>
        </p:txBody>
      </p:sp>
      <p:graphicFrame>
        <p:nvGraphicFramePr>
          <p:cNvPr id="34821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36538" y="2138363"/>
          <a:ext cx="8656637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Regneark" r:id="rId4" imgW="4819759" imgH="1466940" progId="Excel.Sheet.8">
                  <p:embed/>
                </p:oleObj>
              </mc:Choice>
              <mc:Fallback>
                <p:oleObj name="Regneark" r:id="rId4" imgW="4819759" imgH="146694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538" y="2138363"/>
                        <a:ext cx="8656637" cy="263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1494" name="AutoShape 6"/>
          <p:cNvSpPr>
            <a:spLocks noChangeArrowheads="1"/>
          </p:cNvSpPr>
          <p:nvPr/>
        </p:nvSpPr>
        <p:spPr bwMode="auto">
          <a:xfrm>
            <a:off x="2124075" y="5229225"/>
            <a:ext cx="2233613" cy="936625"/>
          </a:xfrm>
          <a:prstGeom prst="wedgeRoundRectCallout">
            <a:avLst>
              <a:gd name="adj1" fmla="val 34792"/>
              <a:gd name="adj2" fmla="val -19525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600"/>
              <a:t>Ingen innbetalinger i 1. kvartal fra salget i mars.</a:t>
            </a:r>
          </a:p>
        </p:txBody>
      </p:sp>
      <p:sp>
        <p:nvSpPr>
          <p:cNvPr id="34823" name="AutoShape 7"/>
          <p:cNvSpPr>
            <a:spLocks/>
          </p:cNvSpPr>
          <p:nvPr/>
        </p:nvSpPr>
        <p:spPr bwMode="auto">
          <a:xfrm rot="5400000">
            <a:off x="5831681" y="3248819"/>
            <a:ext cx="360363" cy="3311525"/>
          </a:xfrm>
          <a:prstGeom prst="rightBrace">
            <a:avLst>
              <a:gd name="adj1" fmla="val 21995"/>
              <a:gd name="adj2" fmla="val 50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/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4859338" y="5229225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Til likviditetsbudsjett</a:t>
            </a:r>
          </a:p>
        </p:txBody>
      </p:sp>
    </p:spTree>
    <p:extLst>
      <p:ext uri="{BB962C8B-B14F-4D97-AF65-F5344CB8AC3E}">
        <p14:creationId xmlns:p14="http://schemas.microsoft.com/office/powerpoint/2010/main" val="2450431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1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build="p" autoUpdateAnimBg="0"/>
      <p:bldP spid="19149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39C24E-AEE6-432B-A028-682023874BC4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nb-NO" altLang="nb-NO" sz="140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584" y="548680"/>
            <a:ext cx="8073529" cy="2736304"/>
          </a:xfrm>
        </p:spPr>
        <p:txBody>
          <a:bodyPr/>
          <a:lstStyle/>
          <a:p>
            <a:pPr marL="711200" indent="-711200" eaLnBrk="1" hangingPunct="1"/>
            <a:r>
              <a:rPr lang="nb-NO" altLang="nb-NO" sz="2800" dirty="0" smtClean="0"/>
              <a:t>Varekostnad og utbetaling til leverandører</a:t>
            </a:r>
          </a:p>
          <a:p>
            <a:pPr marL="1066800" lvl="1" indent="-722313" eaLnBrk="1" hangingPunct="1"/>
            <a:r>
              <a:rPr lang="nb-NO" altLang="nb-NO" sz="2400" dirty="0" smtClean="0"/>
              <a:t>Alt varekjøp er per 45 dagers kreditt.</a:t>
            </a:r>
          </a:p>
          <a:p>
            <a:pPr marL="1066800" lvl="1" indent="-722313" eaLnBrk="1" hangingPunct="1"/>
            <a:r>
              <a:rPr lang="nb-NO" altLang="nb-NO" sz="2400" dirty="0" smtClean="0"/>
              <a:t>Alt varekjøp er </a:t>
            </a:r>
            <a:r>
              <a:rPr lang="nb-NO" altLang="nb-NO" sz="2400" dirty="0" err="1" smtClean="0"/>
              <a:t>mva</a:t>
            </a:r>
            <a:r>
              <a:rPr lang="nb-NO" altLang="nb-NO" sz="2400" dirty="0" smtClean="0"/>
              <a:t>-pliktig (25 %)</a:t>
            </a:r>
          </a:p>
          <a:p>
            <a:pPr marL="1066800" lvl="1" indent="-722313" eaLnBrk="1" hangingPunct="1"/>
            <a:r>
              <a:rPr lang="nb-NO" altLang="nb-NO" sz="2400" dirty="0" smtClean="0"/>
              <a:t>Lageret skal reduseres med kr. 10 000 per måned</a:t>
            </a:r>
          </a:p>
          <a:p>
            <a:pPr marL="711200" indent="-711200" eaLnBrk="1" hangingPunct="1"/>
            <a:endParaRPr lang="nb-NO" altLang="nb-NO" sz="2800" dirty="0" smtClean="0"/>
          </a:p>
        </p:txBody>
      </p:sp>
      <p:graphicFrame>
        <p:nvGraphicFramePr>
          <p:cNvPr id="36869" name="Object 4"/>
          <p:cNvGraphicFramePr>
            <a:graphicFrameLocks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57424877"/>
              </p:ext>
            </p:extLst>
          </p:nvPr>
        </p:nvGraphicFramePr>
        <p:xfrm>
          <a:off x="66705" y="3717032"/>
          <a:ext cx="88693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Regneark" r:id="rId4" imgW="4130162" imgH="1013297" progId="Excel.Sheet.8">
                  <p:embed/>
                </p:oleObj>
              </mc:Choice>
              <mc:Fallback>
                <p:oleObj name="Regneark" r:id="rId4" imgW="4130162" imgH="101329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05" y="3717032"/>
                        <a:ext cx="88693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009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A4CA11-4679-49AE-83D5-F8E52CCC9EB8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nb-NO" altLang="nb-NO" sz="140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8507412" cy="2374900"/>
          </a:xfrm>
        </p:spPr>
        <p:txBody>
          <a:bodyPr/>
          <a:lstStyle/>
          <a:p>
            <a:pPr marL="711200" indent="-711200" eaLnBrk="1" hangingPunct="1"/>
            <a:r>
              <a:rPr lang="nb-NO" altLang="nb-NO" sz="2800" dirty="0" smtClean="0"/>
              <a:t>Varekostnad og utbetaling til leverandører</a:t>
            </a:r>
          </a:p>
          <a:p>
            <a:pPr marL="1066800" lvl="1" indent="-722313" eaLnBrk="1" hangingPunct="1"/>
            <a:r>
              <a:rPr lang="nb-NO" altLang="nb-NO" sz="2400" dirty="0" smtClean="0"/>
              <a:t>Alt varekjøp er per 45 dagers kreditt.</a:t>
            </a:r>
          </a:p>
          <a:p>
            <a:pPr marL="1066800" lvl="1" indent="-722313" eaLnBrk="1" hangingPunct="1"/>
            <a:r>
              <a:rPr lang="nb-NO" altLang="nb-NO" sz="2400" dirty="0" smtClean="0"/>
              <a:t>Alt varekjøp er </a:t>
            </a:r>
            <a:r>
              <a:rPr lang="nb-NO" altLang="nb-NO" sz="2400" dirty="0" err="1" smtClean="0"/>
              <a:t>mva</a:t>
            </a:r>
            <a:r>
              <a:rPr lang="nb-NO" altLang="nb-NO" sz="2400" dirty="0" smtClean="0"/>
              <a:t>-pliktig (25 %)</a:t>
            </a:r>
          </a:p>
          <a:p>
            <a:pPr marL="1066800" lvl="1" indent="-722313" eaLnBrk="1" hangingPunct="1"/>
            <a:r>
              <a:rPr lang="nb-NO" altLang="nb-NO" sz="2400" dirty="0" smtClean="0"/>
              <a:t>Lageret skal reduseres med kr. 10 000 per måned</a:t>
            </a:r>
          </a:p>
          <a:p>
            <a:pPr marL="711200" indent="-711200" eaLnBrk="1" hangingPunct="1"/>
            <a:endParaRPr lang="nb-NO" altLang="nb-NO" sz="2800" dirty="0" smtClean="0"/>
          </a:p>
        </p:txBody>
      </p:sp>
      <p:graphicFrame>
        <p:nvGraphicFramePr>
          <p:cNvPr id="38917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0" y="4005263"/>
          <a:ext cx="8932863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Regneark" r:id="rId4" imgW="4029151" imgH="981151" progId="Excel.Sheet.8">
                  <p:embed/>
                </p:oleObj>
              </mc:Choice>
              <mc:Fallback>
                <p:oleObj name="Regneark" r:id="rId4" imgW="4029151" imgH="981151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05263"/>
                        <a:ext cx="8932863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406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3B3D36-39D0-4590-B4A6-3E434391A46E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nb-NO" altLang="nb-NO" sz="140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1300" y="877888"/>
            <a:ext cx="8229600" cy="3271837"/>
          </a:xfrm>
        </p:spPr>
        <p:txBody>
          <a:bodyPr/>
          <a:lstStyle/>
          <a:p>
            <a:pPr marL="711200" indent="-711200" eaLnBrk="1" hangingPunct="1"/>
            <a:r>
              <a:rPr lang="nb-NO" altLang="nb-NO" sz="2800" smtClean="0"/>
              <a:t>Budsjett:</a:t>
            </a:r>
          </a:p>
          <a:p>
            <a:pPr marL="1066800" lvl="1" indent="-609600" eaLnBrk="1" hangingPunct="1"/>
            <a:r>
              <a:rPr lang="nb-NO" altLang="nb-NO" sz="2400" smtClean="0"/>
              <a:t>Forventede økonomiske konsekvenser av planlagte aktiviteter.</a:t>
            </a:r>
          </a:p>
          <a:p>
            <a:pPr marL="711200" indent="-711200" eaLnBrk="1" hangingPunct="1"/>
            <a:r>
              <a:rPr lang="nb-NO" altLang="nb-NO" sz="2800" smtClean="0"/>
              <a:t>Budsjett og regnskap, uløselig sammenknyttet</a:t>
            </a:r>
          </a:p>
          <a:p>
            <a:pPr marL="1066800" lvl="1" indent="-609600" eaLnBrk="1" hangingPunct="1"/>
            <a:r>
              <a:rPr lang="nb-NO" altLang="nb-NO" sz="2400" smtClean="0"/>
              <a:t>For analyse og kontroll må budsjettsystemet  ha et oppsett tilsvarende regnskapet</a:t>
            </a:r>
          </a:p>
          <a:p>
            <a:pPr marL="711200" indent="-711200" eaLnBrk="1" hangingPunct="1"/>
            <a:r>
              <a:rPr lang="nb-NO" altLang="nb-NO" sz="2800" smtClean="0"/>
              <a:t>Styringsprosessen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827088" y="4365625"/>
            <a:ext cx="7634287" cy="1079500"/>
            <a:chOff x="521" y="1616"/>
            <a:chExt cx="4809" cy="680"/>
          </a:xfrm>
        </p:grpSpPr>
        <p:sp>
          <p:nvSpPr>
            <p:cNvPr id="4102" name="AutoShape 7"/>
            <p:cNvSpPr>
              <a:spLocks noChangeArrowheads="1"/>
            </p:cNvSpPr>
            <p:nvPr/>
          </p:nvSpPr>
          <p:spPr bwMode="auto">
            <a:xfrm>
              <a:off x="521" y="1843"/>
              <a:ext cx="953" cy="45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Sette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mål</a:t>
              </a:r>
            </a:p>
          </p:txBody>
        </p:sp>
        <p:sp>
          <p:nvSpPr>
            <p:cNvPr id="4103" name="AutoShape 8"/>
            <p:cNvSpPr>
              <a:spLocks noChangeArrowheads="1"/>
            </p:cNvSpPr>
            <p:nvPr/>
          </p:nvSpPr>
          <p:spPr bwMode="auto">
            <a:xfrm>
              <a:off x="1791" y="1843"/>
              <a:ext cx="953" cy="45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Legge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planer</a:t>
              </a:r>
            </a:p>
          </p:txBody>
        </p:sp>
        <p:sp>
          <p:nvSpPr>
            <p:cNvPr id="4104" name="AutoShape 9"/>
            <p:cNvSpPr>
              <a:spLocks noChangeArrowheads="1"/>
            </p:cNvSpPr>
            <p:nvPr/>
          </p:nvSpPr>
          <p:spPr bwMode="auto">
            <a:xfrm>
              <a:off x="3152" y="1843"/>
              <a:ext cx="953" cy="45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Gjennomføre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og registrere</a:t>
              </a:r>
            </a:p>
          </p:txBody>
        </p:sp>
        <p:sp>
          <p:nvSpPr>
            <p:cNvPr id="4105" name="AutoShape 10"/>
            <p:cNvSpPr>
              <a:spLocks noChangeArrowheads="1"/>
            </p:cNvSpPr>
            <p:nvPr/>
          </p:nvSpPr>
          <p:spPr bwMode="auto">
            <a:xfrm>
              <a:off x="4377" y="1843"/>
              <a:ext cx="953" cy="453"/>
            </a:xfrm>
            <a:prstGeom prst="flowChartProcess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nb-NO" altLang="nb-NO" sz="1800"/>
                <a:t>Analysere</a:t>
              </a:r>
            </a:p>
          </p:txBody>
        </p:sp>
        <p:sp>
          <p:nvSpPr>
            <p:cNvPr id="4106" name="Line 11"/>
            <p:cNvSpPr>
              <a:spLocks noChangeShapeType="1"/>
            </p:cNvSpPr>
            <p:nvPr/>
          </p:nvSpPr>
          <p:spPr bwMode="auto">
            <a:xfrm>
              <a:off x="1474" y="2069"/>
              <a:ext cx="31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4107" name="Line 12"/>
            <p:cNvSpPr>
              <a:spLocks noChangeShapeType="1"/>
            </p:cNvSpPr>
            <p:nvPr/>
          </p:nvSpPr>
          <p:spPr bwMode="auto">
            <a:xfrm>
              <a:off x="2744" y="2069"/>
              <a:ext cx="4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4108" name="Line 13"/>
            <p:cNvSpPr>
              <a:spLocks noChangeShapeType="1"/>
            </p:cNvSpPr>
            <p:nvPr/>
          </p:nvSpPr>
          <p:spPr bwMode="auto">
            <a:xfrm>
              <a:off x="4105" y="2069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4109" name="Line 14"/>
            <p:cNvSpPr>
              <a:spLocks noChangeShapeType="1"/>
            </p:cNvSpPr>
            <p:nvPr/>
          </p:nvSpPr>
          <p:spPr bwMode="auto">
            <a:xfrm>
              <a:off x="1020" y="1616"/>
              <a:ext cx="38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4110" name="Line 15"/>
            <p:cNvSpPr>
              <a:spLocks noChangeShapeType="1"/>
            </p:cNvSpPr>
            <p:nvPr/>
          </p:nvSpPr>
          <p:spPr bwMode="auto">
            <a:xfrm>
              <a:off x="4830" y="1616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4111" name="Line 16"/>
            <p:cNvSpPr>
              <a:spLocks noChangeShapeType="1"/>
            </p:cNvSpPr>
            <p:nvPr/>
          </p:nvSpPr>
          <p:spPr bwMode="auto">
            <a:xfrm>
              <a:off x="1020" y="1616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4112" name="Line 17"/>
            <p:cNvSpPr>
              <a:spLocks noChangeShapeType="1"/>
            </p:cNvSpPr>
            <p:nvPr/>
          </p:nvSpPr>
          <p:spPr bwMode="auto">
            <a:xfrm>
              <a:off x="2290" y="1616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  <p:sp>
          <p:nvSpPr>
            <p:cNvPr id="4113" name="Line 18"/>
            <p:cNvSpPr>
              <a:spLocks noChangeShapeType="1"/>
            </p:cNvSpPr>
            <p:nvPr/>
          </p:nvSpPr>
          <p:spPr bwMode="auto">
            <a:xfrm>
              <a:off x="3606" y="1616"/>
              <a:ext cx="0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352186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252A5C-3F37-4497-B752-C0B6684CFEE3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nb-NO" altLang="nb-NO" sz="140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936625"/>
          </a:xfrm>
        </p:spPr>
        <p:txBody>
          <a:bodyPr/>
          <a:lstStyle/>
          <a:p>
            <a:pPr marL="1066800" lvl="1" indent="-722313" eaLnBrk="1" hangingPunct="1"/>
            <a:r>
              <a:rPr lang="nb-NO" altLang="nb-NO" sz="2400" smtClean="0"/>
              <a:t>45 dagers kreditt tilsier at 50 % av utbetalingene til leverandørene finner sted i februar og 50 % i mars: 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468313" y="5157788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6800" indent="-722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90000"/>
              </a:lnSpc>
            </a:pPr>
            <a:r>
              <a:rPr lang="nb-NO" altLang="nb-NO" sz="2400"/>
              <a:t>Leverandørgjelden per 1/1 20x2 forventes å være kr 1 045 000 hvor kr 690 000 forfaller til betaling i januar og resten i februar.</a:t>
            </a: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>
            <a:off x="827088" y="3429000"/>
            <a:ext cx="76327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>
            <a:off x="1042988" y="3284538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3419475" y="3284538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40969" name="Line 9"/>
          <p:cNvSpPr>
            <a:spLocks noChangeShapeType="1"/>
          </p:cNvSpPr>
          <p:nvPr/>
        </p:nvSpPr>
        <p:spPr bwMode="auto">
          <a:xfrm>
            <a:off x="5651500" y="3284538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>
            <a:off x="7667625" y="3284538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40971" name="AutoShape 11"/>
          <p:cNvSpPr>
            <a:spLocks/>
          </p:cNvSpPr>
          <p:nvPr/>
        </p:nvSpPr>
        <p:spPr bwMode="auto">
          <a:xfrm rot="-5400000">
            <a:off x="1727201" y="1736725"/>
            <a:ext cx="1008062" cy="2376487"/>
          </a:xfrm>
          <a:prstGeom prst="rightBrace">
            <a:avLst>
              <a:gd name="adj1" fmla="val 7465"/>
              <a:gd name="adj2" fmla="val 4736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/>
          </a:p>
        </p:txBody>
      </p:sp>
      <p:sp>
        <p:nvSpPr>
          <p:cNvPr id="196620" name="AutoShape 12"/>
          <p:cNvSpPr>
            <a:spLocks/>
          </p:cNvSpPr>
          <p:nvPr/>
        </p:nvSpPr>
        <p:spPr bwMode="auto">
          <a:xfrm rot="5400000">
            <a:off x="5183982" y="3032918"/>
            <a:ext cx="863600" cy="2087563"/>
          </a:xfrm>
          <a:prstGeom prst="rightBrace">
            <a:avLst>
              <a:gd name="adj1" fmla="val 7655"/>
              <a:gd name="adj2" fmla="val 4733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/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1835150" y="2060575"/>
            <a:ext cx="15113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Kjøp</a:t>
            </a: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4932363" y="4508500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Utbetaling</a:t>
            </a:r>
          </a:p>
        </p:txBody>
      </p: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1592263" y="2990850"/>
            <a:ext cx="12239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Januar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3995738" y="2997200"/>
            <a:ext cx="1268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Februar</a:t>
            </a: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6197600" y="2982913"/>
            <a:ext cx="86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Mars</a:t>
            </a:r>
          </a:p>
        </p:txBody>
      </p:sp>
      <p:sp>
        <p:nvSpPr>
          <p:cNvPr id="40978" name="Line 18"/>
          <p:cNvSpPr>
            <a:spLocks noChangeShapeType="1"/>
          </p:cNvSpPr>
          <p:nvPr/>
        </p:nvSpPr>
        <p:spPr bwMode="auto">
          <a:xfrm>
            <a:off x="2195513" y="33575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40979" name="Line 19"/>
          <p:cNvSpPr>
            <a:spLocks noChangeShapeType="1"/>
          </p:cNvSpPr>
          <p:nvPr/>
        </p:nvSpPr>
        <p:spPr bwMode="auto">
          <a:xfrm flipV="1">
            <a:off x="4572000" y="3284538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 flipV="1">
            <a:off x="6659563" y="33575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76679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6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6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build="p" autoUpdateAnimBg="0"/>
      <p:bldP spid="196612" grpId="0" build="p" autoUpdateAnimBg="0"/>
      <p:bldP spid="196620" grpId="0" animBg="1"/>
      <p:bldP spid="1966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508DB3-B722-463F-9629-82B5B7E6BA25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nb-NO" altLang="nb-NO" sz="140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362950" cy="533400"/>
          </a:xfrm>
        </p:spPr>
        <p:txBody>
          <a:bodyPr/>
          <a:lstStyle/>
          <a:p>
            <a:pPr marL="711200" indent="-711200" eaLnBrk="1" hangingPunct="1"/>
            <a:r>
              <a:rPr lang="nb-NO" altLang="nb-NO" sz="2800" smtClean="0"/>
              <a:t>Budsjett for utbetaling til leverandører:</a:t>
            </a:r>
          </a:p>
        </p:txBody>
      </p:sp>
      <p:graphicFrame>
        <p:nvGraphicFramePr>
          <p:cNvPr id="43013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79375" y="2105025"/>
          <a:ext cx="8964613" cy="215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Regneark" r:id="rId4" imgW="4762551" imgH="1143116" progId="Excel.Sheet.8">
                  <p:embed/>
                </p:oleObj>
              </mc:Choice>
              <mc:Fallback>
                <p:oleObj name="Regneark" r:id="rId4" imgW="4762551" imgH="114311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2105025"/>
                        <a:ext cx="8964613" cy="215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77" name="AutoShape 5"/>
          <p:cNvSpPr>
            <a:spLocks noChangeArrowheads="1"/>
          </p:cNvSpPr>
          <p:nvPr/>
        </p:nvSpPr>
        <p:spPr bwMode="auto">
          <a:xfrm>
            <a:off x="2627313" y="5229225"/>
            <a:ext cx="2160587" cy="936625"/>
          </a:xfrm>
          <a:prstGeom prst="wedgeRoundRectCallout">
            <a:avLst>
              <a:gd name="adj1" fmla="val -2019"/>
              <a:gd name="adj2" fmla="val -1871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600"/>
              <a:t>Ingen utbetalinger i 1. kvartal for kjøp i mars.</a:t>
            </a:r>
          </a:p>
        </p:txBody>
      </p:sp>
      <p:sp>
        <p:nvSpPr>
          <p:cNvPr id="43015" name="AutoShape 6"/>
          <p:cNvSpPr>
            <a:spLocks/>
          </p:cNvSpPr>
          <p:nvPr/>
        </p:nvSpPr>
        <p:spPr bwMode="auto">
          <a:xfrm rot="5400000">
            <a:off x="5723731" y="2636044"/>
            <a:ext cx="360363" cy="3673475"/>
          </a:xfrm>
          <a:prstGeom prst="rightBrace">
            <a:avLst>
              <a:gd name="adj1" fmla="val 24399"/>
              <a:gd name="adj2" fmla="val 50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/>
          </a:p>
        </p:txBody>
      </p:sp>
      <p:sp>
        <p:nvSpPr>
          <p:cNvPr id="43016" name="Text Box 7"/>
          <p:cNvSpPr txBox="1">
            <a:spLocks noChangeArrowheads="1"/>
          </p:cNvSpPr>
          <p:nvPr/>
        </p:nvSpPr>
        <p:spPr bwMode="auto">
          <a:xfrm>
            <a:off x="4716463" y="4724400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Til likviditetsbudsjett</a:t>
            </a:r>
          </a:p>
        </p:txBody>
      </p:sp>
    </p:spTree>
    <p:extLst>
      <p:ext uri="{BB962C8B-B14F-4D97-AF65-F5344CB8AC3E}">
        <p14:creationId xmlns:p14="http://schemas.microsoft.com/office/powerpoint/2010/main" val="79569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 autoUpdateAnimBg="0"/>
      <p:bldP spid="23347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A43DB26-BF04-4DC5-AF91-89BF3AF9AC68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nb-NO" altLang="nb-NO" sz="1400"/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362950" cy="533400"/>
          </a:xfrm>
        </p:spPr>
        <p:txBody>
          <a:bodyPr/>
          <a:lstStyle/>
          <a:p>
            <a:pPr marL="711200" indent="-711200" eaLnBrk="1" hangingPunct="1"/>
            <a:r>
              <a:rPr lang="nb-NO" altLang="nb-NO" sz="2800" smtClean="0"/>
              <a:t>Budsjett for utbetaling til leverandører:</a:t>
            </a:r>
          </a:p>
        </p:txBody>
      </p:sp>
      <p:graphicFrame>
        <p:nvGraphicFramePr>
          <p:cNvPr id="45061" name="Object 6"/>
          <p:cNvGraphicFramePr>
            <a:graphicFrameLocks noChangeAspect="1"/>
          </p:cNvGraphicFramePr>
          <p:nvPr>
            <p:ph sz="half" idx="2"/>
          </p:nvPr>
        </p:nvGraphicFramePr>
        <p:xfrm>
          <a:off x="79375" y="2101850"/>
          <a:ext cx="8964613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3" name="Regneark" r:id="rId4" imgW="4762551" imgH="1143116" progId="Excel.Sheet.8">
                  <p:embed/>
                </p:oleObj>
              </mc:Choice>
              <mc:Fallback>
                <p:oleObj name="Regneark" r:id="rId4" imgW="4762551" imgH="114311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75" y="2101850"/>
                        <a:ext cx="8964613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8664" name="AutoShape 8"/>
          <p:cNvSpPr>
            <a:spLocks noChangeArrowheads="1"/>
          </p:cNvSpPr>
          <p:nvPr/>
        </p:nvSpPr>
        <p:spPr bwMode="auto">
          <a:xfrm>
            <a:off x="2627313" y="5229225"/>
            <a:ext cx="2160587" cy="936625"/>
          </a:xfrm>
          <a:prstGeom prst="wedgeRoundRectCallout">
            <a:avLst>
              <a:gd name="adj1" fmla="val -2019"/>
              <a:gd name="adj2" fmla="val -18712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600"/>
              <a:t>Ingen utbetalinger i 1. kvartal for kjøp i mars.</a:t>
            </a:r>
          </a:p>
        </p:txBody>
      </p:sp>
      <p:sp>
        <p:nvSpPr>
          <p:cNvPr id="45063" name="AutoShape 9"/>
          <p:cNvSpPr>
            <a:spLocks/>
          </p:cNvSpPr>
          <p:nvPr/>
        </p:nvSpPr>
        <p:spPr bwMode="auto">
          <a:xfrm rot="5400000">
            <a:off x="5723731" y="2636044"/>
            <a:ext cx="360363" cy="3673475"/>
          </a:xfrm>
          <a:prstGeom prst="rightBrace">
            <a:avLst>
              <a:gd name="adj1" fmla="val 24399"/>
              <a:gd name="adj2" fmla="val 50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/>
          </a:p>
        </p:txBody>
      </p:sp>
      <p:sp>
        <p:nvSpPr>
          <p:cNvPr id="45064" name="Text Box 10"/>
          <p:cNvSpPr txBox="1">
            <a:spLocks noChangeArrowheads="1"/>
          </p:cNvSpPr>
          <p:nvPr/>
        </p:nvSpPr>
        <p:spPr bwMode="auto">
          <a:xfrm>
            <a:off x="4716463" y="4724400"/>
            <a:ext cx="2376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Til likviditetsbudsjett</a:t>
            </a:r>
          </a:p>
        </p:txBody>
      </p:sp>
    </p:spTree>
    <p:extLst>
      <p:ext uri="{BB962C8B-B14F-4D97-AF65-F5344CB8AC3E}">
        <p14:creationId xmlns:p14="http://schemas.microsoft.com/office/powerpoint/2010/main" val="160355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9" grpId="0" build="p" autoUpdateAnimBg="0"/>
      <p:bldP spid="19866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D3D803-78D7-4BEE-9A6F-B9DF4720DB0C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nb-NO" altLang="nb-NO" sz="140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545137"/>
          </a:xfrm>
        </p:spPr>
        <p:txBody>
          <a:bodyPr/>
          <a:lstStyle/>
          <a:p>
            <a:pPr marL="711200" indent="-711200" eaLnBrk="1" hangingPunct="1">
              <a:lnSpc>
                <a:spcPct val="90000"/>
              </a:lnSpc>
            </a:pPr>
            <a:r>
              <a:rPr lang="nb-NO" altLang="nb-NO" sz="2800" dirty="0" smtClean="0"/>
              <a:t>Månedsfordelt likviditetsbudsjett </a:t>
            </a:r>
          </a:p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sz="2400" dirty="0" smtClean="0"/>
              <a:t>Oversikt over pengestrømmene i bedriften </a:t>
            </a:r>
          </a:p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sz="2400" dirty="0" smtClean="0"/>
              <a:t>Tar utgangspunkt i 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sz="2000" dirty="0" smtClean="0"/>
              <a:t>innbetalingsbudsjett fra kunder og utbetalingsbudsjett til leverandører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sz="2000" dirty="0" smtClean="0"/>
              <a:t>resultatbudsjettet med tilhørende opplysninger om tidspunkt for utbetaling av kostnadene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sz="2000" dirty="0" smtClean="0"/>
              <a:t>inn- og utbetalinger som ikke er en kostnad (for eksempel låneopptak, avdrag på gjeld)</a:t>
            </a:r>
          </a:p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sz="2400" dirty="0" smtClean="0"/>
              <a:t>innbetalinger – utbetalinger = innbetalings-overskudd</a:t>
            </a:r>
          </a:p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sz="2400" dirty="0" smtClean="0"/>
              <a:t>IB likviditetsreserve + innbetalingsoverskuddet = UB likviditetsreserve</a:t>
            </a:r>
          </a:p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sz="2400" dirty="0" smtClean="0"/>
              <a:t>Bør ha et målsatt krav til likviditetsreserven, for eksempel i % av driftsinntektene.</a:t>
            </a:r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marL="711200" indent="-711200" eaLnBrk="1" hangingPunct="1">
              <a:lnSpc>
                <a:spcPct val="90000"/>
              </a:lnSpc>
            </a:pPr>
            <a:endParaRPr lang="nb-NO" altLang="nb-NO" sz="2800" dirty="0" smtClean="0"/>
          </a:p>
          <a:p>
            <a:pPr marL="711200" indent="-711200" eaLnBrk="1" hangingPunct="1">
              <a:lnSpc>
                <a:spcPct val="90000"/>
              </a:lnSpc>
            </a:pPr>
            <a:endParaRPr lang="nb-NO" altLang="nb-NO" sz="2800" dirty="0" smtClean="0"/>
          </a:p>
        </p:txBody>
      </p:sp>
    </p:spTree>
    <p:extLst>
      <p:ext uri="{BB962C8B-B14F-4D97-AF65-F5344CB8AC3E}">
        <p14:creationId xmlns:p14="http://schemas.microsoft.com/office/powerpoint/2010/main" val="1974204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0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3E32AA-4CE7-429C-B280-309BC97116F2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nb-NO" altLang="nb-NO" sz="140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6632"/>
            <a:ext cx="8748713" cy="6588968"/>
          </a:xfrm>
        </p:spPr>
        <p:txBody>
          <a:bodyPr/>
          <a:lstStyle/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dirty="0" smtClean="0"/>
              <a:t>Budsjettforutsetninger 2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dirty="0" smtClean="0"/>
              <a:t>Det blir tatt opp et lån på kr 50 000 i januar til kjøp av en ny varebil. Bilen koster kr 215 000 inkludert mva. 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dirty="0" smtClean="0"/>
              <a:t>Lønn, bilkostnader, ADK og husleie utbetales samme måned som kostnaden påløper. Bilkostnader og ADK er merverdiavgiftspliktige.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dirty="0" err="1" smtClean="0"/>
              <a:t>Arb.giver</a:t>
            </a:r>
            <a:r>
              <a:rPr lang="nb-NO" altLang="nb-NO" dirty="0" smtClean="0"/>
              <a:t> avgift for nov. og des. (6. termin 20x1) er kr 65 350 og skal betales 15.1. Avgiften for 1. termin (jan. og </a:t>
            </a:r>
            <a:r>
              <a:rPr lang="nb-NO" altLang="nb-NO" dirty="0" err="1" smtClean="0"/>
              <a:t>febr</a:t>
            </a:r>
            <a:r>
              <a:rPr lang="nb-NO" altLang="nb-NO" dirty="0" smtClean="0"/>
              <a:t>.) betales 15.3. (14,1 % av </a:t>
            </a:r>
            <a:r>
              <a:rPr lang="nb-NO" altLang="nb-NO" dirty="0" err="1" smtClean="0"/>
              <a:t>lønnsutbet</a:t>
            </a:r>
            <a:r>
              <a:rPr lang="nb-NO" altLang="nb-NO" dirty="0" smtClean="0"/>
              <a:t>.)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dirty="0" smtClean="0"/>
              <a:t>Det skal betales renter og avdrag på lån den 10.2 med til sammen kr 32 000.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dirty="0" smtClean="0"/>
              <a:t>Skyldig mva. for 6. termin er kr 165 000 og skal betales 10.2.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dirty="0" smtClean="0"/>
              <a:t>Beholdningen av betalingsmidler per 1/1 beregnes til kr 50 000.</a:t>
            </a:r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dirty="0" smtClean="0"/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dirty="0" smtClean="0"/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dirty="0" smtClean="0"/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dirty="0" smtClean="0"/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dirty="0" smtClean="0"/>
          </a:p>
          <a:p>
            <a:pPr marL="1066800" lvl="1" indent="-722313" eaLnBrk="1" hangingPunct="1">
              <a:lnSpc>
                <a:spcPct val="90000"/>
              </a:lnSpc>
            </a:pPr>
            <a:endParaRPr lang="nb-NO" altLang="nb-NO" dirty="0" smtClean="0"/>
          </a:p>
          <a:p>
            <a:pPr marL="711200" indent="-711200" eaLnBrk="1" hangingPunct="1">
              <a:lnSpc>
                <a:spcPct val="90000"/>
              </a:lnSpc>
            </a:pPr>
            <a:endParaRPr lang="nb-NO" altLang="nb-NO" dirty="0" smtClean="0"/>
          </a:p>
          <a:p>
            <a:pPr marL="711200" indent="-711200" eaLnBrk="1" hangingPunct="1">
              <a:lnSpc>
                <a:spcPct val="90000"/>
              </a:lnSpc>
            </a:pP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22926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696846-8A1C-4BF4-80F7-D3F095F961ED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nb-NO" altLang="nb-NO" sz="1400"/>
          </a:p>
        </p:txBody>
      </p:sp>
      <p:graphicFrame>
        <p:nvGraphicFramePr>
          <p:cNvPr id="51203" name="Object 2"/>
          <p:cNvGraphicFramePr>
            <a:graphicFrameLocks noChangeAspect="1"/>
          </p:cNvGraphicFramePr>
          <p:nvPr>
            <p:ph idx="1"/>
          </p:nvPr>
        </p:nvGraphicFramePr>
        <p:xfrm>
          <a:off x="222250" y="623888"/>
          <a:ext cx="8288338" cy="611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67" name="Regneark" r:id="rId4" imgW="4785238" imgH="3528019" progId="Excel.Sheet.8">
                  <p:embed/>
                </p:oleObj>
              </mc:Choice>
              <mc:Fallback>
                <p:oleObj name="Regneark" r:id="rId4" imgW="4785238" imgH="352801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250" y="623888"/>
                        <a:ext cx="8288338" cy="611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250825" y="188913"/>
            <a:ext cx="496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 dirty="0"/>
              <a:t>Likviditetsbudsjett (innbetalinger – utbetalinger)</a:t>
            </a:r>
          </a:p>
        </p:txBody>
      </p:sp>
    </p:spTree>
    <p:extLst>
      <p:ext uri="{BB962C8B-B14F-4D97-AF65-F5344CB8AC3E}">
        <p14:creationId xmlns:p14="http://schemas.microsoft.com/office/powerpoint/2010/main" val="48446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31768A-2A8A-438E-8FBE-201EB09B0AA5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nb-NO" altLang="nb-NO" sz="1400"/>
          </a:p>
        </p:txBody>
      </p:sp>
      <p:graphicFrame>
        <p:nvGraphicFramePr>
          <p:cNvPr id="53251" name="Object 5"/>
          <p:cNvGraphicFramePr>
            <a:graphicFrameLocks noChangeAspect="1"/>
          </p:cNvGraphicFramePr>
          <p:nvPr>
            <p:ph idx="1"/>
          </p:nvPr>
        </p:nvGraphicFramePr>
        <p:xfrm>
          <a:off x="179388" y="620713"/>
          <a:ext cx="8350250" cy="610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Regneark" r:id="rId4" imgW="4667295" imgH="3409886" progId="Excel.Sheet.8">
                  <p:embed/>
                </p:oleObj>
              </mc:Choice>
              <mc:Fallback>
                <p:oleObj name="Regneark" r:id="rId4" imgW="4667295" imgH="3409886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620713"/>
                        <a:ext cx="8350250" cy="610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2" name="Text Box 8"/>
          <p:cNvSpPr txBox="1">
            <a:spLocks noChangeArrowheads="1"/>
          </p:cNvSpPr>
          <p:nvPr/>
        </p:nvSpPr>
        <p:spPr bwMode="auto">
          <a:xfrm>
            <a:off x="250825" y="188913"/>
            <a:ext cx="4968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Likviditetsbudsjett (innbetalinger – utbetalinger)</a:t>
            </a:r>
          </a:p>
        </p:txBody>
      </p:sp>
    </p:spTree>
    <p:extLst>
      <p:ext uri="{BB962C8B-B14F-4D97-AF65-F5344CB8AC3E}">
        <p14:creationId xmlns:p14="http://schemas.microsoft.com/office/powerpoint/2010/main" val="243761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84EFA4-3CE0-4992-AD7F-586B6B66E984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nb-NO" altLang="nb-NO" sz="1400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4292600"/>
            <a:ext cx="7991475" cy="1873250"/>
          </a:xfrm>
        </p:spPr>
        <p:txBody>
          <a:bodyPr/>
          <a:lstStyle/>
          <a:p>
            <a:pPr marL="1066800" lvl="1" indent="-722313" eaLnBrk="1" hangingPunct="1"/>
            <a:r>
              <a:rPr lang="nb-NO" altLang="nb-NO" sz="2400" smtClean="0"/>
              <a:t>Er dette et akseptabelt budsjett?</a:t>
            </a:r>
          </a:p>
          <a:p>
            <a:pPr marL="1066800" lvl="1" indent="-722313" eaLnBrk="1" hangingPunct="1"/>
            <a:r>
              <a:rPr lang="nb-NO" altLang="nb-NO" sz="2400" smtClean="0"/>
              <a:t>Hva blir konsekvensen for bedriften dersom man velger å følge budsjettet?</a:t>
            </a:r>
          </a:p>
          <a:p>
            <a:pPr marL="1066800" lvl="1" indent="-722313" eaLnBrk="1" hangingPunct="1"/>
            <a:r>
              <a:rPr lang="nb-NO" altLang="nb-NO" sz="2400" smtClean="0"/>
              <a:t>Forslag til endringer?</a:t>
            </a:r>
          </a:p>
          <a:p>
            <a:pPr marL="1066800" lvl="1" indent="-722313" eaLnBrk="1" hangingPunct="1"/>
            <a:endParaRPr lang="nb-NO" altLang="nb-NO" sz="2400" smtClean="0"/>
          </a:p>
          <a:p>
            <a:pPr marL="711200" indent="-711200" eaLnBrk="1" hangingPunct="1"/>
            <a:endParaRPr lang="nb-NO" altLang="nb-NO" sz="2800" smtClean="0"/>
          </a:p>
          <a:p>
            <a:pPr marL="711200" indent="-711200" eaLnBrk="1" hangingPunct="1"/>
            <a:endParaRPr lang="nb-NO" altLang="nb-NO" sz="2800" smtClean="0"/>
          </a:p>
        </p:txBody>
      </p:sp>
      <p:sp>
        <p:nvSpPr>
          <p:cNvPr id="55301" name="Rectangle 4"/>
          <p:cNvSpPr>
            <a:spLocks noChangeArrowheads="1"/>
          </p:cNvSpPr>
          <p:nvPr/>
        </p:nvSpPr>
        <p:spPr bwMode="auto">
          <a:xfrm>
            <a:off x="179388" y="1196975"/>
            <a:ext cx="874871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711200" indent="-711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66800" indent="-722313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/>
            <a:r>
              <a:rPr lang="nb-NO" altLang="nb-NO" sz="2400"/>
              <a:t>Målsatt likviditetsreserve UB er 10 % av salgsinntekter med MVA.</a:t>
            </a:r>
          </a:p>
          <a:p>
            <a:pPr lvl="1" eaLnBrk="1" hangingPunct="1"/>
            <a:endParaRPr lang="nb-NO" altLang="nb-NO" sz="2400"/>
          </a:p>
          <a:p>
            <a:pPr eaLnBrk="1" hangingPunct="1"/>
            <a:endParaRPr lang="nb-NO" altLang="nb-NO"/>
          </a:p>
          <a:p>
            <a:pPr eaLnBrk="1" hangingPunct="1"/>
            <a:endParaRPr lang="nb-NO" altLang="nb-NO"/>
          </a:p>
        </p:txBody>
      </p:sp>
      <p:graphicFrame>
        <p:nvGraphicFramePr>
          <p:cNvPr id="55302" name="Object 117"/>
          <p:cNvGraphicFramePr>
            <a:graphicFrameLocks noChangeAspect="1"/>
          </p:cNvGraphicFramePr>
          <p:nvPr>
            <p:ph sz="half" idx="2"/>
          </p:nvPr>
        </p:nvGraphicFramePr>
        <p:xfrm>
          <a:off x="901700" y="2276475"/>
          <a:ext cx="7124700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Regneark" r:id="rId4" imgW="4114916" imgH="981204" progId="Excel.Sheet.8">
                  <p:embed/>
                </p:oleObj>
              </mc:Choice>
              <mc:Fallback>
                <p:oleObj name="Regneark" r:id="rId4" imgW="4114916" imgH="981204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2276475"/>
                        <a:ext cx="7124700" cy="169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8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4E764B-03F8-4624-8F2C-4DC39137519D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nb-NO" altLang="nb-NO" sz="1400"/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748713" cy="1655762"/>
          </a:xfrm>
        </p:spPr>
        <p:txBody>
          <a:bodyPr/>
          <a:lstStyle/>
          <a:p>
            <a:pPr marL="1066800" lvl="1" indent="-722313" eaLnBrk="1" hangingPunct="1">
              <a:lnSpc>
                <a:spcPct val="90000"/>
              </a:lnSpc>
            </a:pPr>
            <a:r>
              <a:rPr lang="nb-NO" altLang="nb-NO" smtClean="0"/>
              <a:t>Budsjettkontroll (resultat)</a:t>
            </a:r>
          </a:p>
          <a:p>
            <a:pPr marL="1422400" lvl="2" indent="-750888" eaLnBrk="1" hangingPunct="1">
              <a:lnSpc>
                <a:spcPct val="90000"/>
              </a:lnSpc>
            </a:pPr>
            <a:r>
              <a:rPr lang="nb-NO" altLang="nb-NO" smtClean="0"/>
              <a:t>Redusert nytte av budsjetteringen dersom vi ikke analyserer avvikene mellom budsjett og regnskapet for budsjettperioden:</a:t>
            </a:r>
          </a:p>
          <a:p>
            <a:pPr marL="711200" indent="-711200" eaLnBrk="1" hangingPunct="1">
              <a:lnSpc>
                <a:spcPct val="90000"/>
              </a:lnSpc>
            </a:pPr>
            <a:endParaRPr lang="nb-NO" altLang="nb-NO" smtClean="0"/>
          </a:p>
          <a:p>
            <a:pPr marL="711200" indent="-711200" eaLnBrk="1" hangingPunct="1">
              <a:lnSpc>
                <a:spcPct val="90000"/>
              </a:lnSpc>
            </a:pPr>
            <a:endParaRPr lang="nb-NO" altLang="nb-NO" smtClean="0"/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1403350" y="3141663"/>
            <a:ext cx="23764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/>
              <a:t>Budsjettgrunnlag</a:t>
            </a: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5940425" y="3141663"/>
            <a:ext cx="23764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/>
              <a:t>Budsjett</a:t>
            </a:r>
          </a:p>
        </p:txBody>
      </p:sp>
      <p:sp>
        <p:nvSpPr>
          <p:cNvPr id="57351" name="Rectangle 6"/>
          <p:cNvSpPr>
            <a:spLocks noChangeArrowheads="1"/>
          </p:cNvSpPr>
          <p:nvPr/>
        </p:nvSpPr>
        <p:spPr bwMode="auto">
          <a:xfrm>
            <a:off x="5940425" y="4076700"/>
            <a:ext cx="23764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/>
              <a:t>Budsjettkontroll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400"/>
              <a:t>Med eventuelle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400"/>
              <a:t>Korrigerende tiltak</a:t>
            </a:r>
          </a:p>
        </p:txBody>
      </p:sp>
      <p:sp>
        <p:nvSpPr>
          <p:cNvPr id="57352" name="Rectangle 7"/>
          <p:cNvSpPr>
            <a:spLocks noChangeArrowheads="1"/>
          </p:cNvSpPr>
          <p:nvPr/>
        </p:nvSpPr>
        <p:spPr bwMode="auto">
          <a:xfrm>
            <a:off x="5940425" y="5373688"/>
            <a:ext cx="2376488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/>
              <a:t>Regnskap</a:t>
            </a:r>
          </a:p>
        </p:txBody>
      </p:sp>
      <p:sp>
        <p:nvSpPr>
          <p:cNvPr id="57353" name="Line 8"/>
          <p:cNvSpPr>
            <a:spLocks noChangeShapeType="1"/>
          </p:cNvSpPr>
          <p:nvPr/>
        </p:nvSpPr>
        <p:spPr bwMode="auto">
          <a:xfrm>
            <a:off x="3779838" y="3357563"/>
            <a:ext cx="21605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57354" name="Line 9"/>
          <p:cNvSpPr>
            <a:spLocks noChangeShapeType="1"/>
          </p:cNvSpPr>
          <p:nvPr/>
        </p:nvSpPr>
        <p:spPr bwMode="auto">
          <a:xfrm flipH="1">
            <a:off x="2484438" y="4508500"/>
            <a:ext cx="3455987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57355" name="Line 10"/>
          <p:cNvSpPr>
            <a:spLocks noChangeShapeType="1"/>
          </p:cNvSpPr>
          <p:nvPr/>
        </p:nvSpPr>
        <p:spPr bwMode="auto">
          <a:xfrm flipV="1">
            <a:off x="2484438" y="3644900"/>
            <a:ext cx="0" cy="863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57356" name="Line 12"/>
          <p:cNvSpPr>
            <a:spLocks noChangeShapeType="1"/>
          </p:cNvSpPr>
          <p:nvPr/>
        </p:nvSpPr>
        <p:spPr bwMode="auto">
          <a:xfrm flipH="1">
            <a:off x="7164388" y="37163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 flipV="1">
            <a:off x="7164388" y="494188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529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10555E-3566-49DB-8B0D-EF760EEF4846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nb-NO" altLang="nb-NO" sz="1400"/>
          </a:p>
        </p:txBody>
      </p:sp>
      <p:sp>
        <p:nvSpPr>
          <p:cNvPr id="59396" name="Text Box 7"/>
          <p:cNvSpPr txBox="1">
            <a:spLocks noChangeArrowheads="1"/>
          </p:cNvSpPr>
          <p:nvPr/>
        </p:nvSpPr>
        <p:spPr bwMode="auto">
          <a:xfrm>
            <a:off x="323850" y="5516563"/>
            <a:ext cx="777716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1800"/>
              <a:t>I april er resultattallene for 1. kvartal er klare (se ovenfor). Kommenter avviksanalysen. Forteller avviksanalysen av resultatstørrelsene noe om likviditeten?</a:t>
            </a:r>
          </a:p>
        </p:txBody>
      </p:sp>
      <p:graphicFrame>
        <p:nvGraphicFramePr>
          <p:cNvPr id="59397" name="Object 653"/>
          <p:cNvGraphicFramePr>
            <a:graphicFrameLocks noChangeAspect="1"/>
          </p:cNvGraphicFramePr>
          <p:nvPr>
            <p:ph idx="1"/>
          </p:nvPr>
        </p:nvGraphicFramePr>
        <p:xfrm>
          <a:off x="179388" y="908050"/>
          <a:ext cx="82804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9" name="Regneark" r:id="rId4" imgW="5943600" imgH="3247949" progId="Excel.Sheet.8">
                  <p:embed/>
                </p:oleObj>
              </mc:Choice>
              <mc:Fallback>
                <p:oleObj name="Regneark" r:id="rId4" imgW="5943600" imgH="324794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908050"/>
                        <a:ext cx="8280400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899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A93583-33B1-48CB-9656-F145D1D33189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nb-NO" altLang="nb-NO" sz="140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877888"/>
            <a:ext cx="8229600" cy="5646737"/>
          </a:xfrm>
        </p:spPr>
        <p:txBody>
          <a:bodyPr/>
          <a:lstStyle/>
          <a:p>
            <a:pPr marL="711200" indent="-711200" eaLnBrk="1" hangingPunct="1">
              <a:lnSpc>
                <a:spcPct val="90000"/>
              </a:lnSpc>
            </a:pPr>
            <a:r>
              <a:rPr lang="nb-NO" altLang="nb-NO" smtClean="0"/>
              <a:t>Budsjetteringens hensikt</a:t>
            </a:r>
          </a:p>
          <a:p>
            <a:pPr marL="1066800" lvl="1" indent="-609600" eaLnBrk="1" hangingPunct="1">
              <a:lnSpc>
                <a:spcPct val="90000"/>
              </a:lnSpc>
            </a:pPr>
            <a:r>
              <a:rPr lang="nb-NO" altLang="nb-NO" smtClean="0"/>
              <a:t>Planleggingsverktøy (i forkant)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smtClean="0"/>
              <a:t>klargjøre bedriftens mål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smtClean="0"/>
              <a:t>koordinere aktivitetene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smtClean="0"/>
              <a:t>motivere 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smtClean="0"/>
              <a:t>strategisk planlegging</a:t>
            </a:r>
          </a:p>
          <a:p>
            <a:pPr marL="1828800" lvl="3" indent="-457200" eaLnBrk="1" hangingPunct="1">
              <a:lnSpc>
                <a:spcPct val="90000"/>
              </a:lnSpc>
            </a:pPr>
            <a:r>
              <a:rPr lang="nb-NO" altLang="nb-NO" smtClean="0"/>
              <a:t>tidshorisont 3 – 5 år</a:t>
            </a:r>
          </a:p>
          <a:p>
            <a:pPr marL="2286000" lvl="4" indent="-457200" eaLnBrk="1" hangingPunct="1">
              <a:lnSpc>
                <a:spcPct val="90000"/>
              </a:lnSpc>
            </a:pPr>
            <a:r>
              <a:rPr lang="nb-NO" altLang="nb-NO" smtClean="0"/>
              <a:t>toppledelsens langsiktige veivalg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smtClean="0"/>
              <a:t>operativ planlegging</a:t>
            </a:r>
          </a:p>
          <a:p>
            <a:pPr marL="1828800" lvl="3" indent="-457200" eaLnBrk="1" hangingPunct="1">
              <a:lnSpc>
                <a:spcPct val="90000"/>
              </a:lnSpc>
            </a:pPr>
            <a:r>
              <a:rPr lang="nb-NO" altLang="nb-NO" smtClean="0"/>
              <a:t>årsbudsjettering</a:t>
            </a:r>
          </a:p>
          <a:p>
            <a:pPr marL="1066800" lvl="1" indent="-609600" eaLnBrk="1" hangingPunct="1">
              <a:lnSpc>
                <a:spcPct val="90000"/>
              </a:lnSpc>
            </a:pPr>
            <a:r>
              <a:rPr lang="nb-NO" altLang="nb-NO" smtClean="0"/>
              <a:t>Kontrollverktøy (i etterkant)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smtClean="0"/>
              <a:t>grunnlag for analyse basert på regnskapstall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smtClean="0"/>
              <a:t>avviksanalyse og prestasjonskontroll</a:t>
            </a:r>
          </a:p>
          <a:p>
            <a:pPr marL="1066800" lvl="1" indent="-609600" eaLnBrk="1" hangingPunct="1">
              <a:lnSpc>
                <a:spcPct val="90000"/>
              </a:lnSpc>
            </a:pPr>
            <a:endParaRPr lang="nb-NO" altLang="nb-NO" smtClean="0"/>
          </a:p>
          <a:p>
            <a:pPr marL="1422400" lvl="2" indent="-508000" eaLnBrk="1" hangingPunct="1">
              <a:lnSpc>
                <a:spcPct val="90000"/>
              </a:lnSpc>
              <a:buFontTx/>
              <a:buNone/>
            </a:pPr>
            <a:endParaRPr lang="nb-NO" altLang="nb-NO" smtClean="0"/>
          </a:p>
        </p:txBody>
      </p:sp>
    </p:spTree>
    <p:extLst>
      <p:ext uri="{BB962C8B-B14F-4D97-AF65-F5344CB8AC3E}">
        <p14:creationId xmlns:p14="http://schemas.microsoft.com/office/powerpoint/2010/main" val="2879377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4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4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4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4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4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493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4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493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F425608-D446-410E-A5DB-E0FAAC511D97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nb-NO" altLang="nb-NO" sz="140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57238"/>
            <a:ext cx="8229600" cy="5719762"/>
          </a:xfrm>
        </p:spPr>
        <p:txBody>
          <a:bodyPr/>
          <a:lstStyle/>
          <a:p>
            <a:pPr marL="711200" indent="-711200" eaLnBrk="1" hangingPunct="1"/>
            <a:r>
              <a:rPr lang="nb-NO" altLang="nb-NO" sz="2800" dirty="0" smtClean="0"/>
              <a:t>Mål for resultatbudsjettet</a:t>
            </a:r>
            <a:r>
              <a:rPr lang="nb-NO" altLang="nb-NO" dirty="0" smtClean="0"/>
              <a:t> </a:t>
            </a:r>
            <a:r>
              <a:rPr lang="nb-NO" altLang="nb-NO" sz="2600" dirty="0" smtClean="0"/>
              <a:t>(inntekter – kostnader)</a:t>
            </a:r>
          </a:p>
          <a:p>
            <a:pPr marL="1066800" lvl="1" indent="-609600" eaLnBrk="1" hangingPunct="1"/>
            <a:r>
              <a:rPr lang="nb-NO" altLang="nb-NO" sz="2400" dirty="0" smtClean="0"/>
              <a:t>Budsjettet må bygge på krav om et sett av økonomiske målsettinger</a:t>
            </a:r>
          </a:p>
          <a:p>
            <a:pPr marL="1422400" lvl="2" indent="-508000" eaLnBrk="1" hangingPunct="1"/>
            <a:r>
              <a:rPr lang="nb-NO" altLang="nb-NO" dirty="0" smtClean="0"/>
              <a:t>driftsmargin</a:t>
            </a:r>
          </a:p>
          <a:p>
            <a:pPr marL="1422400" lvl="2" indent="-508000" eaLnBrk="1" hangingPunct="1"/>
            <a:r>
              <a:rPr lang="nb-NO" altLang="nb-NO" dirty="0" smtClean="0"/>
              <a:t>overskudd</a:t>
            </a:r>
          </a:p>
          <a:p>
            <a:pPr marL="1422400" lvl="2" indent="-508000" eaLnBrk="1" hangingPunct="1"/>
            <a:r>
              <a:rPr lang="nb-NO" altLang="nb-NO" dirty="0" smtClean="0"/>
              <a:t>Rentabilitet (avkastning)</a:t>
            </a:r>
          </a:p>
          <a:p>
            <a:pPr marL="1422400" lvl="2" indent="-508000" eaLnBrk="1" hangingPunct="1"/>
            <a:r>
              <a:rPr lang="nb-NO" altLang="nb-NO" dirty="0" smtClean="0"/>
              <a:t>kostnadsutvikling</a:t>
            </a:r>
          </a:p>
          <a:p>
            <a:pPr marL="711200" indent="-711200" eaLnBrk="1" hangingPunct="1"/>
            <a:r>
              <a:rPr lang="nb-NO" altLang="nb-NO" sz="2800" dirty="0" smtClean="0"/>
              <a:t>Mål for likviditetsbudsjettet</a:t>
            </a:r>
            <a:r>
              <a:rPr lang="nb-NO" altLang="nb-NO" dirty="0" smtClean="0"/>
              <a:t> </a:t>
            </a:r>
            <a:r>
              <a:rPr lang="nb-NO" altLang="nb-NO" sz="2600" dirty="0" smtClean="0"/>
              <a:t>(innbetalinger – utbetalinger)</a:t>
            </a:r>
          </a:p>
          <a:p>
            <a:pPr marL="1066800" lvl="1" indent="-609600" eaLnBrk="1" hangingPunct="1"/>
            <a:r>
              <a:rPr lang="nb-NO" altLang="nb-NO" sz="2400" dirty="0" smtClean="0"/>
              <a:t>Ha likvider nok til å møte fremtidige utbetalinger.</a:t>
            </a:r>
          </a:p>
          <a:p>
            <a:pPr marL="1066800" lvl="1" indent="-609600" eaLnBrk="1" hangingPunct="1"/>
            <a:r>
              <a:rPr lang="nb-NO" altLang="nb-NO" sz="2400" dirty="0" smtClean="0"/>
              <a:t>Sette et mål for fremtidig likviditetsreserve (tilgjengelige betalingsmidler).</a:t>
            </a:r>
          </a:p>
        </p:txBody>
      </p:sp>
    </p:spTree>
    <p:extLst>
      <p:ext uri="{BB962C8B-B14F-4D97-AF65-F5344CB8AC3E}">
        <p14:creationId xmlns:p14="http://schemas.microsoft.com/office/powerpoint/2010/main" val="3341091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69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84B038-3262-43F5-AC31-892AE8AE4F52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nb-NO" altLang="nb-NO" sz="140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5656" y="548680"/>
            <a:ext cx="7010400" cy="5832648"/>
          </a:xfrm>
        </p:spPr>
        <p:txBody>
          <a:bodyPr/>
          <a:lstStyle/>
          <a:p>
            <a:pPr marL="711200" indent="-711200" eaLnBrk="1" hangingPunct="1">
              <a:lnSpc>
                <a:spcPct val="90000"/>
              </a:lnSpc>
            </a:pPr>
            <a:r>
              <a:rPr lang="nb-NO" altLang="nb-NO" dirty="0" smtClean="0"/>
              <a:t>Alternative budsjetteringsprosesser</a:t>
            </a:r>
          </a:p>
          <a:p>
            <a:pPr marL="1066800" lvl="1" indent="-609600" eaLnBrk="1" hangingPunct="1">
              <a:lnSpc>
                <a:spcPct val="90000"/>
              </a:lnSpc>
            </a:pPr>
            <a:r>
              <a:rPr lang="nb-NO" altLang="nb-NO" dirty="0" smtClean="0"/>
              <a:t>Oppbyggingsmetoden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dirty="0" smtClean="0"/>
              <a:t>Innspill nedenifra</a:t>
            </a:r>
          </a:p>
          <a:p>
            <a:pPr marL="1066800" lvl="1" indent="-609600" eaLnBrk="1" hangingPunct="1">
              <a:lnSpc>
                <a:spcPct val="90000"/>
              </a:lnSpc>
            </a:pPr>
            <a:r>
              <a:rPr lang="nb-NO" altLang="nb-NO" dirty="0" smtClean="0"/>
              <a:t>Nedbrytingsmodellen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dirty="0" smtClean="0"/>
              <a:t>Detaljerte instrukser </a:t>
            </a:r>
            <a:r>
              <a:rPr lang="nb-NO" altLang="nb-NO" dirty="0" err="1" smtClean="0"/>
              <a:t>ovenifra</a:t>
            </a:r>
            <a:endParaRPr lang="nb-NO" altLang="nb-NO" dirty="0" smtClean="0"/>
          </a:p>
          <a:p>
            <a:pPr marL="1828800" lvl="3" indent="-457200" eaLnBrk="1" hangingPunct="1">
              <a:lnSpc>
                <a:spcPct val="90000"/>
              </a:lnSpc>
            </a:pPr>
            <a:r>
              <a:rPr lang="nb-NO" altLang="nb-NO" dirty="0" smtClean="0"/>
              <a:t>er rask og sikrer koordinering. Særlig aktuell ved kriser eller dersom kompetansenivået lavt i selskapet</a:t>
            </a:r>
          </a:p>
          <a:p>
            <a:pPr marL="1828800" lvl="3" indent="-457200" eaLnBrk="1" hangingPunct="1">
              <a:lnSpc>
                <a:spcPct val="90000"/>
              </a:lnSpc>
            </a:pPr>
            <a:r>
              <a:rPr lang="nb-NO" altLang="nb-NO" dirty="0" smtClean="0"/>
              <a:t>Kan gi redusert motivasjon og økt misnøye siden de ansatte vil savne delaktighet.</a:t>
            </a:r>
          </a:p>
          <a:p>
            <a:pPr marL="1066800" lvl="1" indent="-609600" eaLnBrk="1" hangingPunct="1">
              <a:lnSpc>
                <a:spcPct val="90000"/>
              </a:lnSpc>
            </a:pPr>
            <a:r>
              <a:rPr lang="nb-NO" altLang="nb-NO" dirty="0" smtClean="0"/>
              <a:t>Forhandlingsmodell</a:t>
            </a:r>
          </a:p>
          <a:p>
            <a:pPr marL="1422400" lvl="2" indent="-508000" eaLnBrk="1" hangingPunct="1">
              <a:lnSpc>
                <a:spcPct val="90000"/>
              </a:lnSpc>
            </a:pPr>
            <a:r>
              <a:rPr lang="nb-NO" altLang="nb-NO" dirty="0" smtClean="0"/>
              <a:t>Føringer </a:t>
            </a:r>
            <a:r>
              <a:rPr lang="nb-NO" altLang="nb-NO" dirty="0" err="1" smtClean="0"/>
              <a:t>ovenifra</a:t>
            </a:r>
            <a:r>
              <a:rPr lang="nb-NO" altLang="nb-NO" dirty="0" smtClean="0"/>
              <a:t>, medvirkning fra medarbeidere</a:t>
            </a:r>
          </a:p>
        </p:txBody>
      </p:sp>
    </p:spTree>
    <p:extLst>
      <p:ext uri="{BB962C8B-B14F-4D97-AF65-F5344CB8AC3E}">
        <p14:creationId xmlns:p14="http://schemas.microsoft.com/office/powerpoint/2010/main" val="3933476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4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0AEC14-A83D-46C0-9F5B-5C5C96740A1C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nb-NO" altLang="nb-NO" sz="140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648" y="476672"/>
            <a:ext cx="7010400" cy="4114800"/>
          </a:xfrm>
        </p:spPr>
        <p:txBody>
          <a:bodyPr/>
          <a:lstStyle/>
          <a:p>
            <a:pPr marL="1066800" lvl="1" indent="-609600" eaLnBrk="1" hangingPunct="1"/>
            <a:r>
              <a:rPr lang="nb-NO" altLang="nb-NO" dirty="0" smtClean="0"/>
              <a:t>Nullbasebudsjettering</a:t>
            </a:r>
          </a:p>
          <a:p>
            <a:pPr marL="1422400" lvl="2" indent="-508000" eaLnBrk="1" hangingPunct="1"/>
            <a:r>
              <a:rPr lang="nb-NO" altLang="nb-NO" dirty="0" smtClean="0"/>
              <a:t>Starter på ”0” med blanke ark og alle må argumentere for fremtidig ressursbruk</a:t>
            </a:r>
          </a:p>
          <a:p>
            <a:pPr marL="1066800" lvl="1" indent="-609600" eaLnBrk="1" hangingPunct="1"/>
            <a:r>
              <a:rPr lang="nb-NO" altLang="nb-NO" dirty="0" smtClean="0"/>
              <a:t>Inkrementell budsjettering</a:t>
            </a:r>
          </a:p>
          <a:p>
            <a:pPr marL="1422400" lvl="2" indent="-508000" eaLnBrk="1" hangingPunct="1"/>
            <a:r>
              <a:rPr lang="nb-NO" altLang="nb-NO" dirty="0" smtClean="0"/>
              <a:t>Dagens situasjon utgangspunkt for neste års budsjett</a:t>
            </a:r>
          </a:p>
          <a:p>
            <a:pPr marL="1828800" lvl="3" indent="-457200" eaLnBrk="1" hangingPunct="1"/>
            <a:r>
              <a:rPr lang="nb-NO" altLang="nb-NO" dirty="0" smtClean="0"/>
              <a:t>+/- endringer fra tidligere regnskapsperioder</a:t>
            </a:r>
          </a:p>
        </p:txBody>
      </p:sp>
    </p:spTree>
    <p:extLst>
      <p:ext uri="{BB962C8B-B14F-4D97-AF65-F5344CB8AC3E}">
        <p14:creationId xmlns:p14="http://schemas.microsoft.com/office/powerpoint/2010/main" val="304300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07E159-702C-4613-A658-082677F3988F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nb-NO" altLang="nb-NO" sz="1400"/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850" y="1125538"/>
            <a:ext cx="30241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 b="1"/>
              <a:t>Resultatregnskap forrige år</a:t>
            </a: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323850" y="1989138"/>
            <a:ext cx="3024188" cy="15128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b="1"/>
              <a:t>Budsjettforutsetninger 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/>
              <a:t>Endringer i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b-NO" altLang="nb-NO" sz="1800"/>
              <a:t>varesalget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b-NO" altLang="nb-NO" sz="1800"/>
              <a:t>varekostnaden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b-NO" altLang="nb-NO" sz="1800"/>
              <a:t>de indirekte kostnadene</a:t>
            </a:r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323850" y="3789363"/>
            <a:ext cx="3024188" cy="16557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b-NO" altLang="nb-NO" sz="1800" b="1"/>
              <a:t>Budsjettforutsetninger 2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b-NO" altLang="nb-NO" sz="1800"/>
              <a:t>innbetalinger fra kunder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b-NO" altLang="nb-NO" sz="1800"/>
              <a:t>utbetalinger til leverandører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b-NO" altLang="nb-NO" sz="1800"/>
              <a:t>utbetalinger til indirekte</a:t>
            </a:r>
            <a:br>
              <a:rPr lang="nb-NO" altLang="nb-NO" sz="1800"/>
            </a:br>
            <a:r>
              <a:rPr lang="nb-NO" altLang="nb-NO" sz="1800"/>
              <a:t>  kostnader</a:t>
            </a:r>
          </a:p>
          <a:p>
            <a:pPr eaLnBrk="1" hangingPunct="1">
              <a:spcBef>
                <a:spcPct val="0"/>
              </a:spcBef>
              <a:buFontTx/>
              <a:buChar char="-"/>
            </a:pPr>
            <a:r>
              <a:rPr lang="nb-NO" altLang="nb-NO" sz="1800"/>
              <a:t>andre inn- og utbetalinger.</a:t>
            </a:r>
          </a:p>
        </p:txBody>
      </p:sp>
      <p:sp>
        <p:nvSpPr>
          <p:cNvPr id="14342" name="Rectangle 12"/>
          <p:cNvSpPr>
            <a:spLocks noChangeArrowheads="1"/>
          </p:cNvSpPr>
          <p:nvPr/>
        </p:nvSpPr>
        <p:spPr bwMode="auto">
          <a:xfrm>
            <a:off x="4356100" y="1700213"/>
            <a:ext cx="30241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 b="1"/>
              <a:t>Resultatbudsjett for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 b="1"/>
              <a:t>kommende år</a:t>
            </a:r>
          </a:p>
        </p:txBody>
      </p:sp>
      <p:sp>
        <p:nvSpPr>
          <p:cNvPr id="14343" name="Rectangle 13"/>
          <p:cNvSpPr>
            <a:spLocks noChangeArrowheads="1"/>
          </p:cNvSpPr>
          <p:nvPr/>
        </p:nvSpPr>
        <p:spPr bwMode="auto">
          <a:xfrm>
            <a:off x="4362450" y="2805113"/>
            <a:ext cx="30241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/>
              <a:t>Fordelingsnøkler</a:t>
            </a:r>
          </a:p>
        </p:txBody>
      </p:sp>
      <p:sp>
        <p:nvSpPr>
          <p:cNvPr id="14344" name="Rectangle 14"/>
          <p:cNvSpPr>
            <a:spLocks noChangeArrowheads="1"/>
          </p:cNvSpPr>
          <p:nvPr/>
        </p:nvSpPr>
        <p:spPr bwMode="auto">
          <a:xfrm>
            <a:off x="4356100" y="4005263"/>
            <a:ext cx="302418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 b="1"/>
              <a:t>Månedsfordelt </a:t>
            </a:r>
            <a:br>
              <a:rPr lang="nb-NO" altLang="nb-NO" sz="1800" b="1"/>
            </a:br>
            <a:r>
              <a:rPr lang="nb-NO" altLang="nb-NO" sz="1800" b="1"/>
              <a:t>resultatbudsjett</a:t>
            </a:r>
          </a:p>
        </p:txBody>
      </p:sp>
      <p:sp>
        <p:nvSpPr>
          <p:cNvPr id="14345" name="Rectangle 15"/>
          <p:cNvSpPr>
            <a:spLocks noChangeArrowheads="1"/>
          </p:cNvSpPr>
          <p:nvPr/>
        </p:nvSpPr>
        <p:spPr bwMode="auto">
          <a:xfrm>
            <a:off x="1403350" y="6021388"/>
            <a:ext cx="662463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b-NO" altLang="nb-NO" sz="1800" b="1"/>
              <a:t>Månedsfordelt likviditetsbudsjett</a:t>
            </a:r>
          </a:p>
        </p:txBody>
      </p:sp>
      <p:sp>
        <p:nvSpPr>
          <p:cNvPr id="14346" name="AutoShape 19"/>
          <p:cNvSpPr>
            <a:spLocks/>
          </p:cNvSpPr>
          <p:nvPr/>
        </p:nvSpPr>
        <p:spPr bwMode="auto">
          <a:xfrm>
            <a:off x="3348038" y="1125538"/>
            <a:ext cx="503237" cy="2374900"/>
          </a:xfrm>
          <a:prstGeom prst="rightBrace">
            <a:avLst>
              <a:gd name="adj1" fmla="val 13524"/>
              <a:gd name="adj2" fmla="val 38435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b-NO" altLang="nb-NO" sz="1800"/>
          </a:p>
        </p:txBody>
      </p:sp>
      <p:sp>
        <p:nvSpPr>
          <p:cNvPr id="14347" name="Line 20"/>
          <p:cNvSpPr>
            <a:spLocks noChangeShapeType="1"/>
          </p:cNvSpPr>
          <p:nvPr/>
        </p:nvSpPr>
        <p:spPr bwMode="auto">
          <a:xfrm>
            <a:off x="3746500" y="2032000"/>
            <a:ext cx="5762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348" name="Line 21"/>
          <p:cNvSpPr>
            <a:spLocks noChangeShapeType="1"/>
          </p:cNvSpPr>
          <p:nvPr/>
        </p:nvSpPr>
        <p:spPr bwMode="auto">
          <a:xfrm>
            <a:off x="2124075" y="5445125"/>
            <a:ext cx="0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349" name="Line 22"/>
          <p:cNvSpPr>
            <a:spLocks noChangeShapeType="1"/>
          </p:cNvSpPr>
          <p:nvPr/>
        </p:nvSpPr>
        <p:spPr bwMode="auto">
          <a:xfrm>
            <a:off x="5867400" y="2349500"/>
            <a:ext cx="0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350" name="Line 24"/>
          <p:cNvSpPr>
            <a:spLocks noChangeShapeType="1"/>
          </p:cNvSpPr>
          <p:nvPr/>
        </p:nvSpPr>
        <p:spPr bwMode="auto">
          <a:xfrm>
            <a:off x="5867400" y="3500438"/>
            <a:ext cx="0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351" name="Line 25"/>
          <p:cNvSpPr>
            <a:spLocks noChangeShapeType="1"/>
          </p:cNvSpPr>
          <p:nvPr/>
        </p:nvSpPr>
        <p:spPr bwMode="auto">
          <a:xfrm>
            <a:off x="5867400" y="4652963"/>
            <a:ext cx="0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nb-NO"/>
          </a:p>
        </p:txBody>
      </p:sp>
      <p:sp>
        <p:nvSpPr>
          <p:cNvPr id="14352" name="Text Box 27"/>
          <p:cNvSpPr txBox="1">
            <a:spLocks noChangeArrowheads="1"/>
          </p:cNvSpPr>
          <p:nvPr/>
        </p:nvSpPr>
        <p:spPr bwMode="auto">
          <a:xfrm>
            <a:off x="0" y="0"/>
            <a:ext cx="86756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nb-NO" altLang="nb-NO" sz="2800"/>
              <a:t>Gangen i budsjettarbeidet, inkrementell budsjettering.</a:t>
            </a:r>
            <a:br>
              <a:rPr lang="nb-NO" altLang="nb-NO" sz="2800"/>
            </a:br>
            <a:r>
              <a:rPr lang="nb-NO" altLang="nb-NO" sz="2400"/>
              <a:t>Forelesningseksempel handelsbedriften AS PC-import:</a:t>
            </a:r>
          </a:p>
        </p:txBody>
      </p:sp>
    </p:spTree>
    <p:extLst>
      <p:ext uri="{BB962C8B-B14F-4D97-AF65-F5344CB8AC3E}">
        <p14:creationId xmlns:p14="http://schemas.microsoft.com/office/powerpoint/2010/main" val="356966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numm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9658C8-186E-4FEF-83EB-E7D41FEF9367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nb-NO" altLang="nb-NO" sz="1400"/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196975"/>
            <a:ext cx="4321175" cy="4895850"/>
          </a:xfrm>
        </p:spPr>
        <p:txBody>
          <a:bodyPr/>
          <a:lstStyle/>
          <a:p>
            <a:pPr marL="711200" indent="-711200" eaLnBrk="1" hangingPunct="1">
              <a:lnSpc>
                <a:spcPct val="90000"/>
              </a:lnSpc>
              <a:buFontTx/>
              <a:buNone/>
            </a:pPr>
            <a:r>
              <a:rPr lang="nb-NO" altLang="nb-NO" sz="2400" smtClean="0"/>
              <a:t>Budsjettforutsetninger 1 for 20x2 (resultatbudsjett):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nb-NO" altLang="nb-NO" sz="2000" smtClean="0"/>
              <a:t>Samme solgt mengde som i 20x1 men forutsetter 5% prisøkning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nb-NO" altLang="nb-NO" sz="2000" smtClean="0"/>
              <a:t>35 % bruttofortjeneste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nb-NO" altLang="nb-NO" sz="2000" smtClean="0"/>
              <a:t>3 % lønnsøkning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nb-NO" altLang="nb-NO" sz="2000" smtClean="0"/>
              <a:t>2 % økning i ADK.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nb-NO" altLang="nb-NO" sz="2000" smtClean="0"/>
              <a:t>Økt husleie kr 1 000 per mnd.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nb-NO" altLang="nb-NO" sz="2000" smtClean="0"/>
              <a:t>Investering i ny varebil øker bilkostnadene med kr 30 000 og avskrivningene med </a:t>
            </a:r>
            <a:br>
              <a:rPr lang="nb-NO" altLang="nb-NO" sz="2000" smtClean="0"/>
            </a:br>
            <a:r>
              <a:rPr lang="nb-NO" altLang="nb-NO" sz="2000" smtClean="0"/>
              <a:t>kr 20 000.</a:t>
            </a:r>
          </a:p>
          <a:p>
            <a:pPr marL="711200" indent="-711200" eaLnBrk="1" hangingPunct="1">
              <a:lnSpc>
                <a:spcPct val="90000"/>
              </a:lnSpc>
            </a:pPr>
            <a:r>
              <a:rPr lang="nb-NO" altLang="nb-NO" sz="2000" smtClean="0"/>
              <a:t>Økning i rentekostnad på 1,5 %.</a:t>
            </a:r>
          </a:p>
          <a:p>
            <a:pPr marL="711200" indent="-711200" eaLnBrk="1" hangingPunct="1">
              <a:lnSpc>
                <a:spcPct val="90000"/>
              </a:lnSpc>
            </a:pPr>
            <a:endParaRPr lang="nb-NO" altLang="nb-NO" sz="2000" smtClean="0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79388" y="1196975"/>
          <a:ext cx="4200525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Regneark" r:id="rId4" imgW="2400300" imgH="3086100" progId="Excel.Sheet.8">
                  <p:embed/>
                </p:oleObj>
              </mc:Choice>
              <mc:Fallback>
                <p:oleObj name="Regneark" r:id="rId4" imgW="2400300" imgH="30861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1196975"/>
                        <a:ext cx="4200525" cy="540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851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5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5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5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lassholder for lysbildenumm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0BE95B-76B8-4949-916F-AE7BFAC2BEA7}" type="slidenum">
              <a:rPr lang="nb-NO" altLang="nb-NO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nb-NO" altLang="nb-NO" sz="1400"/>
          </a:p>
        </p:txBody>
      </p:sp>
      <p:graphicFrame>
        <p:nvGraphicFramePr>
          <p:cNvPr id="18436" name="Object 3"/>
          <p:cNvGraphicFramePr>
            <a:graphicFrameLocks noChangeAspect="1"/>
          </p:cNvGraphicFramePr>
          <p:nvPr>
            <p:ph idx="1"/>
          </p:nvPr>
        </p:nvGraphicFramePr>
        <p:xfrm>
          <a:off x="255588" y="1257300"/>
          <a:ext cx="7820025" cy="534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Regneark" r:id="rId4" imgW="4915083" imgH="3360420" progId="Excel.Sheet.8">
                  <p:embed/>
                </p:oleObj>
              </mc:Choice>
              <mc:Fallback>
                <p:oleObj name="Regneark" r:id="rId4" imgW="4915083" imgH="33604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8" y="1257300"/>
                        <a:ext cx="7820025" cy="534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3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4072</TotalTime>
  <Words>1047</Words>
  <Application>Microsoft Office PowerPoint</Application>
  <PresentationFormat>On-screen Show (4:3)</PresentationFormat>
  <Paragraphs>234</Paragraphs>
  <Slides>29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Arial</vt:lpstr>
      <vt:lpstr>Comic Sans MS</vt:lpstr>
      <vt:lpstr>Times New Roman</vt:lpstr>
      <vt:lpstr>Verdana</vt:lpstr>
      <vt:lpstr>Wingdings</vt:lpstr>
      <vt:lpstr>Wingdings 3</vt:lpstr>
      <vt:lpstr>Ekko</vt:lpstr>
      <vt:lpstr>Microsoft Office Excel-regneark</vt:lpstr>
      <vt:lpstr>Microsoft Excel 97-2003-regneark</vt:lpstr>
      <vt:lpstr>Microsoft Excel 97-2003 Worksheet</vt:lpstr>
      <vt:lpstr>Økonomistyring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Kapittel 10 Budsjettering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Trond Winther</cp:lastModifiedBy>
  <cp:revision>46</cp:revision>
  <dcterms:created xsi:type="dcterms:W3CDTF">2005-08-18T07:14:48Z</dcterms:created>
  <dcterms:modified xsi:type="dcterms:W3CDTF">2015-11-26T10:15:30Z</dcterms:modified>
</cp:coreProperties>
</file>