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52" r:id="rId5"/>
  </p:sldMasterIdLst>
  <p:notesMasterIdLst>
    <p:notesMasterId r:id="rId24"/>
  </p:notesMasterIdLst>
  <p:handoutMasterIdLst>
    <p:handoutMasterId r:id="rId25"/>
  </p:handoutMasterIdLst>
  <p:sldIdLst>
    <p:sldId id="276" r:id="rId6"/>
    <p:sldId id="300" r:id="rId7"/>
    <p:sldId id="277" r:id="rId8"/>
    <p:sldId id="296" r:id="rId9"/>
    <p:sldId id="258" r:id="rId10"/>
    <p:sldId id="278" r:id="rId11"/>
    <p:sldId id="295" r:id="rId12"/>
    <p:sldId id="293" r:id="rId13"/>
    <p:sldId id="288" r:id="rId14"/>
    <p:sldId id="279" r:id="rId15"/>
    <p:sldId id="280" r:id="rId16"/>
    <p:sldId id="281" r:id="rId17"/>
    <p:sldId id="282" r:id="rId18"/>
    <p:sldId id="283" r:id="rId19"/>
    <p:sldId id="275" r:id="rId20"/>
    <p:sldId id="272" r:id="rId21"/>
    <p:sldId id="285" r:id="rId22"/>
    <p:sldId id="301" r:id="rId23"/>
  </p:sldIdLst>
  <p:sldSz cx="9144000" cy="6858000" type="screen4x3"/>
  <p:notesSz cx="6797675" cy="9926638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F4380C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>
      <p:cViewPr varScale="1">
        <p:scale>
          <a:sx n="119" d="100"/>
          <a:sy n="119" d="100"/>
        </p:scale>
        <p:origin x="96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5358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FF145BA7-3399-436D-BEA6-1FCE2C9A59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8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C6CA095-A5D6-4664-A52C-82A8E24969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95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 b="1">
                <a:solidFill>
                  <a:srgbClr val="F4380C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4380C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659B092-5125-4E8C-9AE2-7DAA689E5BD0}" type="slidenum">
              <a:rPr lang="nb-NO" sz="1200" b="0">
                <a:solidFill>
                  <a:schemeClr val="tx1"/>
                </a:solidFill>
                <a:latin typeface="Tahoma" pitchFamily="34" charset="0"/>
              </a:rPr>
              <a:pPr eaLnBrk="1" hangingPunct="1"/>
              <a:t>5</a:t>
            </a:fld>
            <a:endParaRPr lang="nb-NO" sz="12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0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75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335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1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1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046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1334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6015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1334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8272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334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334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23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7C85-AFB8-40CA-800B-E00767ECF2A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8549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A682-F421-43B0-BCF4-BA67EAA517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712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3E8E-0738-4BB0-87D2-74023618CD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911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15172-27C8-40A4-9412-7C1EBD7BBB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26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B57C-18AE-40A9-B221-55C628D740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88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5394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F88C-E8D6-4EFA-9D87-D1BED6EDF0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225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B328-4F7C-43ED-AD48-A8D4C763D9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210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28CE-5A6C-4C1D-83C2-CDD29BC9DB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88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42F5-1982-4037-94A7-5C60DF6648D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503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36EAC-958B-4321-A33E-254E39DA59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7122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0FDDC-80B2-4810-AA27-72C4FDDDBF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97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840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334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334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45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2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10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08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05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412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33475"/>
            <a:ext cx="80772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nb-NO"/>
              <a:t>Kapittel 4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B8A7E9-41E2-44E5-AD85-6775285AD1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Kapittel 3: Renteregning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I faget er det nødvendig å beherske elementær renteregning, selv om vi i praksis vil bruke Excel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Det er 5 rentetabeller bakerst i boka, men vi kommer ikke til å bruke disse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I kapittel 3 tas følgende renteregningsteknikker opp: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Sluttverdi av ett enkelt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Nåverdi av ett enkelt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Sluttverdi og nåverdi av flere like og ulike beløp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Nåverdi av uendelig annuitet og uendelig </a:t>
            </a:r>
            <a:r>
              <a:rPr lang="nb-NO" sz="2600" dirty="0" err="1">
                <a:latin typeface="Calibri" panose="020F0502020204030204" pitchFamily="34" charset="0"/>
              </a:rPr>
              <a:t>vekstrekke</a:t>
            </a:r>
            <a:endParaRPr lang="nb-NO" sz="26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Renter og avdrag på annuitetslån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ett enkelt beløp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Nåverdi</a:t>
            </a:r>
            <a:r>
              <a:rPr lang="nb-NO" sz="2800" dirty="0">
                <a:latin typeface="Calibri" panose="020F0502020204030204" pitchFamily="34" charset="0"/>
              </a:rPr>
              <a:t> – omvendt renteregning, hva er et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fremtidig</a:t>
            </a:r>
            <a:r>
              <a:rPr lang="nb-NO" sz="2800" dirty="0">
                <a:latin typeface="Calibri" panose="020F0502020204030204" pitchFamily="34" charset="0"/>
              </a:rPr>
              <a:t> beløp verdt i dag?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Hva er 110,25 om to år verdt i dag, hvis renten er </a:t>
            </a: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400" dirty="0">
                <a:latin typeface="Calibri" panose="020F0502020204030204" pitchFamily="34" charset="0"/>
              </a:rPr>
              <a:t>5 %?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NV = 110,25/1,05</a:t>
            </a:r>
            <a:r>
              <a:rPr lang="nb-NO" sz="2400" baseline="30000" dirty="0">
                <a:latin typeface="Calibri" panose="020F0502020204030204" pitchFamily="34" charset="0"/>
              </a:rPr>
              <a:t>2</a:t>
            </a:r>
            <a:r>
              <a:rPr lang="nb-NO" sz="2400" dirty="0">
                <a:latin typeface="Calibri" panose="020F0502020204030204" pitchFamily="34" charset="0"/>
              </a:rPr>
              <a:t> = 100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NV = </a:t>
            </a:r>
            <a:r>
              <a:rPr lang="nb-NO" sz="2400" dirty="0" err="1">
                <a:latin typeface="Calibri" panose="020F0502020204030204" pitchFamily="34" charset="0"/>
              </a:rPr>
              <a:t>FV</a:t>
            </a:r>
            <a:r>
              <a:rPr lang="nb-NO" sz="1600" dirty="0" err="1">
                <a:latin typeface="Calibri" panose="020F0502020204030204" pitchFamily="34" charset="0"/>
              </a:rPr>
              <a:t>n</a:t>
            </a:r>
            <a:r>
              <a:rPr lang="nb-NO" sz="2400" dirty="0">
                <a:latin typeface="Calibri" panose="020F0502020204030204" pitchFamily="34" charset="0"/>
              </a:rPr>
              <a:t>/(1 + i)</a:t>
            </a:r>
            <a:r>
              <a:rPr lang="nb-NO" sz="2400" baseline="30000" dirty="0">
                <a:latin typeface="Calibri" panose="020F0502020204030204" pitchFamily="34" charset="0"/>
              </a:rPr>
              <a:t>n</a:t>
            </a:r>
            <a:endParaRPr lang="nb-NO" sz="24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Excel har to funksjoner for beregning av nåverdier</a:t>
            </a:r>
          </a:p>
          <a:p>
            <a:pPr lvl="2" eaLnBrk="1" hangingPunct="1"/>
            <a:r>
              <a:rPr lang="nb-NO" dirty="0">
                <a:latin typeface="Calibri" panose="020F0502020204030204" pitchFamily="34" charset="0"/>
              </a:rPr>
              <a:t>NNV – kan brukes på alle kontantstrømmer</a:t>
            </a:r>
          </a:p>
          <a:p>
            <a:pPr lvl="2" eaLnBrk="1" hangingPunct="1"/>
            <a:r>
              <a:rPr lang="nb-NO" dirty="0">
                <a:latin typeface="Calibri" panose="020F0502020204030204" pitchFamily="34" charset="0"/>
              </a:rPr>
              <a:t>NÅVERDI – kan brukes på annuiteter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Det har lite for seg å bruke funksjonene på enkle beløp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og nåverdi av flere ulike beløp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Hva er nåverdien og sluttverdien av følgende kontantstrøm, hvis renten er 5 %?</a:t>
            </a:r>
          </a:p>
          <a:p>
            <a:pPr eaLnBrk="1" hangingPunct="1"/>
            <a:endParaRPr lang="nb-NO" sz="2600" dirty="0">
              <a:latin typeface="Calibri" panose="020F0502020204030204" pitchFamily="34" charset="0"/>
            </a:endParaRPr>
          </a:p>
          <a:p>
            <a:pPr eaLnBrk="1" hangingPunct="1"/>
            <a:endParaRPr lang="nb-NO" sz="26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nb-NO" sz="2100" dirty="0">
                <a:latin typeface="Calibri" panose="020F0502020204030204" pitchFamily="34" charset="0"/>
              </a:rPr>
              <a:t>FV = 25 000•1,05</a:t>
            </a:r>
            <a:r>
              <a:rPr lang="nb-NO" sz="2100" baseline="30000" dirty="0">
                <a:latin typeface="Calibri" panose="020F0502020204030204" pitchFamily="34" charset="0"/>
              </a:rPr>
              <a:t>3</a:t>
            </a:r>
            <a:r>
              <a:rPr lang="nb-NO" sz="2100" dirty="0">
                <a:latin typeface="Calibri" panose="020F0502020204030204" pitchFamily="34" charset="0"/>
              </a:rPr>
              <a:t> + 35 000 • 1,05</a:t>
            </a:r>
            <a:r>
              <a:rPr lang="nb-NO" sz="2100" baseline="30000" dirty="0">
                <a:latin typeface="Calibri" panose="020F0502020204030204" pitchFamily="34" charset="0"/>
              </a:rPr>
              <a:t>2</a:t>
            </a:r>
            <a:r>
              <a:rPr lang="nb-NO" sz="2100" dirty="0">
                <a:latin typeface="Calibri" panose="020F0502020204030204" pitchFamily="34" charset="0"/>
              </a:rPr>
              <a:t> + 45 000 • 1,05 + 55 000 =</a:t>
            </a:r>
            <a:br>
              <a:rPr lang="nb-NO" sz="2100" dirty="0">
                <a:latin typeface="Calibri" panose="020F0502020204030204" pitchFamily="34" charset="0"/>
              </a:rPr>
            </a:br>
            <a:r>
              <a:rPr lang="nb-NO" sz="2100" dirty="0">
                <a:latin typeface="Calibri" panose="020F0502020204030204" pitchFamily="34" charset="0"/>
              </a:rPr>
              <a:t>169 778</a:t>
            </a:r>
          </a:p>
          <a:p>
            <a:pPr lvl="1" eaLnBrk="1" hangingPunct="1"/>
            <a:r>
              <a:rPr lang="nb-NO" sz="2100" dirty="0">
                <a:latin typeface="Calibri" panose="020F0502020204030204" pitchFamily="34" charset="0"/>
              </a:rPr>
              <a:t>Beregning av nåverdi (men enklere å bruke NNV funksjonen)</a:t>
            </a:r>
          </a:p>
          <a:p>
            <a:pPr marL="457200" lvl="1" indent="0" eaLnBrk="1" hangingPunct="1">
              <a:buNone/>
            </a:pP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</a:rPr>
              <a:t>  </a:t>
            </a:r>
          </a:p>
          <a:p>
            <a:pPr eaLnBrk="1" hangingPunct="1">
              <a:buFontTx/>
              <a:buNone/>
            </a:pPr>
            <a:endParaRPr lang="nb-NO" dirty="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344811"/>
              </p:ext>
            </p:extLst>
          </p:nvPr>
        </p:nvGraphicFramePr>
        <p:xfrm>
          <a:off x="1458936" y="2117131"/>
          <a:ext cx="6781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866999" imgH="333381" progId="Excel.Sheet.8">
                  <p:embed/>
                </p:oleObj>
              </mc:Choice>
              <mc:Fallback>
                <p:oleObj name="Worksheet" r:id="rId2" imgW="3866999" imgH="333381" progId="Excel.Sheet.8">
                  <p:embed/>
                  <p:pic>
                    <p:nvPicPr>
                      <p:cNvPr id="44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36" y="2117131"/>
                        <a:ext cx="6781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E7553DF-3B3D-FAA9-6B51-18EDB9A67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22930"/>
              </p:ext>
            </p:extLst>
          </p:nvPr>
        </p:nvGraphicFramePr>
        <p:xfrm>
          <a:off x="1907704" y="4077072"/>
          <a:ext cx="40005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000691" imgH="2105161" progId="Excel.Sheet.12">
                  <p:embed/>
                </p:oleObj>
              </mc:Choice>
              <mc:Fallback>
                <p:oleObj name="Worksheet" r:id="rId4" imgW="4000691" imgH="21051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4077072"/>
                        <a:ext cx="4000500" cy="210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4699"/>
            <a:ext cx="8077200" cy="863600"/>
          </a:xfrm>
        </p:spPr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flere like beløp (annuiteter)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2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nb-NO" dirty="0">
                    <a:latin typeface="Calibri" panose="020F0502020204030204" pitchFamily="34" charset="0"/>
                  </a:rPr>
                  <a:t>Anta at du mottar 50 000 i slutten av hvert år i 5 år fra nå av. Hva er kontantstrømmen verdt i dag (NV) hvis renten er 5 %?</a:t>
                </a:r>
              </a:p>
              <a:p>
                <a:pPr lvl="1" eaLnBrk="1" hangingPunct="1"/>
                <a:r>
                  <a:rPr lang="nb-NO" dirty="0">
                    <a:latin typeface="Calibri" panose="020F0502020204030204" pitchFamily="34" charset="0"/>
                  </a:rPr>
                  <a:t>Kontantstrømmen er en </a:t>
                </a:r>
                <a:r>
                  <a:rPr lang="nb-NO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etterskuddsannuitet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NV = 50 000/1,05 + 50 000/1,05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2</a:t>
                </a:r>
                <a:r>
                  <a:rPr lang="nb-NO" sz="2400" dirty="0">
                    <a:latin typeface="Calibri" panose="020F0502020204030204" pitchFamily="34" charset="0"/>
                  </a:rPr>
                  <a:t> + 50 000/1,05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3</a:t>
                </a:r>
                <a:r>
                  <a:rPr lang="nb-NO" sz="2400" dirty="0">
                    <a:latin typeface="Calibri" panose="020F0502020204030204" pitchFamily="34" charset="0"/>
                  </a:rPr>
                  <a:t> + </a:t>
                </a:r>
                <a:br>
                  <a:rPr lang="nb-NO" sz="2400" dirty="0">
                    <a:latin typeface="Calibri" panose="020F0502020204030204" pitchFamily="34" charset="0"/>
                  </a:rPr>
                </a:br>
                <a:r>
                  <a:rPr lang="nb-NO" sz="2400" dirty="0">
                    <a:latin typeface="Calibri" panose="020F0502020204030204" pitchFamily="34" charset="0"/>
                  </a:rPr>
                  <a:t>50 000/1,05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4</a:t>
                </a:r>
                <a:r>
                  <a:rPr lang="nb-NO" sz="2400" dirty="0">
                    <a:latin typeface="Calibri" panose="020F0502020204030204" pitchFamily="34" charset="0"/>
                  </a:rPr>
                  <a:t> + 50 000/1,05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5</a:t>
                </a:r>
                <a:r>
                  <a:rPr lang="nb-NO" sz="2400" dirty="0">
                    <a:latin typeface="Calibri" panose="020F0502020204030204" pitchFamily="34" charset="0"/>
                  </a:rPr>
                  <a:t> = 216 474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Nåverdifaktor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nb-NO" sz="2400" b="0" i="1" baseline="30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 •</m:t>
                        </m:r>
                        <m:d>
                          <m:d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nb-NO" sz="2400" i="1" baseline="3000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1,05</m:t>
                        </m:r>
                        <m:r>
                          <a:rPr lang="nb-NO" sz="2400" b="0" i="1" baseline="3000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0,05•1,0</m:t>
                        </m:r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nb-NO" sz="2400" i="1" baseline="300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=4,329477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</a:rPr>
                  <a:t> 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NV = 50 000 • 4,329477 = 216 474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Enklere å bruke Excel, vi kan enten bruke NNV funksjonen eller NÅVERDI funksjonen</a:t>
                </a:r>
                <a:br>
                  <a:rPr lang="nb-NO" sz="2400" dirty="0">
                    <a:latin typeface="Calibri" panose="020F0502020204030204" pitchFamily="34" charset="0"/>
                  </a:rPr>
                </a:br>
                <a:endParaRPr lang="nb-NO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52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2038" t="-1663" r="-218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av flere, like beløp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3" name="Rectangle 1027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nb-NO" sz="2800" dirty="0">
                    <a:latin typeface="Calibri" panose="020F0502020204030204" pitchFamily="34" charset="0"/>
                  </a:rPr>
                  <a:t>Anta at du mottar kr 50 000 i slutten av hvert år i 5 år. Hva er sluttverdien av kontantstrømmen (FV), hvis renten er 5 %?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Kontantstrømmen er en </a:t>
                </a:r>
                <a:r>
                  <a:rPr lang="nb-NO" sz="24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etterskuddsannuitet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FV = 50 000 + 50 000 </a:t>
                </a:r>
                <a:r>
                  <a:rPr lang="nb-NO" sz="2400">
                    <a:latin typeface="Calibri" panose="020F0502020204030204" pitchFamily="34" charset="0"/>
                  </a:rPr>
                  <a:t>• 1,05 + </a:t>
                </a:r>
                <a:r>
                  <a:rPr lang="nb-NO" sz="2400" dirty="0">
                    <a:latin typeface="Calibri" panose="020F0502020204030204" pitchFamily="34" charset="0"/>
                  </a:rPr>
                  <a:t>50 000 • 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2</a:t>
                </a:r>
                <a:r>
                  <a:rPr lang="nb-NO" sz="2400" dirty="0">
                    <a:latin typeface="Calibri" panose="020F0502020204030204" pitchFamily="34" charset="0"/>
                  </a:rPr>
                  <a:t> + 50 000 • 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3</a:t>
                </a:r>
                <a:r>
                  <a:rPr lang="nb-NO" sz="2400" dirty="0">
                    <a:latin typeface="Calibri" panose="020F0502020204030204" pitchFamily="34" charset="0"/>
                  </a:rPr>
                  <a:t> + 50 000 • 1,05</a:t>
                </a:r>
                <a:r>
                  <a:rPr lang="nb-NO" sz="2400" baseline="30000" dirty="0">
                    <a:latin typeface="Calibri" panose="020F0502020204030204" pitchFamily="34" charset="0"/>
                  </a:rPr>
                  <a:t>4</a:t>
                </a:r>
                <a:r>
                  <a:rPr lang="nb-NO" sz="2400" dirty="0">
                    <a:latin typeface="Calibri" panose="020F0502020204030204" pitchFamily="34" charset="0"/>
                  </a:rPr>
                  <a:t> = 276 282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Sluttverdifaktor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nb-NO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nb-NO" sz="2400" b="0" i="1" baseline="3000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num>
                      <m:den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1,05</m:t>
                        </m:r>
                        <m:r>
                          <a:rPr lang="nb-NO" sz="2400" b="0" i="1" baseline="3000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0,05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=5,525631</m:t>
                    </m:r>
                  </m:oMath>
                </a14:m>
                <a:endParaRPr lang="nb-NO" sz="2400" b="0" dirty="0">
                  <a:latin typeface="Calibri" panose="020F0502020204030204" pitchFamily="34" charset="0"/>
                </a:endParaRP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FV = 50 000 • 5,525631 = 276 282</a:t>
                </a:r>
              </a:p>
              <a:p>
                <a:pPr lvl="1" eaLnBrk="1" hangingPunct="1"/>
                <a:r>
                  <a:rPr lang="nb-NO" sz="2400" dirty="0">
                    <a:latin typeface="Calibri" panose="020F0502020204030204" pitchFamily="34" charset="0"/>
                  </a:rPr>
                  <a:t>Enklere å bruke Excel med funksjonen SLUTTVERDI</a:t>
                </a:r>
              </a:p>
              <a:p>
                <a:pPr eaLnBrk="1" hangingPunct="1"/>
                <a:endParaRPr lang="nb-NO" sz="2400" dirty="0"/>
              </a:p>
            </p:txBody>
          </p:sp>
        </mc:Choice>
        <mc:Fallback xmlns="">
          <p:sp>
            <p:nvSpPr>
              <p:cNvPr id="56323" name="Rectangle 102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585" t="-122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Annuitetslån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99592" y="1124744"/>
                <a:ext cx="8172400" cy="550068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nb-NO" sz="2600" dirty="0">
                    <a:latin typeface="Calibri" panose="020F0502020204030204" pitchFamily="34" charset="0"/>
                  </a:rPr>
                  <a:t>Et </a:t>
                </a:r>
                <a:r>
                  <a:rPr lang="nb-NO" sz="26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annuitetslån</a:t>
                </a:r>
                <a:r>
                  <a:rPr lang="nb-NO" sz="2600" dirty="0">
                    <a:latin typeface="Calibri" panose="020F0502020204030204" pitchFamily="34" charset="0"/>
                  </a:rPr>
                  <a:t> er et lån hvor </a:t>
                </a:r>
                <a:r>
                  <a:rPr lang="nb-NO" sz="26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summen</a:t>
                </a:r>
                <a:r>
                  <a:rPr lang="nb-NO" sz="2600" dirty="0">
                    <a:solidFill>
                      <a:schemeClr val="folHlink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nb-NO" sz="2600" dirty="0">
                    <a:latin typeface="Calibri" panose="020F0502020204030204" pitchFamily="34" charset="0"/>
                  </a:rPr>
                  <a:t>av renter og avdrag er konstant over løpetiden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nb-NO" sz="2500" dirty="0">
                    <a:latin typeface="Calibri" panose="020F0502020204030204" pitchFamily="34" charset="0"/>
                  </a:rPr>
                  <a:t>Alternativet er ofte et </a:t>
                </a:r>
                <a:r>
                  <a:rPr lang="nb-NO" sz="25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serielån</a:t>
                </a:r>
                <a:r>
                  <a:rPr lang="nb-NO" sz="2500" dirty="0">
                    <a:latin typeface="Calibri" panose="020F0502020204030204" pitchFamily="34" charset="0"/>
                  </a:rPr>
                  <a:t>, hvor </a:t>
                </a:r>
                <a:r>
                  <a:rPr lang="nb-NO" sz="25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avdraget</a:t>
                </a:r>
                <a:r>
                  <a:rPr lang="nb-NO" sz="2500" dirty="0">
                    <a:latin typeface="Calibri" panose="020F0502020204030204" pitchFamily="34" charset="0"/>
                  </a:rPr>
                  <a:t> er konstant over løpetiden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nb-NO" sz="2500" dirty="0">
                    <a:latin typeface="Calibri" panose="020F0502020204030204" pitchFamily="34" charset="0"/>
                  </a:rPr>
                  <a:t>Hvis vi tar opp et annuitetslån på 100 000 til 10 % rente med 5 års løpetid, hva blir de årlige renter og avdrag?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nb-NO" sz="2500" dirty="0">
                    <a:latin typeface="Calibri" panose="020F0502020204030204" pitchFamily="34" charset="0"/>
                  </a:rPr>
                  <a:t>Invers annuitetsfaktor</a:t>
                </a:r>
                <a:r>
                  <a:rPr lang="nb-NO" sz="26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•</m:t>
                        </m:r>
                        <m:d>
                          <m:d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nb-NO" sz="2400" i="1" baseline="3000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d>
                          <m:d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nb-NO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nb-NO" sz="2400" i="1" baseline="3000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0,10</m:t>
                        </m:r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1,10</m:t>
                        </m:r>
                        <m:r>
                          <a:rPr lang="nb-NO" sz="2400" b="0" i="1" baseline="3000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b-NO" sz="2400" i="1" baseline="3000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nb-NO" sz="2400" b="0" i="1" smtClean="0">
                        <a:latin typeface="Cambria Math" panose="02040503050406030204" pitchFamily="18" charset="0"/>
                      </a:rPr>
                      <m:t>=0,263797</m:t>
                    </m:r>
                  </m:oMath>
                </a14:m>
                <a:endParaRPr lang="nb-NO" sz="2400" dirty="0">
                  <a:latin typeface="Calibri" panose="020F0502020204030204" pitchFamily="34" charset="0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nb-NO" sz="2500" dirty="0">
                    <a:latin typeface="Calibri" panose="020F0502020204030204" pitchFamily="34" charset="0"/>
                  </a:rPr>
                  <a:t>Årlig rente og avdrag blir 100 000 • 0,263797 = </a:t>
                </a:r>
                <a:br>
                  <a:rPr lang="nb-NO" sz="2500" dirty="0">
                    <a:latin typeface="Calibri" panose="020F0502020204030204" pitchFamily="34" charset="0"/>
                  </a:rPr>
                </a:br>
                <a:r>
                  <a:rPr lang="nb-NO" sz="2500" dirty="0">
                    <a:latin typeface="Calibri" panose="020F0502020204030204" pitchFamily="34" charset="0"/>
                  </a:rPr>
                  <a:t>26 379,75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nb-NO" sz="2500" dirty="0">
                    <a:latin typeface="Calibri" panose="020F0502020204030204" pitchFamily="34" charset="0"/>
                  </a:rPr>
                  <a:t>Enklere å bruke Excel: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nb-NO" sz="2200" dirty="0">
                    <a:latin typeface="Calibri" panose="020F0502020204030204" pitchFamily="34" charset="0"/>
                  </a:rPr>
                  <a:t>AVDRAG gir summen av renter og avdrag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nb-NO" sz="2200" dirty="0">
                    <a:latin typeface="Calibri" panose="020F0502020204030204" pitchFamily="34" charset="0"/>
                  </a:rPr>
                  <a:t>RAVDRAG gir rentedelen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nb-NO" sz="2200" dirty="0">
                    <a:latin typeface="Calibri" panose="020F0502020204030204" pitchFamily="34" charset="0"/>
                  </a:rPr>
                  <a:t>AMORT gir avdragsdelen</a:t>
                </a:r>
              </a:p>
            </p:txBody>
          </p:sp>
        </mc:Choice>
        <mc:Fallback xmlns="">
          <p:sp>
            <p:nvSpPr>
              <p:cNvPr id="573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9592" y="1124744"/>
                <a:ext cx="8172400" cy="5500688"/>
              </a:xfrm>
              <a:blipFill>
                <a:blip r:embed="rId2"/>
                <a:stretch>
                  <a:fillRect l="-1418" t="-1885" r="-82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Annuitetslån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</a:rPr>
              <a:t>Kr 100 000, 10 % rente, 5 års løpetid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967225"/>
              </p:ext>
            </p:extLst>
          </p:nvPr>
        </p:nvGraphicFramePr>
        <p:xfrm>
          <a:off x="1187624" y="1268760"/>
          <a:ext cx="6408712" cy="270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543511" imgH="1914525" progId="Excel.Sheet.12">
                  <p:embed/>
                </p:oleObj>
              </mc:Choice>
              <mc:Fallback>
                <p:oleObj name="Worksheet" r:id="rId2" imgW="4543511" imgH="1914525" progId="Excel.Shee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7624" y="1268760"/>
                        <a:ext cx="6408712" cy="2700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Annuitetslån - rentedel reduseres</a:t>
            </a:r>
            <a:endParaRPr lang="nb-NO" dirty="0">
              <a:latin typeface="Calibri" panose="020F0502020204030204" pitchFamily="34" charset="0"/>
            </a:endParaRPr>
          </a:p>
        </p:txBody>
      </p:sp>
      <p:graphicFrame>
        <p:nvGraphicFramePr>
          <p:cNvPr id="8499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1550" y="1341438"/>
          <a:ext cx="7961313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7962810" imgH="4743501" progId="MSGraph.Chart.8">
                  <p:embed followColorScheme="full"/>
                </p:oleObj>
              </mc:Choice>
              <mc:Fallback>
                <p:oleObj name="Diagram" r:id="rId2" imgW="7962810" imgH="4743501" progId="MSGraph.Chart.8">
                  <p:embed followColorScheme="full"/>
                  <p:pic>
                    <p:nvPicPr>
                      <p:cNvPr id="849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7961313" cy="474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4994" grpId="0" bld="series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Nåverdi av uendelig annuitet og </a:t>
            </a:r>
            <a:r>
              <a:rPr lang="nb-NO" dirty="0" err="1">
                <a:latin typeface="Calibri" panose="020F0502020204030204" pitchFamily="34" charset="0"/>
              </a:rPr>
              <a:t>vekstrekke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Hvis du mottar 20 000 pr. år  all fremtid, hva er dette beløpet verdt i dag hvis renten er 5 %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Årlig beløp: CF, rente: i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NV = CF/i, her 20 000/0,05 = 400 000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Hva hvis det utbetalte beløp vokser med 2 % pr. år (g = 0,02) og at neste betaling er 20 000?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NV = CF/(i – g)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NV = 20 000/(0,05 – 0,02) = 666 667</a:t>
            </a:r>
          </a:p>
          <a:p>
            <a:pPr eaLnBrk="1" hangingPunct="1"/>
            <a:endParaRPr lang="nb-NO" sz="2800" dirty="0">
              <a:latin typeface="Calibri" panose="020F0502020204030204" pitchFamily="34" charset="0"/>
            </a:endParaRP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FCEF3-382F-8DFD-2DE3-84329392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rgbClr val="F4380C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Uendelig </a:t>
            </a:r>
            <a:r>
              <a:rPr kumimoji="0" lang="nb-NO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4380C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vekstrekke</a:t>
            </a:r>
            <a:r>
              <a:rPr kumimoji="0" lang="nb-NO" sz="3200" b="1" i="0" u="none" strike="noStrike" kern="0" cap="none" spc="0" normalizeH="0" baseline="0" noProof="0" dirty="0">
                <a:ln>
                  <a:noFill/>
                </a:ln>
                <a:solidFill>
                  <a:srgbClr val="F4380C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– verdsettelse (Gordon formel)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90E97F-73A2-AAC8-DBDD-D1BCE498C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>
                <a:latin typeface="Calibri" panose="020F0502020204030204" pitchFamily="34" charset="0"/>
              </a:rPr>
              <a:t>En aksje har de siste årene betalt følgende utbytte:</a:t>
            </a:r>
            <a:br>
              <a:rPr lang="nb-NO" sz="3200" dirty="0">
                <a:latin typeface="Calibri" panose="020F0502020204030204" pitchFamily="34" charset="0"/>
              </a:rPr>
            </a:br>
            <a:br>
              <a:rPr lang="nb-NO" sz="3200" dirty="0">
                <a:latin typeface="Calibri" panose="020F0502020204030204" pitchFamily="34" charset="0"/>
              </a:rPr>
            </a:br>
            <a:br>
              <a:rPr lang="nb-NO" sz="3200" dirty="0">
                <a:latin typeface="Calibri" panose="020F0502020204030204" pitchFamily="34" charset="0"/>
              </a:rPr>
            </a:br>
            <a:br>
              <a:rPr lang="nb-NO" sz="3200" dirty="0">
                <a:latin typeface="Calibri" panose="020F0502020204030204" pitchFamily="34" charset="0"/>
              </a:rPr>
            </a:br>
            <a:br>
              <a:rPr lang="nb-NO" sz="3200" dirty="0">
                <a:latin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</a:rPr>
              <a:t>Neste utbytte 7 • 1,07 = 7,49. Avkastningskrav er 12 %.</a:t>
            </a:r>
            <a:br>
              <a:rPr lang="nb-NO" sz="3200" dirty="0">
                <a:latin typeface="Calibri" panose="020F0502020204030204" pitchFamily="34" charset="0"/>
              </a:rPr>
            </a:br>
            <a:br>
              <a:rPr lang="nb-NO" sz="3200" dirty="0">
                <a:latin typeface="Calibri" panose="020F0502020204030204" pitchFamily="34" charset="0"/>
              </a:rPr>
            </a:br>
            <a:r>
              <a:rPr lang="nb-NO" sz="3200" dirty="0">
                <a:latin typeface="Calibri" panose="020F0502020204030204" pitchFamily="34" charset="0"/>
              </a:rPr>
              <a:t>Aksjekurs: </a:t>
            </a:r>
            <a:endParaRPr lang="nb-NO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9FBC244-6E34-A92C-5DB3-CD20A3EF1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55356"/>
              </p:ext>
            </p:extLst>
          </p:nvPr>
        </p:nvGraphicFramePr>
        <p:xfrm>
          <a:off x="1475656" y="2204864"/>
          <a:ext cx="227692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719829" imgH="1304898" progId="Excel.Sheet.12">
                  <p:embed/>
                </p:oleObj>
              </mc:Choice>
              <mc:Fallback>
                <p:oleObj name="Worksheet" r:id="rId2" imgW="1719829" imgH="13048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5656" y="2204864"/>
                        <a:ext cx="2276925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" descr="5 comma 00 times open parentheses 1 plus g close parentheses to the power of 5 equals 7 comma 00&#10;open parentheses 1 plus g close parentheses to the power of 5 equals fraction numerator 7 comma 00 over denominator 5 comma 00 end fraction equals 1 comma 40&#10;g equals 1 comma 40 to the power of 0 comma 2 end exponent equals 0 comma 0696" title="{&quot;mathml&quot;:&quot;&lt;math style=\&quot;font-family:stix;font-size:16px;\&quot; xmlns=\&quot;http://www.w3.org/1998/Math/MathML\&quot;&gt;&lt;mstyle mathsize=\&quot;16px\&quot;&gt;&lt;mn&gt;5&lt;/mn&gt;&lt;mo&gt;,&lt;/mo&gt;&lt;mn&gt;00&lt;/mn&gt;&lt;mo&gt;&amp;#xB7;&lt;/mo&gt;&lt;msup&gt;&lt;mfenced&gt;&lt;mrow&gt;&lt;mn&gt;1&lt;/mn&gt;&lt;mo&gt;+&lt;/mo&gt;&lt;mi&gt;g&lt;/mi&gt;&lt;/mrow&gt;&lt;/mfenced&gt;&lt;mn&gt;5&lt;/mn&gt;&lt;/msup&gt;&lt;mo&gt;=&lt;/mo&gt;&lt;mn&gt;7&lt;/mn&gt;&lt;mo&gt;,&lt;/mo&gt;&lt;mn&gt;00&lt;/mn&gt;&lt;mspace linebreak=\&quot;newline\&quot;/&gt;&lt;msup&gt;&lt;mfenced&gt;&lt;mrow&gt;&lt;mn&gt;1&lt;/mn&gt;&lt;mo&gt;+&lt;/mo&gt;&lt;mi&gt;g&lt;/mi&gt;&lt;/mrow&gt;&lt;/mfenced&gt;&lt;mn&gt;5&lt;/mn&gt;&lt;/msup&gt;&lt;mo&gt;=&lt;/mo&gt;&lt;mfrac&gt;&lt;mrow&gt;&lt;mn&gt;7&lt;/mn&gt;&lt;mo&gt;,&lt;/mo&gt;&lt;mn&gt;00&lt;/mn&gt;&lt;/mrow&gt;&lt;mrow&gt;&lt;mn&gt;5&lt;/mn&gt;&lt;mo&gt;,&lt;/mo&gt;&lt;mn&gt;00&lt;/mn&gt;&lt;/mrow&gt;&lt;/mfrac&gt;&lt;mo&gt;=&lt;/mo&gt;&lt;mn&gt;1&lt;/mn&gt;&lt;mo&gt;,&lt;/mo&gt;&lt;mn&gt;40&lt;/mn&gt;&lt;mspace linebreak=\&quot;newline\&quot;/&gt;&lt;mi&gt;g&lt;/mi&gt;&lt;mo&gt;=&lt;/mo&gt;&lt;mn&gt;1&lt;/mn&gt;&lt;mo&gt;,&lt;/mo&gt;&lt;msup&gt;&lt;mn&gt;40&lt;/mn&gt;&lt;mrow&gt;&lt;mn&gt;0&lt;/mn&gt;&lt;mo&gt;,&lt;/mo&gt;&lt;mn&gt;2&lt;/mn&gt;&lt;/mrow&gt;&lt;/msup&gt;&lt;mo&gt;=&lt;/mo&gt;&lt;mn&gt;0&lt;/mn&gt;&lt;mo&gt;,&lt;/mo&gt;&lt;mn&gt;0696&lt;/mn&gt;&lt;/mstyle&gt;&lt;/math&gt;&quot;}">
            <a:extLst>
              <a:ext uri="{FF2B5EF4-FFF2-40B4-BE49-F238E27FC236}">
                <a16:creationId xmlns:a16="http://schemas.microsoft.com/office/drawing/2014/main" id="{4DD4AE04-5691-8B20-D226-92F0CCE943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940" y="2204864"/>
            <a:ext cx="3161347" cy="1728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7" name="Picture 1" descr="fraction numerator 7 comma 49 over denominator 0 comma 12 minus 0 comma 07 end fraction equals 149 comma 80" title="{&quot;mathml&quot;:&quot;&lt;math style=\&quot;font-family:stix;font-size:16px;\&quot; xmlns=\&quot;http://www.w3.org/1998/Math/MathML\&quot;&gt;&lt;mstyle mathsize=\&quot;16px\&quot;&gt;&lt;mfrac&gt;&lt;mrow&gt;&lt;mn&gt;7&lt;/mn&gt;&lt;mo&gt;,&lt;/mo&gt;&lt;mn&gt;49&lt;/mn&gt;&lt;/mrow&gt;&lt;mrow&gt;&lt;mn&gt;0&lt;/mn&gt;&lt;mo&gt;,&lt;/mo&gt;&lt;mn&gt;12&lt;/mn&gt;&lt;mo&gt;-&lt;/mo&gt;&lt;mn&gt;0&lt;/mn&gt;&lt;mo&gt;,&lt;/mo&gt;&lt;mn&gt;07&lt;/mn&gt;&lt;/mrow&gt;&lt;/mfrac&gt;&lt;mo&gt;=&lt;/mo&gt;&lt;mn&gt;149&lt;/mn&gt;&lt;mo&gt;,&lt;/mo&gt;&lt;mn&gt;80&lt;/mn&gt;&lt;/mstyle&gt;&lt;/math&gt;&quot;}">
            <a:extLst>
              <a:ext uri="{FF2B5EF4-FFF2-40B4-BE49-F238E27FC236}">
                <a16:creationId xmlns:a16="http://schemas.microsoft.com/office/drawing/2014/main" id="{A689023D-3DFB-9619-060D-8E0D416A72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12" y="5373216"/>
            <a:ext cx="3610175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E6FA5E-5BB2-07A4-5A32-4984DB60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Renteregning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38D26C-1094-0345-1E2C-DCC8EFA5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600" dirty="0">
                <a:latin typeface="Calibri" panose="020F0502020204030204" pitchFamily="34" charset="0"/>
                <a:cs typeface="Calibri" panose="020F0502020204030204" pitchFamily="34" charset="0"/>
              </a:rPr>
              <a:t>Excel har en rekke innebygde funksjoner som kan gjøre mer eller mindre alt regnearbeidet for oss</a:t>
            </a:r>
          </a:p>
          <a:p>
            <a:r>
              <a:rPr lang="nb-NO" sz="2600" dirty="0">
                <a:latin typeface="Calibri" panose="020F0502020204030204" pitchFamily="34" charset="0"/>
                <a:cs typeface="Calibri" panose="020F0502020204030204" pitchFamily="34" charset="0"/>
              </a:rPr>
              <a:t>I noen tilfeller er beregningene så enkle at det har lite for seg å bruke innebygde funksjoner, mens det i andre tilfeller er til stor hjelp</a:t>
            </a:r>
          </a:p>
          <a:p>
            <a:r>
              <a:rPr lang="nb-NO" sz="2600" dirty="0">
                <a:latin typeface="Calibri" panose="020F0502020204030204" pitchFamily="34" charset="0"/>
                <a:cs typeface="Calibri" panose="020F0502020204030204" pitchFamily="34" charset="0"/>
              </a:rPr>
              <a:t>For å forstå bedre hva det er Excel beregner kan det være en fordel å gjøre noen beregninger med enkel kalkulator, i alle fall til å begynne med</a:t>
            </a:r>
          </a:p>
        </p:txBody>
      </p:sp>
    </p:spTree>
    <p:extLst>
      <p:ext uri="{BB962C8B-B14F-4D97-AF65-F5344CB8AC3E}">
        <p14:creationId xmlns:p14="http://schemas.microsoft.com/office/powerpoint/2010/main" val="310982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Sluttverdi og </a:t>
            </a:r>
            <a:r>
              <a:rPr lang="nb-NO" dirty="0" err="1">
                <a:latin typeface="Calibri" panose="020F0502020204030204" pitchFamily="34" charset="0"/>
              </a:rPr>
              <a:t>rentesrente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Sluttverdi eller fremtidsverdi (FV = </a:t>
            </a:r>
            <a:r>
              <a:rPr lang="nb-NO" sz="2800" dirty="0" err="1">
                <a:latin typeface="Calibri" panose="020F0502020204030204" pitchFamily="34" charset="0"/>
              </a:rPr>
              <a:t>Future</a:t>
            </a:r>
            <a:r>
              <a:rPr lang="nb-NO" sz="2800" dirty="0">
                <a:latin typeface="Calibri" panose="020F0502020204030204" pitchFamily="34" charset="0"/>
              </a:rPr>
              <a:t> Value) – hva har for eksempel et bankinnskudd vokst til etter et gitt antall år og en gitt rente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100 settes i banken til 5 % rente (</a:t>
            </a:r>
            <a:r>
              <a:rPr lang="nb-NO" sz="2400" i="1" dirty="0">
                <a:latin typeface="Calibri" panose="020F0502020204030204" pitchFamily="34" charset="0"/>
              </a:rPr>
              <a:t>i</a:t>
            </a:r>
            <a:r>
              <a:rPr lang="nb-NO" sz="2400" dirty="0">
                <a:latin typeface="Calibri" panose="020F0502020204030204" pitchFamily="34" charset="0"/>
              </a:rPr>
              <a:t> = 0,05)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Disponibelt etter ett år 100 • 1,05 = 105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Disponibelt etter to år: 100 • 1,05 • 1,05 = 100 • 1,05</a:t>
            </a:r>
            <a:r>
              <a:rPr lang="nb-NO" sz="2400" baseline="30000" dirty="0">
                <a:latin typeface="Calibri" panose="020F0502020204030204" pitchFamily="34" charset="0"/>
              </a:rPr>
              <a:t>2</a:t>
            </a:r>
            <a:r>
              <a:rPr lang="nb-NO" sz="2400" dirty="0">
                <a:latin typeface="Calibri" panose="020F0502020204030204" pitchFamily="34" charset="0"/>
              </a:rPr>
              <a:t> = 110,25</a:t>
            </a:r>
          </a:p>
          <a:p>
            <a:pPr lvl="1" eaLnBrk="1" hangingPunct="1"/>
            <a:r>
              <a:rPr lang="nb-NO" sz="2400" dirty="0" err="1">
                <a:latin typeface="Calibri" panose="020F0502020204030204" pitchFamily="34" charset="0"/>
              </a:rPr>
              <a:t>FV</a:t>
            </a:r>
            <a:r>
              <a:rPr lang="nb-NO" sz="2400" baseline="-25000" dirty="0" err="1">
                <a:latin typeface="Calibri" panose="020F0502020204030204" pitchFamily="34" charset="0"/>
              </a:rPr>
              <a:t>n</a:t>
            </a:r>
            <a:r>
              <a:rPr lang="nb-NO" sz="2400" dirty="0">
                <a:latin typeface="Calibri" panose="020F0502020204030204" pitchFamily="34" charset="0"/>
              </a:rPr>
              <a:t> = CF</a:t>
            </a:r>
            <a:r>
              <a:rPr lang="nb-NO" sz="2400" baseline="-25000" dirty="0">
                <a:latin typeface="Calibri" panose="020F0502020204030204" pitchFamily="34" charset="0"/>
              </a:rPr>
              <a:t>0</a:t>
            </a:r>
            <a:r>
              <a:rPr lang="nb-NO" sz="2400" dirty="0">
                <a:latin typeface="Calibri" panose="020F0502020204030204" pitchFamily="34" charset="0"/>
              </a:rPr>
              <a:t> • (1 + i)</a:t>
            </a:r>
            <a:r>
              <a:rPr lang="nb-NO" sz="2400" baseline="30000" dirty="0">
                <a:latin typeface="Calibri" panose="020F0502020204030204" pitchFamily="34" charset="0"/>
              </a:rPr>
              <a:t>n</a:t>
            </a:r>
          </a:p>
          <a:p>
            <a:pPr lvl="1" eaLnBrk="1" hangingPunct="1"/>
            <a:r>
              <a:rPr lang="nb-NO" sz="2400" dirty="0" err="1">
                <a:latin typeface="Calibri" panose="020F0502020204030204" pitchFamily="34" charset="0"/>
              </a:rPr>
              <a:t>FV</a:t>
            </a:r>
            <a:r>
              <a:rPr lang="nb-NO" sz="2400" baseline="-25000" dirty="0" err="1">
                <a:latin typeface="Calibri" panose="020F0502020204030204" pitchFamily="34" charset="0"/>
              </a:rPr>
              <a:t>n</a:t>
            </a:r>
            <a:r>
              <a:rPr lang="nb-NO" sz="2400" dirty="0">
                <a:latin typeface="Calibri" panose="020F0502020204030204" pitchFamily="34" charset="0"/>
              </a:rPr>
              <a:t> = 100 • 1,05</a:t>
            </a:r>
            <a:r>
              <a:rPr lang="nb-NO" sz="2400" baseline="30000" dirty="0">
                <a:latin typeface="Calibri" panose="020F0502020204030204" pitchFamily="34" charset="0"/>
              </a:rPr>
              <a:t>n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Excel har innebygd funksjon SLUTTVERDI, men lite taler for å bruke på enkle beløp. Mer aktuelt for eksempel ved annuiteter (mange like beløp) </a:t>
            </a:r>
            <a:endParaRPr lang="nb-NO" sz="2400" baseline="30000" dirty="0">
              <a:latin typeface="Calibri" panose="020F0502020204030204" pitchFamily="34" charset="0"/>
            </a:endParaRPr>
          </a:p>
          <a:p>
            <a:pPr lvl="1" eaLnBrk="1" hangingPunct="1"/>
            <a:endParaRPr lang="nb-NO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Sluttverdi – ukjent antall perioder 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>
                <a:latin typeface="Calibri" panose="020F0502020204030204" pitchFamily="34" charset="0"/>
              </a:rPr>
              <a:t>Hvis man oppnår 7 %  rente på et innskudd, hvor lang tid tar det før innskuddet er doblet?</a:t>
            </a:r>
          </a:p>
          <a:p>
            <a:r>
              <a:rPr lang="nb-NO" sz="2800" dirty="0">
                <a:latin typeface="Calibri" panose="020F0502020204030204" pitchFamily="34" charset="0"/>
              </a:rPr>
              <a:t>Dette kan løses ved å: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Prøve og feile inntil man finner at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Bruke Excel funksjon PERIODER 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Løses nøyaktig ved å bruke logaritmer:</a:t>
            </a:r>
            <a:br>
              <a:rPr lang="nb-NO" sz="2600" dirty="0">
                <a:latin typeface="Calibri" panose="020F0502020204030204" pitchFamily="34" charset="0"/>
              </a:rPr>
            </a:br>
            <a:br>
              <a:rPr lang="nb-NO" sz="2600" dirty="0"/>
            </a:br>
            <a:endParaRPr lang="nb-NO" sz="2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683786"/>
              </p:ext>
            </p:extLst>
          </p:nvPr>
        </p:nvGraphicFramePr>
        <p:xfrm>
          <a:off x="6444208" y="2636912"/>
          <a:ext cx="1008112" cy="38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228600" progId="Equation.DSMT4">
                  <p:embed/>
                </p:oleObj>
              </mc:Choice>
              <mc:Fallback>
                <p:oleObj name="Equation" r:id="rId2" imgW="5968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44208" y="2636912"/>
                        <a:ext cx="1008112" cy="386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882753"/>
              </p:ext>
            </p:extLst>
          </p:nvPr>
        </p:nvGraphicFramePr>
        <p:xfrm>
          <a:off x="1907703" y="4077072"/>
          <a:ext cx="2323425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1117440" progId="Equation.DSMT4">
                  <p:embed/>
                </p:oleObj>
              </mc:Choice>
              <mc:Fallback>
                <p:oleObj name="Equation" r:id="rId4" imgW="1244520" imgH="1117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3" y="4077072"/>
                        <a:ext cx="2323425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84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Avkastning på ulike plasseringer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000" dirty="0">
                <a:latin typeface="Calibri" panose="020F0502020204030204" pitchFamily="34" charset="0"/>
              </a:rPr>
              <a:t>kr 100 fra 2012 til 2022 (10 år)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8CAA54A-87EF-ADA5-EF02-41AF517E2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357" y="1340768"/>
            <a:ext cx="7694419" cy="3838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Avkastning DnB Global – ukjent avkastning (</a:t>
            </a:r>
            <a:r>
              <a:rPr lang="nb-NO" i="1" dirty="0">
                <a:latin typeface="Calibri" panose="020F0502020204030204" pitchFamily="34" charset="0"/>
              </a:rPr>
              <a:t>i</a:t>
            </a:r>
            <a:r>
              <a:rPr lang="nb-NO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En plassering på 100 fra slutten av juli 2012 til august 2022 (10 år) ville vokst til 395 dersom de var plassert i aksjefondet DnB Global. Hva er den årlige avkastningen eller renten </a:t>
            </a:r>
            <a:r>
              <a:rPr lang="nb-NO" sz="2800" i="1" dirty="0">
                <a:latin typeface="Calibri" panose="020F0502020204030204" pitchFamily="34" charset="0"/>
              </a:rPr>
              <a:t>i</a:t>
            </a:r>
            <a:r>
              <a:rPr lang="nb-NO" sz="2800" dirty="0">
                <a:latin typeface="Calibri" panose="020F0502020204030204" pitchFamily="34" charset="0"/>
              </a:rPr>
              <a:t>?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100 • (1 + </a:t>
            </a:r>
            <a:r>
              <a:rPr lang="nb-NO" sz="2800" i="1" dirty="0">
                <a:latin typeface="Calibri" panose="020F0502020204030204" pitchFamily="34" charset="0"/>
              </a:rPr>
              <a:t>i</a:t>
            </a:r>
            <a:r>
              <a:rPr lang="nb-NO" sz="2800" dirty="0">
                <a:latin typeface="Calibri" panose="020F0502020204030204" pitchFamily="34" charset="0"/>
              </a:rPr>
              <a:t>)</a:t>
            </a:r>
            <a:r>
              <a:rPr lang="nb-NO" sz="2800" baseline="30000" dirty="0">
                <a:latin typeface="Calibri" panose="020F0502020204030204" pitchFamily="34" charset="0"/>
              </a:rPr>
              <a:t>10</a:t>
            </a:r>
            <a:r>
              <a:rPr lang="nb-NO" sz="2800" dirty="0">
                <a:latin typeface="Calibri" panose="020F0502020204030204" pitchFamily="34" charset="0"/>
              </a:rPr>
              <a:t> = 395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(1 + </a:t>
            </a:r>
            <a:r>
              <a:rPr lang="nb-NO" sz="2800" i="1" dirty="0">
                <a:latin typeface="Calibri" panose="020F0502020204030204" pitchFamily="34" charset="0"/>
              </a:rPr>
              <a:t>i</a:t>
            </a:r>
            <a:r>
              <a:rPr lang="nb-NO" sz="2800" dirty="0">
                <a:latin typeface="Calibri" panose="020F0502020204030204" pitchFamily="34" charset="0"/>
              </a:rPr>
              <a:t>)</a:t>
            </a:r>
            <a:r>
              <a:rPr lang="nb-NO" sz="2800" baseline="30000" dirty="0">
                <a:latin typeface="Calibri" panose="020F0502020204030204" pitchFamily="34" charset="0"/>
              </a:rPr>
              <a:t>10</a:t>
            </a:r>
            <a:r>
              <a:rPr lang="nb-NO" sz="2800" dirty="0">
                <a:latin typeface="Calibri" panose="020F0502020204030204" pitchFamily="34" charset="0"/>
              </a:rPr>
              <a:t> = 395/100 = 3,95</a:t>
            </a:r>
          </a:p>
          <a:p>
            <a:pPr eaLnBrk="1" hangingPunct="1"/>
            <a:r>
              <a:rPr lang="nb-NO" sz="2800" i="1" dirty="0">
                <a:latin typeface="Calibri" panose="020F0502020204030204" pitchFamily="34" charset="0"/>
              </a:rPr>
              <a:t>i</a:t>
            </a:r>
            <a:r>
              <a:rPr lang="nb-NO" sz="2800" dirty="0">
                <a:latin typeface="Calibri" panose="020F0502020204030204" pitchFamily="34" charset="0"/>
              </a:rPr>
              <a:t> = 3,95</a:t>
            </a:r>
            <a:r>
              <a:rPr lang="nb-NO" sz="2800" baseline="30000" dirty="0">
                <a:latin typeface="Calibri" panose="020F0502020204030204" pitchFamily="34" charset="0"/>
              </a:rPr>
              <a:t>1/10</a:t>
            </a:r>
            <a:r>
              <a:rPr lang="nb-NO" sz="2800" dirty="0">
                <a:latin typeface="Calibri" panose="020F0502020204030204" pitchFamily="34" charset="0"/>
              </a:rPr>
              <a:t> – 1 = 0,1473, det vil si den årlige avkastningen har gjennomsnittlig vært 14,73 % 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Vi kan også bruke funksjonen RENTE i Excel</a:t>
            </a:r>
          </a:p>
          <a:p>
            <a:pPr eaLnBrk="1" hangingPunct="1"/>
            <a:endParaRPr lang="nb-NO" sz="2800" dirty="0"/>
          </a:p>
          <a:p>
            <a:pPr eaLnBrk="1" hangingPunct="1"/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Effektiv rente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33475"/>
            <a:ext cx="7249616" cy="5500688"/>
          </a:xfrm>
        </p:spPr>
        <p:txBody>
          <a:bodyPr/>
          <a:lstStyle/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Hittil har vi antatt at renter godskrives årlig. Dette er vanlig på innskudd, men på lån beregnes og belastes rente ofte flere ganger årlig (månedlig, kvartalsvis etc.)</a:t>
            </a:r>
          </a:p>
          <a:p>
            <a:pPr eaLnBrk="1" hangingPunct="1"/>
            <a:r>
              <a:rPr lang="nb-NO" sz="2800" dirty="0">
                <a:latin typeface="Calibri" panose="020F0502020204030204" pitchFamily="34" charset="0"/>
              </a:rPr>
              <a:t>Jo flere ganger rente beregnes pr. år, jo høyere blir sluttverdien og den såkalte </a:t>
            </a:r>
            <a:r>
              <a:rPr lang="nb-NO" sz="2800" dirty="0">
                <a:solidFill>
                  <a:srgbClr val="FF0000"/>
                </a:solidFill>
                <a:latin typeface="Calibri" panose="020F0502020204030204" pitchFamily="34" charset="0"/>
              </a:rPr>
              <a:t>effektive renten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Nominell årsrente = NOM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Effektiv årsrente = EFF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Antall rentebetalinger årlig: m</a:t>
            </a:r>
          </a:p>
          <a:p>
            <a:pPr lvl="1" eaLnBrk="1" hangingPunct="1"/>
            <a:r>
              <a:rPr lang="nb-NO" sz="2400" dirty="0">
                <a:latin typeface="Calibri" panose="020F0502020204030204" pitchFamily="34" charset="0"/>
              </a:rPr>
              <a:t>Nominell perioderente: NOM/m</a:t>
            </a:r>
            <a:endParaRPr lang="nb-NO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Effektiv rente – nominell årsrente 5 %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33475"/>
            <a:ext cx="7753350" cy="5500688"/>
          </a:xfrm>
        </p:spPr>
        <p:txBody>
          <a:bodyPr/>
          <a:lstStyle/>
          <a:p>
            <a:pPr eaLnBrk="1" hangingPunct="1"/>
            <a:r>
              <a:rPr lang="nb-NO" sz="2700" dirty="0">
                <a:latin typeface="Calibri" panose="020F0502020204030204" pitchFamily="34" charset="0"/>
              </a:rPr>
              <a:t>FV = CF 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· (1 + NOM/m)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m</a:t>
            </a:r>
          </a:p>
          <a:p>
            <a:pPr eaLnBrk="1" hangingPunct="1"/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EFF = (1 + NOM/m)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m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- 1</a:t>
            </a:r>
            <a:endParaRPr lang="en-US" sz="2700" baseline="30000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/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Halvårlig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renteregning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: 100 · (1 + 0,05/2)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= 105,06</a:t>
            </a:r>
          </a:p>
          <a:p>
            <a:pPr eaLnBrk="1" hangingPunct="1"/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Effektiv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rente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1,025</a:t>
            </a:r>
            <a:r>
              <a:rPr lang="en-US" sz="2700" baseline="30000" dirty="0"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– 1 =  0,0506 </a:t>
            </a:r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eller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5,06 %</a:t>
            </a:r>
          </a:p>
          <a:p>
            <a:pPr eaLnBrk="1" hangingPunct="1"/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Funksjon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700" dirty="0">
                <a:latin typeface="Calibri" panose="020F0502020204030204" pitchFamily="34" charset="0"/>
                <a:cs typeface="Times New Roman" pitchFamily="18" charset="0"/>
              </a:rPr>
              <a:t> Excel: EFFEKTIV.RENTE</a:t>
            </a:r>
          </a:p>
          <a:p>
            <a:pPr eaLnBrk="1" hangingPunct="1"/>
            <a:endParaRPr lang="en-US" sz="27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br>
              <a:rPr lang="en-US" sz="2800" baseline="30000" dirty="0">
                <a:latin typeface="Calibri" panose="020F0502020204030204" pitchFamily="34" charset="0"/>
                <a:cs typeface="Times New Roman" pitchFamily="18" charset="0"/>
              </a:rPr>
            </a:br>
            <a:endParaRPr lang="en-US" sz="2800" baseline="300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34808"/>
              </p:ext>
            </p:extLst>
          </p:nvPr>
        </p:nvGraphicFramePr>
        <p:xfrm>
          <a:off x="1475656" y="3789040"/>
          <a:ext cx="5499661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4114935" imgH="1723950" progId="Excel.Sheet.12">
                  <p:embed/>
                </p:oleObj>
              </mc:Choice>
              <mc:Fallback>
                <p:oleObj name="Regneark" r:id="rId2" imgW="4114935" imgH="1723950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5656" y="3789040"/>
                        <a:ext cx="5499661" cy="230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Kontinuerlig forrentning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200" dirty="0">
                <a:latin typeface="Calibri" panose="020F0502020204030204" pitchFamily="34" charset="0"/>
              </a:rPr>
              <a:t>Det er også mulig å tenke seg at rente godskrives oftere enn daglig – kontinuerlig forrentning. Sluttverdien finnes da slik:</a:t>
            </a:r>
            <a:br>
              <a:rPr lang="nb-NO" sz="2200" dirty="0"/>
            </a:br>
            <a:r>
              <a:rPr lang="nb-NO" dirty="0"/>
              <a:t> 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81536"/>
              </p:ext>
            </p:extLst>
          </p:nvPr>
        </p:nvGraphicFramePr>
        <p:xfrm>
          <a:off x="1450114" y="1994694"/>
          <a:ext cx="295116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26698" imgH="203112" progId="Equation.3">
                  <p:embed/>
                </p:oleObj>
              </mc:Choice>
              <mc:Fallback>
                <p:oleObj name="Formel" r:id="rId2" imgW="926698" imgH="203112" progId="Equation.3">
                  <p:embed/>
                  <p:pic>
                    <p:nvPicPr>
                      <p:cNvPr id="614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114" y="1994694"/>
                        <a:ext cx="2951162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20603"/>
              </p:ext>
            </p:extLst>
          </p:nvPr>
        </p:nvGraphicFramePr>
        <p:xfrm>
          <a:off x="1476375" y="2851151"/>
          <a:ext cx="66960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374900" imgH="228600" progId="Equation.3">
                  <p:embed/>
                </p:oleObj>
              </mc:Choice>
              <mc:Fallback>
                <p:oleObj name="Formel" r:id="rId4" imgW="2374900" imgH="228600" progId="Equation.3">
                  <p:embed/>
                  <p:pic>
                    <p:nvPicPr>
                      <p:cNvPr id="61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851151"/>
                        <a:ext cx="669607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1403648" y="3693319"/>
            <a:ext cx="72009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  <a:t>Hvilken rente, kontinuerlig beregnet, gir en effektiv</a:t>
            </a:r>
            <a:b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b-NO" sz="2200" b="0" dirty="0">
                <a:solidFill>
                  <a:schemeClr val="tx1"/>
                </a:solidFill>
                <a:latin typeface="Calibri" panose="020F0502020204030204" pitchFamily="34" charset="0"/>
              </a:rPr>
              <a:t>årsrente på 5 %?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80785"/>
              </p:ext>
            </p:extLst>
          </p:nvPr>
        </p:nvGraphicFramePr>
        <p:xfrm>
          <a:off x="1476375" y="4643981"/>
          <a:ext cx="1873250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736600" imgH="685800" progId="Equation.3">
                  <p:embed/>
                </p:oleObj>
              </mc:Choice>
              <mc:Fallback>
                <p:oleObj name="Formel" r:id="rId6" imgW="736600" imgH="685800" progId="Equation.3">
                  <p:embed/>
                  <p:pic>
                    <p:nvPicPr>
                      <p:cNvPr id="614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43981"/>
                        <a:ext cx="1873250" cy="175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Egendefinert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endefinert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1" i="0" u="none" strike="noStrike" cap="none" normalizeH="0" baseline="0" smtClean="0">
            <a:ln>
              <a:noFill/>
            </a:ln>
            <a:solidFill>
              <a:srgbClr val="F4380C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gendefinert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endefinert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endefinert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039CF-F587-4C7F-99CE-38B666872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6E2FCE-20FB-466F-A4DB-027FB2187AC1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16f9b60a-30fb-4900-a367-74dd1be2bf77"/>
    <ds:schemaRef ds:uri="http://schemas.microsoft.com/office/infopath/2007/PartnerControls"/>
    <ds:schemaRef ds:uri="http://schemas.microsoft.com/office/2006/metadata/properties"/>
    <ds:schemaRef ds:uri="afdaa73a-86a8-4a4a-9c8e-f8451b678c5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729A315-7880-4252-BFA3-BDA614718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Kapittel 1ny</Template>
  <TotalTime>2559</TotalTime>
  <Words>1162</Words>
  <Application>Microsoft Office PowerPoint</Application>
  <PresentationFormat>Skjermfremvisning (4:3)</PresentationFormat>
  <Paragraphs>104</Paragraphs>
  <Slides>18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8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18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Symbol</vt:lpstr>
      <vt:lpstr>Tahoma</vt:lpstr>
      <vt:lpstr>Times</vt:lpstr>
      <vt:lpstr>Times New Roman</vt:lpstr>
      <vt:lpstr>altmal</vt:lpstr>
      <vt:lpstr>Egendefinert utforming</vt:lpstr>
      <vt:lpstr>Equation</vt:lpstr>
      <vt:lpstr>Regneark</vt:lpstr>
      <vt:lpstr>Formel</vt:lpstr>
      <vt:lpstr>Worksheet</vt:lpstr>
      <vt:lpstr>Diagram</vt:lpstr>
      <vt:lpstr>Kapittel 3: Renteregning</vt:lpstr>
      <vt:lpstr>Renteregning</vt:lpstr>
      <vt:lpstr>Sluttverdi og rentesrente</vt:lpstr>
      <vt:lpstr>Sluttverdi – ukjent antall perioder (n)</vt:lpstr>
      <vt:lpstr>Avkastning på ulike plasseringer kr 100 fra 2012 til 2022 (10 år)</vt:lpstr>
      <vt:lpstr>Avkastning DnB Global – ukjent avkastning (i)</vt:lpstr>
      <vt:lpstr>Effektiv rente</vt:lpstr>
      <vt:lpstr>Effektiv rente – nominell årsrente 5 %</vt:lpstr>
      <vt:lpstr>Kontinuerlig forrentning</vt:lpstr>
      <vt:lpstr>Nåverdi av ett enkelt beløp</vt:lpstr>
      <vt:lpstr>Sluttverdi og nåverdi av flere ulike beløp</vt:lpstr>
      <vt:lpstr>Nåverdi av flere like beløp (annuiteter) </vt:lpstr>
      <vt:lpstr>Sluttverdi av flere, like beløp</vt:lpstr>
      <vt:lpstr>Annuitetslån</vt:lpstr>
      <vt:lpstr>Annuitetslån Kr 100 000, 10 % rente, 5 års løpetid</vt:lpstr>
      <vt:lpstr>Annuitetslån - rentedel reduseres</vt:lpstr>
      <vt:lpstr>Nåverdi av uendelig annuitet og vekstrekke</vt:lpstr>
      <vt:lpstr>Uendelig vekstrekke – verdsettelse (Gordon formel)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Renteregning</dc:title>
  <dc:creator>Ivar Bredesen</dc:creator>
  <cp:lastModifiedBy>Ivar Bredesen</cp:lastModifiedBy>
  <cp:revision>157</cp:revision>
  <cp:lastPrinted>2022-09-07T15:26:04Z</cp:lastPrinted>
  <dcterms:created xsi:type="dcterms:W3CDTF">1999-11-01T19:56:30Z</dcterms:created>
  <dcterms:modified xsi:type="dcterms:W3CDTF">2023-08-28T10:58:56Z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