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59" r:id="rId4"/>
    <p:sldId id="277" r:id="rId5"/>
    <p:sldId id="266" r:id="rId6"/>
    <p:sldId id="278" r:id="rId7"/>
    <p:sldId id="279" r:id="rId8"/>
    <p:sldId id="260" r:id="rId9"/>
    <p:sldId id="281" r:id="rId10"/>
    <p:sldId id="283" r:id="rId11"/>
    <p:sldId id="284" r:id="rId12"/>
    <p:sldId id="285" r:id="rId13"/>
    <p:sldId id="286" r:id="rId14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820807-F863-437B-9AAF-7CE81C4D545E}" type="slidenum">
              <a:rPr lang="nb-NO" altLang="nb-NO" sz="1300"/>
              <a:pPr eaLnBrk="1" hangingPunct="1">
                <a:spcBef>
                  <a:spcPct val="0"/>
                </a:spcBef>
              </a:pPr>
              <a:t>3</a:t>
            </a:fld>
            <a:endParaRPr lang="nb-NO" altLang="nb-NO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b-NO" altLang="nb-NO" sz="2400" smtClean="0">
                <a:latin typeface="Arial" panose="020B0604020202020204" pitchFamily="34" charset="0"/>
              </a:rPr>
              <a:t>Sammenheng se s. 40 i boka til Bjørn.</a:t>
            </a:r>
          </a:p>
          <a:p>
            <a:pPr eaLnBrk="1" hangingPunct="1">
              <a:spcBef>
                <a:spcPct val="0"/>
              </a:spcBef>
            </a:pPr>
            <a:endParaRPr lang="nb-NO" altLang="nb-NO" sz="2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2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3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Inntekter og </a:t>
            </a:r>
            <a:endParaRPr lang="nb-NO" altLang="nb-NO" sz="3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kostnader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Avskrivning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343400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En annen metode - saldoavskrivninger </a:t>
            </a:r>
          </a:p>
          <a:p>
            <a:pPr lvl="1"/>
            <a:r>
              <a:rPr lang="nb-NO" dirty="0" smtClean="0"/>
              <a:t>benyttes </a:t>
            </a:r>
            <a:r>
              <a:rPr lang="nb-NO" dirty="0"/>
              <a:t>i skatteregnskapet. 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Avskrivningen </a:t>
            </a:r>
            <a:r>
              <a:rPr lang="nb-NO" dirty="0"/>
              <a:t>i 20x2: </a:t>
            </a:r>
            <a:endParaRPr lang="nb-NO" dirty="0" smtClean="0"/>
          </a:p>
          <a:p>
            <a:pPr lvl="1"/>
            <a:r>
              <a:rPr lang="nb-NO" dirty="0" smtClean="0"/>
              <a:t>20 </a:t>
            </a:r>
            <a:r>
              <a:rPr lang="nb-NO" dirty="0"/>
              <a:t>% av kr 480 000 = kr 96 000 </a:t>
            </a:r>
            <a:endParaRPr lang="nb-NO" dirty="0" smtClean="0"/>
          </a:p>
          <a:p>
            <a:r>
              <a:rPr lang="nb-NO" dirty="0" smtClean="0"/>
              <a:t>Avskrivningen </a:t>
            </a:r>
            <a:r>
              <a:rPr lang="nb-NO" dirty="0"/>
              <a:t>i 20x3: </a:t>
            </a:r>
            <a:endParaRPr lang="nb-NO" dirty="0" smtClean="0"/>
          </a:p>
          <a:p>
            <a:pPr lvl="1"/>
            <a:r>
              <a:rPr lang="nb-NO" dirty="0" smtClean="0"/>
              <a:t>20 </a:t>
            </a:r>
            <a:r>
              <a:rPr lang="nb-NO" dirty="0"/>
              <a:t>% av kr 384 000 = kr 77 000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10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852936"/>
            <a:ext cx="920700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3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Merverdiavgift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i="1" dirty="0" smtClean="0"/>
              <a:t>indirekte </a:t>
            </a:r>
            <a:r>
              <a:rPr lang="nb-NO" dirty="0"/>
              <a:t>skatt </a:t>
            </a:r>
            <a:endParaRPr lang="nb-NO" dirty="0" smtClean="0"/>
          </a:p>
          <a:p>
            <a:pPr lvl="2"/>
            <a:r>
              <a:rPr lang="nb-NO" dirty="0" smtClean="0"/>
              <a:t>forkortes </a:t>
            </a:r>
            <a:r>
              <a:rPr lang="nb-NO" dirty="0"/>
              <a:t>MVA eller moms. </a:t>
            </a:r>
            <a:endParaRPr lang="nb-NO" dirty="0" smtClean="0"/>
          </a:p>
          <a:p>
            <a:r>
              <a:rPr lang="nb-NO" dirty="0" smtClean="0"/>
              <a:t>Avgiften </a:t>
            </a:r>
            <a:r>
              <a:rPr lang="nb-NO" dirty="0"/>
              <a:t>blir regnet inn i utsalgsprisen på varer og tjenester. </a:t>
            </a:r>
            <a:endParaRPr lang="nb-NO" dirty="0" smtClean="0"/>
          </a:p>
          <a:p>
            <a:pPr lvl="1"/>
            <a:r>
              <a:rPr lang="nb-NO" dirty="0" smtClean="0"/>
              <a:t>selgeren </a:t>
            </a:r>
            <a:r>
              <a:rPr lang="nb-NO" dirty="0"/>
              <a:t>krever inn avgiften på vegne av staten samtidig som kjøperen betaler for varen og tjenesten. </a:t>
            </a:r>
            <a:endParaRPr lang="nb-NO" dirty="0" smtClean="0"/>
          </a:p>
          <a:p>
            <a:pPr lvl="1"/>
            <a:r>
              <a:rPr lang="nb-NO" dirty="0" smtClean="0"/>
              <a:t>selger </a:t>
            </a:r>
            <a:r>
              <a:rPr lang="nb-NO" dirty="0"/>
              <a:t>plikter </a:t>
            </a:r>
            <a:r>
              <a:rPr lang="nb-NO" dirty="0" smtClean="0"/>
              <a:t>å </a:t>
            </a:r>
            <a:r>
              <a:rPr lang="nb-NO" dirty="0"/>
              <a:t>overføre </a:t>
            </a:r>
            <a:r>
              <a:rPr lang="nb-NO" dirty="0" smtClean="0"/>
              <a:t>avgiften til </a:t>
            </a:r>
            <a:r>
              <a:rPr lang="nb-NO" dirty="0"/>
              <a:t>det offentlige.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11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140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Virksomhet </a:t>
            </a:r>
            <a:r>
              <a:rPr lang="nb-NO" dirty="0"/>
              <a:t>innenfor avgiftsområdet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965883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Inngående MVA</a:t>
            </a:r>
          </a:p>
          <a:p>
            <a:r>
              <a:rPr lang="nb-NO" dirty="0" smtClean="0"/>
              <a:t>Utgående MVA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12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883581"/>
            <a:ext cx="9113723" cy="1553531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" y="4449810"/>
            <a:ext cx="8926261" cy="168429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-36512" y="3995772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=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212373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Virksomhet </a:t>
            </a:r>
            <a:r>
              <a:rPr lang="nb-NO" dirty="0"/>
              <a:t>utenfor avgiftsområdet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</a:t>
            </a:r>
            <a:r>
              <a:rPr lang="nb-NO" dirty="0"/>
              <a:t>rekke </a:t>
            </a:r>
            <a:r>
              <a:rPr lang="nb-NO" dirty="0" smtClean="0"/>
              <a:t>tjenester og en </a:t>
            </a:r>
            <a:r>
              <a:rPr lang="nb-NO" dirty="0"/>
              <a:t>del </a:t>
            </a:r>
            <a:r>
              <a:rPr lang="nb-NO" dirty="0" smtClean="0"/>
              <a:t>varer er </a:t>
            </a:r>
            <a:r>
              <a:rPr lang="nb-NO" dirty="0"/>
              <a:t>fritatt for merverdiavgift </a:t>
            </a:r>
            <a:endParaRPr lang="nb-NO" dirty="0" smtClean="0"/>
          </a:p>
          <a:p>
            <a:r>
              <a:rPr lang="nb-NO" dirty="0" smtClean="0"/>
              <a:t>Konsekvens:</a:t>
            </a:r>
          </a:p>
          <a:p>
            <a:pPr lvl="1"/>
            <a:r>
              <a:rPr lang="nb-NO" dirty="0" smtClean="0"/>
              <a:t>Selger skal ikke legge på MVA på sin salgspris</a:t>
            </a:r>
          </a:p>
          <a:p>
            <a:pPr lvl="1"/>
            <a:r>
              <a:rPr lang="nb-NO" dirty="0" smtClean="0"/>
              <a:t>Selger får ikke fradrag for MVA som betales av innkjøp 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13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6572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viser </a:t>
            </a:r>
            <a:r>
              <a:rPr lang="nb-NO" dirty="0"/>
              <a:t>inntektene og kostnadene i en virksomhet for en </a:t>
            </a:r>
            <a:r>
              <a:rPr lang="nb-NO" dirty="0" smtClean="0"/>
              <a:t>periode </a:t>
            </a:r>
            <a:r>
              <a:rPr lang="nb-NO" dirty="0"/>
              <a:t>	</a:t>
            </a:r>
          </a:p>
          <a:p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924944"/>
            <a:ext cx="5729928" cy="331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9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bunn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nb-NO" altLang="nb-NO" sz="1000" smtClean="0">
                <a:solidFill>
                  <a:schemeClr val="tx1"/>
                </a:solidFill>
                <a:latin typeface="Arial" panose="020B0604020202020204" pitchFamily="34" charset="0"/>
              </a:rPr>
              <a:t>Grunnleggende regnskap</a:t>
            </a:r>
          </a:p>
        </p:txBody>
      </p:sp>
      <p:sp>
        <p:nvSpPr>
          <p:cNvPr id="409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C2FA6546-731A-48A8-8FCA-21DDD90D75A3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buClrTx/>
                <a:buSzTx/>
                <a:buFontTx/>
                <a:buNone/>
              </a:pPr>
              <a:t>3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altLang="nb-NO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Kostnader, inntekter mv.</a:t>
            </a:r>
            <a:endParaRPr lang="nb-NO" altLang="nb-NO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05000"/>
            <a:ext cx="7705725" cy="4114800"/>
          </a:xfrm>
        </p:spPr>
        <p:txBody>
          <a:bodyPr/>
          <a:lstStyle/>
          <a:p>
            <a:pPr eaLnBrk="1" hangingPunct="1">
              <a:buNone/>
            </a:pPr>
            <a:r>
              <a:rPr lang="nb-NO" altLang="nb-NO" sz="2800" dirty="0"/>
              <a:t>	</a:t>
            </a:r>
            <a:r>
              <a:rPr lang="nb-NO" altLang="nb-NO" sz="2800" i="1" dirty="0"/>
              <a:t>Inntekt:</a:t>
            </a:r>
            <a:r>
              <a:rPr lang="nb-NO" altLang="nb-NO" sz="2400" dirty="0"/>
              <a:t> Godtgjørelse for ytelser, også bidrag, </a:t>
            </a:r>
            <a:r>
              <a:rPr lang="nb-NO" altLang="nb-NO" sz="2400" dirty="0" smtClean="0"/>
              <a:t>gaver </a:t>
            </a:r>
            <a:r>
              <a:rPr lang="nb-NO" altLang="nb-NO" sz="2400" dirty="0"/>
              <a:t>mv. </a:t>
            </a:r>
          </a:p>
          <a:p>
            <a:pPr eaLnBrk="1" hangingPunct="1">
              <a:buNone/>
            </a:pPr>
            <a:r>
              <a:rPr lang="nb-NO" altLang="nb-NO" sz="2400" dirty="0"/>
              <a:t>	</a:t>
            </a:r>
            <a:r>
              <a:rPr lang="nb-NO" altLang="nb-NO" sz="2800" i="1" dirty="0"/>
              <a:t>Innbetaling:</a:t>
            </a:r>
            <a:r>
              <a:rPr lang="nb-NO" altLang="nb-NO" sz="2400" dirty="0"/>
              <a:t> Mottak av </a:t>
            </a:r>
            <a:r>
              <a:rPr lang="nb-NO" altLang="nb-NO" sz="2400" dirty="0" smtClean="0"/>
              <a:t>penger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i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i="1" dirty="0" smtClean="0"/>
              <a:t>	Utgift:</a:t>
            </a:r>
            <a:r>
              <a:rPr lang="nb-NO" altLang="nb-NO" sz="2600" dirty="0" smtClean="0"/>
              <a:t> </a:t>
            </a:r>
            <a:r>
              <a:rPr lang="nb-NO" altLang="nb-NO" sz="2200" dirty="0" smtClean="0"/>
              <a:t>Anskaffelse av ressurser, vurdert i penger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dirty="0" smtClean="0"/>
              <a:t>	</a:t>
            </a:r>
            <a:r>
              <a:rPr lang="nb-NO" altLang="nb-NO" sz="2600" i="1" dirty="0" smtClean="0"/>
              <a:t>Kostnad:</a:t>
            </a:r>
            <a:r>
              <a:rPr lang="nb-NO" altLang="nb-NO" sz="2600" dirty="0" smtClean="0"/>
              <a:t> </a:t>
            </a:r>
            <a:r>
              <a:rPr lang="nb-NO" altLang="nb-NO" sz="2200" dirty="0" smtClean="0"/>
              <a:t>Forbruk av ressurser, vurdert i penger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100" dirty="0" smtClean="0"/>
              <a:t>	</a:t>
            </a:r>
            <a:r>
              <a:rPr lang="nb-NO" altLang="nb-NO" sz="2600" i="1" dirty="0" smtClean="0"/>
              <a:t>Utbetaling:</a:t>
            </a:r>
            <a:r>
              <a:rPr lang="nb-NO" altLang="nb-NO" sz="2100" dirty="0" smtClean="0"/>
              <a:t> </a:t>
            </a:r>
            <a:r>
              <a:rPr lang="nb-NO" altLang="nb-NO" sz="2200" dirty="0" smtClean="0"/>
              <a:t>Utlevering av penger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200" dirty="0" smtClean="0"/>
          </a:p>
          <a:p>
            <a:pPr eaLnBrk="1" hangingPunct="1">
              <a:buNone/>
            </a:pPr>
            <a:r>
              <a:rPr lang="nb-NO" altLang="nb-NO" sz="2600" dirty="0" smtClean="0"/>
              <a:t>	</a:t>
            </a:r>
            <a:r>
              <a:rPr lang="nb-NO" altLang="nb-NO" sz="2600" i="1" dirty="0" smtClean="0">
                <a:solidFill>
                  <a:srgbClr val="006666"/>
                </a:solidFill>
              </a:rPr>
              <a:t>Resultat = inntekter – kostnader</a:t>
            </a:r>
          </a:p>
        </p:txBody>
      </p:sp>
    </p:spTree>
    <p:extLst>
      <p:ext uri="{BB962C8B-B14F-4D97-AF65-F5344CB8AC3E}">
        <p14:creationId xmlns:p14="http://schemas.microsoft.com/office/powerpoint/2010/main" val="15667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Kostnader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Kostnadene </a:t>
            </a:r>
            <a:r>
              <a:rPr lang="nb-NO" dirty="0"/>
              <a:t>er de ressurser som er medgått for å skape periodens inntekter. 	</a:t>
            </a:r>
            <a:endParaRPr lang="nb-NO" dirty="0" smtClean="0"/>
          </a:p>
          <a:p>
            <a:r>
              <a:rPr lang="nb-NO" dirty="0" smtClean="0"/>
              <a:t>Ulike måter å gruppere </a:t>
            </a:r>
            <a:endParaRPr lang="nb-NO" dirty="0"/>
          </a:p>
          <a:p>
            <a:pPr lvl="1"/>
            <a:r>
              <a:rPr lang="nb-NO" dirty="0" smtClean="0"/>
              <a:t> </a:t>
            </a:r>
            <a:r>
              <a:rPr lang="nb-NO" dirty="0"/>
              <a:t>i direkte og indirekte kostnader </a:t>
            </a:r>
          </a:p>
          <a:p>
            <a:pPr lvl="1"/>
            <a:r>
              <a:rPr lang="nn-NO" dirty="0" smtClean="0"/>
              <a:t> </a:t>
            </a:r>
            <a:r>
              <a:rPr lang="nn-NO" dirty="0"/>
              <a:t>i faste og variable kostnader </a:t>
            </a:r>
          </a:p>
          <a:p>
            <a:pPr lvl="1"/>
            <a:r>
              <a:rPr lang="nb-NO" dirty="0" smtClean="0"/>
              <a:t> </a:t>
            </a:r>
            <a:r>
              <a:rPr lang="nb-NO" dirty="0"/>
              <a:t>etter kostnadsart, </a:t>
            </a:r>
            <a:endParaRPr lang="nb-NO" dirty="0" smtClean="0"/>
          </a:p>
          <a:p>
            <a:pPr lvl="2"/>
            <a:r>
              <a:rPr lang="nb-NO" dirty="0" smtClean="0"/>
              <a:t>for </a:t>
            </a:r>
            <a:r>
              <a:rPr lang="nb-NO" dirty="0"/>
              <a:t>eksempel varekostnad, lønn, avskrivninger og husleie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1725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bunn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nb-NO" altLang="nb-NO" sz="1000" smtClean="0">
                <a:solidFill>
                  <a:schemeClr val="tx1"/>
                </a:solidFill>
                <a:latin typeface="Arial" panose="020B0604020202020204" pitchFamily="34" charset="0"/>
              </a:rPr>
              <a:t>Grunnleggende regnskap</a:t>
            </a:r>
          </a:p>
        </p:txBody>
      </p:sp>
      <p:sp>
        <p:nvSpPr>
          <p:cNvPr id="11267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8157E722-E65F-475E-B5EE-B078C4A171FE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buClrTx/>
                <a:buSzTx/>
                <a:buFontTx/>
                <a:buNone/>
              </a:pPr>
              <a:t>5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Varekostnaden beregnes slik: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213"/>
            <a:ext cx="7353300" cy="2233612"/>
          </a:xfrm>
        </p:spPr>
        <p:txBody>
          <a:bodyPr/>
          <a:lstStyle/>
          <a:p>
            <a:pPr marL="850900" lvl="1" indent="-328613" eaLnBrk="1" hangingPunct="1">
              <a:buNone/>
              <a:tabLst>
                <a:tab pos="1074738" algn="l"/>
              </a:tabLst>
            </a:pPr>
            <a:r>
              <a:rPr lang="nb-NO" altLang="nb-NO" sz="2400" dirty="0" smtClean="0"/>
              <a:t>	</a:t>
            </a:r>
            <a:r>
              <a:rPr lang="nb-NO" altLang="nb-NO" sz="2400" dirty="0" smtClean="0"/>
              <a:t>B</a:t>
            </a:r>
            <a:r>
              <a:rPr lang="nb-NO" altLang="nb-NO" sz="2400" dirty="0" smtClean="0"/>
              <a:t>eholdning </a:t>
            </a:r>
            <a:r>
              <a:rPr lang="nb-NO" altLang="nb-NO" sz="2400" dirty="0"/>
              <a:t>i begynnelsen av perioden</a:t>
            </a:r>
          </a:p>
          <a:p>
            <a:pPr marL="850900" lvl="1" indent="-328613" eaLnBrk="1" hangingPunct="1">
              <a:buNone/>
              <a:tabLst>
                <a:tab pos="1074738" algn="l"/>
              </a:tabLst>
            </a:pPr>
            <a:r>
              <a:rPr lang="nb-NO" altLang="nb-NO" sz="2400" dirty="0" smtClean="0"/>
              <a:t>+ vareutgiften </a:t>
            </a:r>
            <a:r>
              <a:rPr lang="nb-NO" altLang="nb-NO" sz="2400" dirty="0" smtClean="0"/>
              <a:t>i perioden (kjøpet)</a:t>
            </a:r>
          </a:p>
          <a:p>
            <a:pPr marL="850900" lvl="1" indent="-328613" eaLnBrk="1" hangingPunct="1">
              <a:buFont typeface="Wingdings 3" panose="05040102010807070707" pitchFamily="18" charset="2"/>
              <a:buNone/>
              <a:tabLst>
                <a:tab pos="1074738" algn="l"/>
              </a:tabLst>
            </a:pPr>
            <a:r>
              <a:rPr lang="nb-NO" altLang="nb-NO" sz="2400" dirty="0" smtClean="0"/>
              <a:t>– </a:t>
            </a:r>
            <a:r>
              <a:rPr lang="nb-NO" altLang="nb-NO" sz="2400" dirty="0" smtClean="0"/>
              <a:t>	beholdning i slutten av perioden</a:t>
            </a:r>
          </a:p>
          <a:p>
            <a:pPr marL="850900" lvl="1" indent="-328613" eaLnBrk="1" hangingPunct="1">
              <a:buFont typeface="Wingdings 3" panose="05040102010807070707" pitchFamily="18" charset="2"/>
              <a:buNone/>
              <a:tabLst>
                <a:tab pos="1074738" algn="l"/>
              </a:tabLst>
            </a:pPr>
            <a:r>
              <a:rPr lang="nb-NO" altLang="nb-NO" sz="2400" dirty="0" smtClean="0"/>
              <a:t>=	Varekostnad i perioden (forbruket</a:t>
            </a:r>
            <a:r>
              <a:rPr lang="nb-NO" altLang="nb-NO" dirty="0" smtClean="0"/>
              <a:t>)</a:t>
            </a:r>
            <a:endParaRPr kumimoji="1" lang="nb-NO" altLang="nb-NO" dirty="0" smtClean="0"/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1475854" y="3573016"/>
            <a:ext cx="63357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619250" y="396240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nb-NO" altLang="nb-NO" sz="2400" b="1">
                <a:solidFill>
                  <a:schemeClr val="tx1"/>
                </a:solidFill>
                <a:latin typeface="Arial" panose="020B0604020202020204" pitchFamily="34" charset="0"/>
              </a:rPr>
              <a:t>Eller slik:</a:t>
            </a:r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>
            <a:off x="1475854" y="3068638"/>
            <a:ext cx="633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76672" y="4495800"/>
            <a:ext cx="8375848" cy="227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latin typeface="+mn-lt"/>
              </a:defRPr>
            </a:lvl1pPr>
            <a:lvl2pPr marL="850900" lvl="1" indent="-328613"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None/>
              <a:tabLst>
                <a:tab pos="1074738" algn="l"/>
              </a:tabLst>
              <a:defRPr sz="2400">
                <a:latin typeface="+mn-lt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latin typeface="+mn-lt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latin typeface="+mn-lt"/>
              </a:defRPr>
            </a:lvl9pPr>
          </a:lstStyle>
          <a:p>
            <a:pPr lvl="1">
              <a:tabLst>
                <a:tab pos="1438275" algn="l"/>
              </a:tabLst>
            </a:pPr>
            <a:r>
              <a:rPr lang="nb-NO" altLang="nb-NO" dirty="0"/>
              <a:t>	  </a:t>
            </a:r>
            <a:r>
              <a:rPr lang="nb-NO" altLang="nb-NO" dirty="0" smtClean="0"/>
              <a:t>	Vareutgiften </a:t>
            </a:r>
            <a:r>
              <a:rPr lang="nb-NO" altLang="nb-NO" dirty="0"/>
              <a:t>i perioden (kjøpet)</a:t>
            </a:r>
          </a:p>
          <a:p>
            <a:pPr lvl="1"/>
            <a:r>
              <a:rPr lang="nb-NO" altLang="nb-NO" dirty="0"/>
              <a:t> +/–  beholdningsendring (+ nedgang/– økning)</a:t>
            </a:r>
          </a:p>
          <a:p>
            <a:pPr lvl="1">
              <a:tabLst>
                <a:tab pos="1438275" algn="l"/>
              </a:tabLst>
            </a:pPr>
            <a:r>
              <a:rPr lang="nb-NO" altLang="nb-NO" dirty="0"/>
              <a:t>  </a:t>
            </a:r>
            <a:r>
              <a:rPr lang="nb-NO" altLang="nb-NO" dirty="0" smtClean="0"/>
              <a:t>=   	Varekostnaden </a:t>
            </a:r>
            <a:r>
              <a:rPr lang="nb-NO" altLang="nb-NO" dirty="0"/>
              <a:t>i perioden</a:t>
            </a:r>
          </a:p>
          <a:p>
            <a:endParaRPr lang="nb-NO" altLang="nb-NO" dirty="0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V="1">
            <a:off x="1619250" y="5805264"/>
            <a:ext cx="7273230" cy="1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1619250" y="5373215"/>
            <a:ext cx="7273230" cy="147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49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Varekostnader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9" y="2636912"/>
            <a:ext cx="9026183" cy="22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7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Arbeidskraft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Kostnader </a:t>
            </a:r>
            <a:r>
              <a:rPr lang="nb-NO" dirty="0"/>
              <a:t>til </a:t>
            </a:r>
            <a:r>
              <a:rPr lang="nb-NO" dirty="0" smtClean="0"/>
              <a:t>arbeidskraft har ulike elementer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73406"/>
            <a:ext cx="8698673" cy="303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bunn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nb-NO" altLang="nb-NO" sz="1000" smtClean="0">
                <a:solidFill>
                  <a:schemeClr val="tx1"/>
                </a:solidFill>
                <a:latin typeface="Arial" panose="020B0604020202020204" pitchFamily="34" charset="0"/>
              </a:rPr>
              <a:t>Grunnleggende regnskap</a:t>
            </a:r>
          </a:p>
        </p:txBody>
      </p:sp>
      <p:sp>
        <p:nvSpPr>
          <p:cNvPr id="512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fld id="{E8C39DC9-33F9-4F8E-921F-13BC124DDDD8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buClrTx/>
                <a:buSzTx/>
                <a:buFontTx/>
                <a:buNone/>
              </a:pPr>
              <a:t>8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Kostnad/utgift/utbetaling</a:t>
            </a:r>
          </a:p>
        </p:txBody>
      </p:sp>
      <p:sp>
        <p:nvSpPr>
          <p:cNvPr id="5125" name="Line 3"/>
          <p:cNvSpPr>
            <a:spLocks noChangeShapeType="1"/>
          </p:cNvSpPr>
          <p:nvPr/>
        </p:nvSpPr>
        <p:spPr bwMode="auto">
          <a:xfrm>
            <a:off x="762000" y="2895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7620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6991945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8229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517525" y="3155950"/>
            <a:ext cx="6238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 b="1" dirty="0" smtClean="0">
                <a:solidFill>
                  <a:schemeClr val="hlink"/>
                </a:solidFill>
                <a:latin typeface="Tahoma" panose="020B0604030504040204" pitchFamily="34" charset="0"/>
              </a:rPr>
              <a:t>1.1.</a:t>
            </a:r>
            <a:endParaRPr lang="nb-NO" altLang="nb-NO" sz="1800" b="1" dirty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6687145" y="3200400"/>
            <a:ext cx="7651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 b="1">
                <a:solidFill>
                  <a:schemeClr val="hlink"/>
                </a:solidFill>
                <a:latin typeface="Tahoma" panose="020B0604030504040204" pitchFamily="34" charset="0"/>
              </a:rPr>
              <a:t>1.12.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b-NO" altLang="nb-NO" sz="2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7848600" y="3200400"/>
            <a:ext cx="91122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800" b="1">
                <a:solidFill>
                  <a:schemeClr val="hlink"/>
                </a:solidFill>
                <a:latin typeface="Tahoma" panose="020B0604030504040204" pitchFamily="34" charset="0"/>
              </a:rPr>
              <a:t>31.12.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b-NO" altLang="nb-NO" sz="2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32" name="AutoShape 10"/>
          <p:cNvSpPr>
            <a:spLocks/>
          </p:cNvSpPr>
          <p:nvPr/>
        </p:nvSpPr>
        <p:spPr bwMode="auto">
          <a:xfrm rot="5400000">
            <a:off x="4366764" y="-1166364"/>
            <a:ext cx="258072" cy="7467600"/>
          </a:xfrm>
          <a:prstGeom prst="leftBrace">
            <a:avLst>
              <a:gd name="adj1" fmla="val 13611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endParaRPr lang="nb-NO" altLang="nb-NO" sz="3200"/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3275856" y="1981200"/>
            <a:ext cx="24625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2000" b="1" dirty="0" smtClean="0">
                <a:solidFill>
                  <a:schemeClr val="tx1"/>
                </a:solidFill>
                <a:latin typeface="Tahoma" panose="020B0604030504040204" pitchFamily="34" charset="0"/>
              </a:rPr>
              <a:t>Kostnad: 180 000</a:t>
            </a:r>
            <a:endParaRPr lang="nb-NO" altLang="nb-NO" sz="2000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2195736" y="3076590"/>
            <a:ext cx="2169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tx1"/>
              </a:buClr>
              <a:buSzPct val="90000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2000" b="1" dirty="0" smtClean="0">
                <a:solidFill>
                  <a:schemeClr val="tx1"/>
                </a:solidFill>
                <a:latin typeface="Tahoma" panose="020B0604030504040204" pitchFamily="34" charset="0"/>
              </a:rPr>
              <a:t>Betaler husleie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2000" b="1" dirty="0">
                <a:solidFill>
                  <a:schemeClr val="tx1"/>
                </a:solidFill>
                <a:latin typeface="Tahoma" panose="020B0604030504040204" pitchFamily="34" charset="0"/>
              </a:rPr>
              <a:t>f</a:t>
            </a:r>
            <a:r>
              <a:rPr lang="nb-NO" altLang="nb-NO" sz="2000" b="1" dirty="0" smtClean="0">
                <a:solidFill>
                  <a:schemeClr val="tx1"/>
                </a:solidFill>
                <a:latin typeface="Tahoma" panose="020B0604030504040204" pitchFamily="34" charset="0"/>
              </a:rPr>
              <a:t>or 11 måneder</a:t>
            </a:r>
            <a:endParaRPr lang="nb-NO" altLang="nb-NO" sz="2000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2788721" y="3769913"/>
            <a:ext cx="932177" cy="1431914"/>
            <a:chOff x="1088" y="1829"/>
            <a:chExt cx="715" cy="1372"/>
          </a:xfrm>
        </p:grpSpPr>
        <p:sp>
          <p:nvSpPr>
            <p:cNvPr id="5146" name="Line 17"/>
            <p:cNvSpPr>
              <a:spLocks noChangeShapeType="1"/>
            </p:cNvSpPr>
            <p:nvPr/>
          </p:nvSpPr>
          <p:spPr bwMode="auto">
            <a:xfrm flipV="1">
              <a:off x="1392" y="1829"/>
              <a:ext cx="68" cy="13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5147" name="Text Box 18"/>
            <p:cNvSpPr txBox="1">
              <a:spLocks noChangeArrowheads="1"/>
            </p:cNvSpPr>
            <p:nvPr/>
          </p:nvSpPr>
          <p:spPr bwMode="auto">
            <a:xfrm>
              <a:off x="1088" y="2754"/>
              <a:ext cx="715" cy="4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lr>
                  <a:schemeClr val="tx1"/>
                </a:buClr>
                <a:buSzPct val="90000"/>
                <a:buChar char="ü"/>
                <a:defRPr sz="3000">
                  <a:solidFill>
                    <a:schemeClr val="tx2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Ê"/>
                <a:defRPr sz="2800">
                  <a:solidFill>
                    <a:schemeClr val="tx2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b-NO" altLang="nb-NO" sz="2400" dirty="0">
                  <a:solidFill>
                    <a:schemeClr val="tx1"/>
                  </a:solidFill>
                  <a:latin typeface="Tahoma" panose="020B0604030504040204" pitchFamily="34" charset="0"/>
                </a:rPr>
                <a:t>Utgift</a:t>
              </a:r>
            </a:p>
          </p:txBody>
        </p:sp>
      </p:grp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4155613" y="3769855"/>
            <a:ext cx="1655628" cy="1431929"/>
            <a:chOff x="1883" y="2024"/>
            <a:chExt cx="1233" cy="1150"/>
          </a:xfrm>
        </p:grpSpPr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 flipH="1" flipV="1">
              <a:off x="1883" y="2024"/>
              <a:ext cx="373" cy="1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5145" name="Text Box 21"/>
            <p:cNvSpPr txBox="1">
              <a:spLocks noChangeArrowheads="1"/>
            </p:cNvSpPr>
            <p:nvPr/>
          </p:nvSpPr>
          <p:spPr bwMode="auto">
            <a:xfrm>
              <a:off x="1951" y="2799"/>
              <a:ext cx="1165" cy="3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lr>
                  <a:schemeClr val="tx1"/>
                </a:buClr>
                <a:buSzPct val="90000"/>
                <a:buChar char="ü"/>
                <a:defRPr sz="3000">
                  <a:solidFill>
                    <a:schemeClr val="tx2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Ê"/>
                <a:defRPr sz="2800">
                  <a:solidFill>
                    <a:schemeClr val="tx2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b-NO" altLang="nb-NO" sz="2400">
                  <a:solidFill>
                    <a:schemeClr val="tx1"/>
                  </a:solidFill>
                  <a:latin typeface="Tahoma" panose="020B0604030504040204" pitchFamily="34" charset="0"/>
                </a:rPr>
                <a:t>Utbetaling</a:t>
              </a:r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7069658" y="3516164"/>
            <a:ext cx="1219200" cy="1706564"/>
            <a:chOff x="3532" y="1917"/>
            <a:chExt cx="768" cy="1075"/>
          </a:xfrm>
        </p:grpSpPr>
        <p:sp>
          <p:nvSpPr>
            <p:cNvPr id="5141" name="Text Box 23"/>
            <p:cNvSpPr txBox="1">
              <a:spLocks noChangeArrowheads="1"/>
            </p:cNvSpPr>
            <p:nvPr/>
          </p:nvSpPr>
          <p:spPr bwMode="auto">
            <a:xfrm>
              <a:off x="3532" y="2546"/>
              <a:ext cx="768" cy="4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lr>
                  <a:schemeClr val="tx1"/>
                </a:buClr>
                <a:buSzPct val="90000"/>
                <a:buChar char="ü"/>
                <a:defRPr sz="3000">
                  <a:solidFill>
                    <a:schemeClr val="tx2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Ê"/>
                <a:defRPr sz="2800">
                  <a:solidFill>
                    <a:schemeClr val="tx2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b-NO" altLang="nb-NO" sz="2000" b="1" i="1" dirty="0" smtClean="0">
                  <a:solidFill>
                    <a:schemeClr val="tx1"/>
                  </a:solidFill>
                  <a:latin typeface="Tahoma" panose="020B0604030504040204" pitchFamily="34" charset="0"/>
                </a:rPr>
                <a:t>Skyldig:</a:t>
              </a:r>
              <a:endParaRPr lang="nb-NO" altLang="nb-NO" sz="2000" b="1" i="1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nb-NO" altLang="nb-NO" sz="2000" b="1" dirty="0" smtClean="0">
                  <a:solidFill>
                    <a:schemeClr val="tx1"/>
                  </a:solidFill>
                  <a:latin typeface="Tahoma" panose="020B0604030504040204" pitchFamily="34" charset="0"/>
                </a:rPr>
                <a:t>15 000</a:t>
              </a:r>
              <a:endParaRPr lang="nb-NO" altLang="nb-NO" sz="2000" b="1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142" name="Line 24"/>
            <p:cNvSpPr>
              <a:spLocks noChangeShapeType="1"/>
            </p:cNvSpPr>
            <p:nvPr/>
          </p:nvSpPr>
          <p:spPr bwMode="auto">
            <a:xfrm flipH="1" flipV="1">
              <a:off x="3930" y="1917"/>
              <a:ext cx="8" cy="6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sp>
        <p:nvSpPr>
          <p:cNvPr id="2" name="Rektangel 1"/>
          <p:cNvSpPr/>
          <p:nvPr/>
        </p:nvSpPr>
        <p:spPr>
          <a:xfrm>
            <a:off x="528720" y="784752"/>
            <a:ext cx="63398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3600" dirty="0">
              <a:solidFill>
                <a:srgbClr val="000000"/>
              </a:solidFill>
              <a:latin typeface="Minion Pro"/>
            </a:endParaRPr>
          </a:p>
          <a:p>
            <a:r>
              <a:rPr lang="nb-NO" dirty="0" smtClean="0">
                <a:latin typeface="Minion Pro"/>
              </a:rPr>
              <a:t>Månedlig </a:t>
            </a:r>
            <a:r>
              <a:rPr lang="nb-NO" dirty="0">
                <a:latin typeface="Minion Pro"/>
              </a:rPr>
              <a:t>husleie på kr 15 000. 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5431940"/>
            <a:ext cx="8810800" cy="71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4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Avskrivning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avskrivningsmetoden </a:t>
            </a:r>
            <a:r>
              <a:rPr lang="nb-NO" dirty="0"/>
              <a:t>kalles </a:t>
            </a:r>
            <a:r>
              <a:rPr lang="nb-NO" i="1" dirty="0"/>
              <a:t>lineære </a:t>
            </a:r>
            <a:r>
              <a:rPr lang="nb-NO" i="1" dirty="0" smtClean="0"/>
              <a:t>avskrivninger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9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0" y="3356992"/>
            <a:ext cx="8993654" cy="137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70327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6108</TotalTime>
  <Words>304</Words>
  <Application>Microsoft Office PowerPoint</Application>
  <PresentationFormat>Skjermfremvisning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21" baseType="lpstr">
      <vt:lpstr>Arial</vt:lpstr>
      <vt:lpstr>Comic Sans MS</vt:lpstr>
      <vt:lpstr>Minion Pro</vt:lpstr>
      <vt:lpstr>Tahoma</vt:lpstr>
      <vt:lpstr>Verdana</vt:lpstr>
      <vt:lpstr>Wingdings</vt:lpstr>
      <vt:lpstr>Wingdings 3</vt:lpstr>
      <vt:lpstr>Ekko</vt:lpstr>
      <vt:lpstr>Økonomistyring</vt:lpstr>
      <vt:lpstr>Resultat</vt:lpstr>
      <vt:lpstr>Kostnader, inntekter mv.</vt:lpstr>
      <vt:lpstr>Kostnader</vt:lpstr>
      <vt:lpstr>Varekostnaden beregnes slik:</vt:lpstr>
      <vt:lpstr>Varekostnader</vt:lpstr>
      <vt:lpstr>Arbeidskraft </vt:lpstr>
      <vt:lpstr>Kostnad/utgift/utbetaling</vt:lpstr>
      <vt:lpstr>Avskrivning</vt:lpstr>
      <vt:lpstr>Avskrivning</vt:lpstr>
      <vt:lpstr>Merverdiavgift</vt:lpstr>
      <vt:lpstr>Virksomhet innenfor avgiftsområdet </vt:lpstr>
      <vt:lpstr>Virksomhet utenfor avgiftsområdet 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61</cp:revision>
  <dcterms:created xsi:type="dcterms:W3CDTF">2005-08-18T07:14:48Z</dcterms:created>
  <dcterms:modified xsi:type="dcterms:W3CDTF">2015-12-22T13:31:15Z</dcterms:modified>
</cp:coreProperties>
</file>