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9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b-NO" altLang="nb-NO"/>
              <a:t>Grunnleggende bedriftsøkonomi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B01446-30FD-4E78-95CB-42B364F7E3B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4315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altLang="nb-NO"/>
              <a:t>Grunnleggende bedriftsøkonomi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5B90-9DE4-4E93-B53E-197BC9829431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96344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b-NO" altLang="nb-NO"/>
              <a:t>Grunnleggende bedriftsøkonomi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9B0D18-248D-4B0B-B3BA-930D8ADCE57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2286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tel og fi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b-NO" altLang="nb-NO"/>
              <a:t>Grunnleggende bedriftsøkonomi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D52A96-CFDB-4232-959C-F12B4110924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2849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  <p:sldLayoutId id="2147483775" r:id="rId4"/>
    <p:sldLayoutId id="2147483776" r:id="rId5"/>
    <p:sldLayoutId id="2147483777" r:id="rId6"/>
    <p:sldLayoutId id="2147483778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Microsoft_Excel_97-2003_Worksheet1.xls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Gyldendal Akademisk </a:t>
            </a:r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>
                <a:solidFill>
                  <a:srgbClr val="00B050"/>
                </a:solidFill>
              </a:rPr>
              <a:t>Markedstilpasning</a:t>
            </a:r>
            <a:endParaRPr lang="nb-NO" altLang="nb-NO" sz="3600" i="1" dirty="0" smtClean="0">
              <a:solidFill>
                <a:srgbClr val="00B05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323850" y="620713"/>
            <a:ext cx="3095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323850" y="692150"/>
            <a:ext cx="2808288" cy="149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nb-NO" altLang="nb-NO" sz="1600" dirty="0"/>
              <a:t>Overskuddsområdet:</a:t>
            </a:r>
          </a:p>
          <a:p>
            <a:pPr>
              <a:spcBef>
                <a:spcPct val="20000"/>
              </a:spcBef>
            </a:pPr>
            <a:r>
              <a:rPr lang="nb-NO" altLang="nb-NO" sz="1600" dirty="0"/>
              <a:t>Så lenge Pris &gt; SEK vil bedriften gå med overskudd.</a:t>
            </a:r>
          </a:p>
          <a:p>
            <a:pPr>
              <a:spcBef>
                <a:spcPct val="50000"/>
              </a:spcBef>
            </a:pPr>
            <a:endParaRPr lang="nb-NO" altLang="nb-NO" sz="1600" dirty="0"/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323850" y="1989138"/>
            <a:ext cx="2808288" cy="154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nb-NO" altLang="nb-NO" sz="1600" dirty="0"/>
              <a:t>Dekningspunkt(er):</a:t>
            </a:r>
          </a:p>
          <a:p>
            <a:pPr>
              <a:spcBef>
                <a:spcPct val="20000"/>
              </a:spcBef>
            </a:pPr>
            <a:r>
              <a:rPr lang="nb-NO" altLang="nb-NO" sz="1600" dirty="0"/>
              <a:t>Dersom pris = SEK vil overskuddet være = 0.</a:t>
            </a:r>
          </a:p>
          <a:p>
            <a:pPr>
              <a:spcBef>
                <a:spcPct val="20000"/>
              </a:spcBef>
            </a:pPr>
            <a:endParaRPr lang="nb-NO" altLang="nb-NO" sz="1600" dirty="0"/>
          </a:p>
          <a:p>
            <a:pPr>
              <a:spcBef>
                <a:spcPct val="50000"/>
              </a:spcBef>
            </a:pPr>
            <a:endParaRPr lang="nb-NO" altLang="nb-NO" sz="1600" dirty="0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323850" y="3831620"/>
            <a:ext cx="22320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600" dirty="0"/>
              <a:t>Nedre deknings-punkt er ved </a:t>
            </a:r>
            <a:r>
              <a:rPr lang="nb-NO" altLang="nb-NO" sz="1600" dirty="0" err="1"/>
              <a:t>ca</a:t>
            </a:r>
            <a:r>
              <a:rPr lang="nb-NO" altLang="nb-NO" sz="1600" dirty="0"/>
              <a:t> 50 enheter (fremkommer ikke i enhetsdiagrammet. Se totaldiagram).</a:t>
            </a:r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5003800" y="2781300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4716463" y="6165850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NDP</a:t>
            </a: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323850" y="2938722"/>
            <a:ext cx="18002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600" dirty="0"/>
              <a:t>Øvre deknings-punkt er ved </a:t>
            </a:r>
            <a:r>
              <a:rPr lang="nb-NO" altLang="nb-NO" sz="1600" dirty="0" err="1"/>
              <a:t>ca</a:t>
            </a:r>
            <a:r>
              <a:rPr lang="nb-NO" altLang="nb-NO" sz="1600" dirty="0"/>
              <a:t> 540 enheter.</a:t>
            </a:r>
          </a:p>
        </p:txBody>
      </p:sp>
      <p:sp>
        <p:nvSpPr>
          <p:cNvPr id="119821" name="Line 13"/>
          <p:cNvSpPr>
            <a:spLocks noChangeShapeType="1"/>
          </p:cNvSpPr>
          <p:nvPr/>
        </p:nvSpPr>
        <p:spPr bwMode="auto">
          <a:xfrm>
            <a:off x="7308850" y="3933825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19823" name="Text Box 15"/>
          <p:cNvSpPr txBox="1">
            <a:spLocks noChangeArrowheads="1"/>
          </p:cNvSpPr>
          <p:nvPr/>
        </p:nvSpPr>
        <p:spPr bwMode="auto">
          <a:xfrm>
            <a:off x="7019925" y="6165850"/>
            <a:ext cx="8651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ØDP</a:t>
            </a:r>
          </a:p>
        </p:txBody>
      </p:sp>
      <p:pic>
        <p:nvPicPr>
          <p:cNvPr id="11982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0"/>
            <a:ext cx="5359400" cy="689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26" name="Line 18"/>
          <p:cNvSpPr>
            <a:spLocks noChangeShapeType="1"/>
          </p:cNvSpPr>
          <p:nvPr/>
        </p:nvSpPr>
        <p:spPr bwMode="auto">
          <a:xfrm flipV="1">
            <a:off x="7667625" y="37163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19827" name="Text Box 19"/>
          <p:cNvSpPr txBox="1">
            <a:spLocks noChangeArrowheads="1"/>
          </p:cNvSpPr>
          <p:nvPr/>
        </p:nvSpPr>
        <p:spPr bwMode="auto">
          <a:xfrm>
            <a:off x="7451725" y="5516563"/>
            <a:ext cx="7921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ØDP</a:t>
            </a:r>
          </a:p>
        </p:txBody>
      </p:sp>
    </p:spTree>
    <p:extLst>
      <p:ext uri="{BB962C8B-B14F-4D97-AF65-F5344CB8AC3E}">
        <p14:creationId xmlns:p14="http://schemas.microsoft.com/office/powerpoint/2010/main" val="350649476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5" grpId="0"/>
      <p:bldP spid="119816" grpId="0"/>
      <p:bldP spid="119817" grpId="0"/>
      <p:bldP spid="119820" grpId="0"/>
      <p:bldP spid="119826" grpId="0" animBg="1"/>
      <p:bldP spid="1198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94650" cy="4495800"/>
          </a:xfrm>
        </p:spPr>
        <p:txBody>
          <a:bodyPr/>
          <a:lstStyle/>
          <a:p>
            <a:r>
              <a:rPr lang="nb-NO" altLang="nb-NO"/>
              <a:t>Andre markedsformer med prisvariabel tilpasning</a:t>
            </a:r>
          </a:p>
          <a:p>
            <a:pPr lvl="1"/>
            <a:r>
              <a:rPr lang="nb-NO" altLang="nb-NO"/>
              <a:t>Oligopol</a:t>
            </a:r>
          </a:p>
          <a:p>
            <a:pPr lvl="2"/>
            <a:r>
              <a:rPr lang="nb-NO" altLang="nb-NO"/>
              <a:t>Noen få store tilbydere dominerer markedet.</a:t>
            </a:r>
          </a:p>
          <a:p>
            <a:pPr lvl="2"/>
            <a:r>
              <a:rPr lang="nb-NO" altLang="nb-NO"/>
              <a:t>Homogene varer (eks. bensin).</a:t>
            </a:r>
          </a:p>
          <a:p>
            <a:pPr lvl="1"/>
            <a:r>
              <a:rPr lang="nb-NO" altLang="nb-NO"/>
              <a:t>Monopolistisk konkurranse</a:t>
            </a:r>
          </a:p>
          <a:p>
            <a:pPr lvl="2"/>
            <a:r>
              <a:rPr lang="nb-NO" altLang="nb-NO"/>
              <a:t>Mange selgere tilbyr.</a:t>
            </a:r>
          </a:p>
          <a:p>
            <a:pPr lvl="2"/>
            <a:r>
              <a:rPr lang="nb-NO" altLang="nb-NO"/>
              <a:t>Varer som dekker samme behov (selv om varene ikke er homogene, for eksempel moteklær).</a:t>
            </a:r>
          </a:p>
          <a:p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5356639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136904" cy="5580856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nb-NO" altLang="nb-NO" b="1" dirty="0" err="1"/>
              <a:t>Prisfast</a:t>
            </a:r>
            <a:r>
              <a:rPr lang="nb-NO" altLang="nb-NO" b="1" dirty="0"/>
              <a:t> </a:t>
            </a:r>
            <a:r>
              <a:rPr lang="nb-NO" altLang="nb-NO" b="1" dirty="0" smtClean="0"/>
              <a:t>tilpasning (frikonkurranse)</a:t>
            </a:r>
            <a:r>
              <a:rPr lang="nb-NO" altLang="nb-NO" dirty="0" smtClean="0"/>
              <a:t/>
            </a:r>
            <a:br>
              <a:rPr lang="nb-NO" altLang="nb-NO" dirty="0" smtClean="0"/>
            </a:br>
            <a:endParaRPr lang="nb-NO" altLang="nb-NO" dirty="0"/>
          </a:p>
          <a:p>
            <a:pPr>
              <a:lnSpc>
                <a:spcPct val="80000"/>
              </a:lnSpc>
            </a:pPr>
            <a:r>
              <a:rPr lang="nb-NO" altLang="nb-NO" dirty="0"/>
              <a:t>I enkelte tilfeller kan ikke bedriften selv velge salgsprisen på produktet</a:t>
            </a:r>
          </a:p>
          <a:p>
            <a:pPr lvl="1">
              <a:lnSpc>
                <a:spcPct val="80000"/>
              </a:lnSpc>
            </a:pPr>
            <a:r>
              <a:rPr lang="nb-NO" altLang="nb-NO" dirty="0"/>
              <a:t>Typisk eksempel er dersom markedet har fullkommen (fri) konkurranse, </a:t>
            </a:r>
            <a:r>
              <a:rPr lang="nb-NO" altLang="nb-NO" dirty="0" err="1"/>
              <a:t>dvs</a:t>
            </a:r>
            <a:endParaRPr lang="nb-NO" altLang="nb-NO" dirty="0"/>
          </a:p>
          <a:p>
            <a:pPr lvl="2">
              <a:lnSpc>
                <a:spcPct val="80000"/>
              </a:lnSpc>
            </a:pPr>
            <a:r>
              <a:rPr lang="nb-NO" altLang="nb-NO" dirty="0"/>
              <a:t>mange små tilbydere</a:t>
            </a:r>
          </a:p>
          <a:p>
            <a:pPr lvl="2">
              <a:lnSpc>
                <a:spcPct val="80000"/>
              </a:lnSpc>
            </a:pPr>
            <a:r>
              <a:rPr lang="nb-NO" altLang="nb-NO" dirty="0"/>
              <a:t>mange små </a:t>
            </a:r>
            <a:r>
              <a:rPr lang="nb-NO" altLang="nb-NO" dirty="0" err="1"/>
              <a:t>etterspørrere</a:t>
            </a:r>
            <a:endParaRPr lang="nb-NO" altLang="nb-NO" dirty="0"/>
          </a:p>
          <a:p>
            <a:pPr lvl="2">
              <a:lnSpc>
                <a:spcPct val="80000"/>
              </a:lnSpc>
            </a:pPr>
            <a:r>
              <a:rPr lang="nb-NO" altLang="nb-NO" dirty="0"/>
              <a:t>homogene varer</a:t>
            </a:r>
          </a:p>
          <a:p>
            <a:pPr lvl="2">
              <a:lnSpc>
                <a:spcPct val="80000"/>
              </a:lnSpc>
            </a:pPr>
            <a:r>
              <a:rPr lang="nb-NO" altLang="nb-NO" dirty="0"/>
              <a:t>full informasjon</a:t>
            </a:r>
          </a:p>
          <a:p>
            <a:pPr lvl="1">
              <a:lnSpc>
                <a:spcPct val="80000"/>
              </a:lnSpc>
            </a:pPr>
            <a:r>
              <a:rPr lang="nb-NO" altLang="nb-NO" dirty="0"/>
              <a:t>Frikonkurranse (FK)-bedriften må tilpasse seg markedsprisen (</a:t>
            </a:r>
            <a:r>
              <a:rPr lang="nb-NO" altLang="nb-NO" dirty="0" err="1"/>
              <a:t>prisfast</a:t>
            </a:r>
            <a:r>
              <a:rPr lang="nb-NO" altLang="nb-NO" dirty="0"/>
              <a:t> tilpasning):</a:t>
            </a:r>
          </a:p>
          <a:p>
            <a:pPr>
              <a:lnSpc>
                <a:spcPct val="80000"/>
              </a:lnSpc>
            </a:pPr>
            <a:endParaRPr lang="nb-NO" altLang="nb-NO" dirty="0"/>
          </a:p>
          <a:p>
            <a:pPr>
              <a:lnSpc>
                <a:spcPct val="80000"/>
              </a:lnSpc>
            </a:pPr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885749124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4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22885" name="Line 5"/>
          <p:cNvSpPr>
            <a:spLocks noChangeShapeType="1"/>
          </p:cNvSpPr>
          <p:nvPr/>
        </p:nvSpPr>
        <p:spPr bwMode="auto">
          <a:xfrm>
            <a:off x="1476375" y="1628775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22886" name="Line 6"/>
          <p:cNvSpPr>
            <a:spLocks noChangeShapeType="1"/>
          </p:cNvSpPr>
          <p:nvPr/>
        </p:nvSpPr>
        <p:spPr bwMode="auto">
          <a:xfrm>
            <a:off x="1476375" y="5445125"/>
            <a:ext cx="48244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6588125" y="5229225"/>
            <a:ext cx="1296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 dirty="0"/>
              <a:t>Mengde</a:t>
            </a:r>
            <a:endParaRPr lang="nb-NO" altLang="nb-NO" sz="2400" dirty="0"/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1116013" y="1196975"/>
            <a:ext cx="12969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 dirty="0"/>
              <a:t>Pris</a:t>
            </a:r>
          </a:p>
        </p:txBody>
      </p:sp>
      <p:sp>
        <p:nvSpPr>
          <p:cNvPr id="122898" name="Line 18"/>
          <p:cNvSpPr>
            <a:spLocks noChangeShapeType="1"/>
          </p:cNvSpPr>
          <p:nvPr/>
        </p:nvSpPr>
        <p:spPr bwMode="auto">
          <a:xfrm flipV="1">
            <a:off x="2051050" y="1916113"/>
            <a:ext cx="4176713" cy="280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22899" name="Line 19"/>
          <p:cNvSpPr>
            <a:spLocks noChangeShapeType="1"/>
          </p:cNvSpPr>
          <p:nvPr/>
        </p:nvSpPr>
        <p:spPr bwMode="auto">
          <a:xfrm>
            <a:off x="2268538" y="1773238"/>
            <a:ext cx="4103687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6443663" y="1700213"/>
            <a:ext cx="12969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 dirty="0"/>
              <a:t>Tilbud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6516688" y="4292600"/>
            <a:ext cx="18717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000" dirty="0"/>
              <a:t>Etterspørsel</a:t>
            </a:r>
          </a:p>
        </p:txBody>
      </p:sp>
      <p:sp>
        <p:nvSpPr>
          <p:cNvPr id="122902" name="Line 22"/>
          <p:cNvSpPr>
            <a:spLocks noChangeShapeType="1"/>
          </p:cNvSpPr>
          <p:nvPr/>
        </p:nvSpPr>
        <p:spPr bwMode="auto">
          <a:xfrm>
            <a:off x="1403350" y="3141663"/>
            <a:ext cx="54022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179388" y="2997200"/>
            <a:ext cx="1296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400"/>
              <a:t>Markedspris</a:t>
            </a:r>
          </a:p>
        </p:txBody>
      </p:sp>
    </p:spTree>
    <p:extLst>
      <p:ext uri="{BB962C8B-B14F-4D97-AF65-F5344CB8AC3E}">
        <p14:creationId xmlns:p14="http://schemas.microsoft.com/office/powerpoint/2010/main" val="299252724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8" grpId="0" animBg="1"/>
      <p:bldP spid="122899" grpId="0" animBg="1"/>
      <p:bldP spid="122900" grpId="0"/>
      <p:bldP spid="122901" grpId="0"/>
      <p:bldP spid="122902" grpId="0" animBg="1"/>
      <p:bldP spid="1229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94650" cy="4495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nb-NO" altLang="nb-NO" dirty="0"/>
              <a:t>FK-bedriften vil tilby den </a:t>
            </a:r>
            <a:r>
              <a:rPr lang="nb-NO" altLang="nb-NO" b="1" dirty="0"/>
              <a:t>mengden</a:t>
            </a:r>
            <a:r>
              <a:rPr lang="nb-NO" altLang="nb-NO" dirty="0"/>
              <a:t> som gir størst overskudd (husk prisen er gitt i markedet) </a:t>
            </a:r>
          </a:p>
          <a:p>
            <a:pPr lvl="1"/>
            <a:r>
              <a:rPr lang="nb-NO" altLang="nb-NO" dirty="0"/>
              <a:t>FK-bedriften vil selge en enhet ekstra så lenge inntektsøkningen (DEI) &gt; kostnadsøkningen (DEK)</a:t>
            </a:r>
          </a:p>
          <a:p>
            <a:pPr lvl="1"/>
            <a:r>
              <a:rPr lang="nb-NO" altLang="nb-NO" dirty="0"/>
              <a:t>Pris=DEI siden prisen er fast</a:t>
            </a:r>
          </a:p>
          <a:p>
            <a:pPr lvl="2"/>
            <a:r>
              <a:rPr lang="nb-NO" altLang="nb-NO" dirty="0"/>
              <a:t>Eks. forutsett at </a:t>
            </a:r>
            <a:r>
              <a:rPr lang="nb-NO" altLang="nb-NO" dirty="0" err="1"/>
              <a:t>MiniMax</a:t>
            </a:r>
            <a:r>
              <a:rPr lang="nb-NO" altLang="nb-NO" dirty="0"/>
              <a:t> er i en FK-situasjon hvor markedsprisen er kr 70 per enhet:</a:t>
            </a:r>
          </a:p>
          <a:p>
            <a:endParaRPr lang="nb-NO" altLang="nb-NO" dirty="0"/>
          </a:p>
          <a:p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665402532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bldLvl="4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graphicFrame>
        <p:nvGraphicFramePr>
          <p:cNvPr id="110599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1764049"/>
              </p:ext>
            </p:extLst>
          </p:nvPr>
        </p:nvGraphicFramePr>
        <p:xfrm>
          <a:off x="0" y="1556792"/>
          <a:ext cx="8893175" cy="271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Regneark" r:id="rId3" imgW="6400800" imgH="1952549" progId="Excel.Sheet.8">
                  <p:embed/>
                </p:oleObj>
              </mc:Choice>
              <mc:Fallback>
                <p:oleObj name="Regneark" r:id="rId3" imgW="6400800" imgH="19525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56792"/>
                        <a:ext cx="8893175" cy="271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1260475" y="116632"/>
            <a:ext cx="76327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800" dirty="0" smtClean="0"/>
              <a:t>Inntektssiden forutsatt </a:t>
            </a:r>
            <a:r>
              <a:rPr lang="nb-NO" altLang="nb-NO" sz="2800" dirty="0" err="1" smtClean="0"/>
              <a:t>frikonkur-ransemarked</a:t>
            </a:r>
            <a:r>
              <a:rPr lang="nb-NO" altLang="nb-NO" sz="2800" dirty="0" smtClean="0"/>
              <a:t> (kostnadssiden upåvirket)</a:t>
            </a:r>
            <a:endParaRPr lang="nb-NO" altLang="nb-NO" sz="2800" dirty="0"/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611560" y="4509120"/>
            <a:ext cx="813690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400" dirty="0"/>
              <a:t>Øker solgt mengde så lenge inntektsøkningen er større enn kostnadsøkningen (DEI&gt;DEK). Vinningsoptimal mengde som for monopolisten, der DEI = DEK.</a:t>
            </a:r>
          </a:p>
        </p:txBody>
      </p:sp>
    </p:spTree>
    <p:extLst>
      <p:ext uri="{BB962C8B-B14F-4D97-AF65-F5344CB8AC3E}">
        <p14:creationId xmlns:p14="http://schemas.microsoft.com/office/powerpoint/2010/main" val="2371694834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11863" y="1600200"/>
            <a:ext cx="2232025" cy="6762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nb-NO" altLang="nb-NO" sz="2000"/>
          </a:p>
          <a:p>
            <a:pPr>
              <a:lnSpc>
                <a:spcPct val="80000"/>
              </a:lnSpc>
            </a:pPr>
            <a:endParaRPr lang="nb-NO" altLang="nb-NO" sz="2000"/>
          </a:p>
        </p:txBody>
      </p:sp>
      <p:graphicFrame>
        <p:nvGraphicFramePr>
          <p:cNvPr id="11366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7415490"/>
              </p:ext>
            </p:extLst>
          </p:nvPr>
        </p:nvGraphicFramePr>
        <p:xfrm>
          <a:off x="390525" y="1782536"/>
          <a:ext cx="6838950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Diagram" r:id="rId3" imgW="3819449" imgH="2438400" progId="Excel.Chart.8">
                  <p:embed/>
                </p:oleObj>
              </mc:Choice>
              <mc:Fallback>
                <p:oleObj name="Diagram" r:id="rId3" imgW="3819449" imgH="24384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1782536"/>
                        <a:ext cx="6838950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6011862" y="3644900"/>
            <a:ext cx="864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 dirty="0"/>
              <a:t>DEI=Pris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1547813" y="4221163"/>
            <a:ext cx="7921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DEK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1331912" y="300018"/>
            <a:ext cx="64801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800" dirty="0"/>
              <a:t>DEI og DEK vist grafisk. Hvordan skal vi tolke diagrammet?</a:t>
            </a:r>
            <a:endParaRPr lang="nb-NO" altLang="nb-NO" dirty="0"/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4427538" y="364490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4500563" y="5445125"/>
            <a:ext cx="22336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400"/>
              <a:t>VOM ca. 380 enheter</a:t>
            </a:r>
          </a:p>
        </p:txBody>
      </p:sp>
    </p:spTree>
    <p:extLst>
      <p:ext uri="{BB962C8B-B14F-4D97-AF65-F5344CB8AC3E}">
        <p14:creationId xmlns:p14="http://schemas.microsoft.com/office/powerpoint/2010/main" val="3705397492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3" grpId="0" animBg="1"/>
      <p:bldP spid="1136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68313" y="188913"/>
            <a:ext cx="3382962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Totaldiagrammet viser at overskuddet er størst ved en mengde på </a:t>
            </a:r>
            <a:r>
              <a:rPr lang="nb-NO" altLang="nb-NO" sz="1800" dirty="0" err="1"/>
              <a:t>ca</a:t>
            </a:r>
            <a:r>
              <a:rPr lang="nb-NO" altLang="nb-NO" sz="1800" dirty="0"/>
              <a:t> 380 enheter (vinningsoptimal mengde, VOM).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68313" y="1700213"/>
            <a:ext cx="2951162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Overskuddet i totaldiagrammet er den vertikale avstanden mellom STI og STK, dvs. kr 4 940.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468313" y="3213100"/>
            <a:ext cx="338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Totaldiagrammet har en del begrensninger. </a:t>
            </a: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468313" y="3991247"/>
            <a:ext cx="30241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b="1" dirty="0"/>
              <a:t>Enhetsdiagrammet</a:t>
            </a:r>
            <a:r>
              <a:rPr lang="nb-NO" altLang="nb-NO" sz="1800" dirty="0"/>
              <a:t> egner seg derfor bedre til analysen av markedstilpasningen.</a:t>
            </a:r>
          </a:p>
        </p:txBody>
      </p:sp>
      <p:graphicFrame>
        <p:nvGraphicFramePr>
          <p:cNvPr id="117780" name="Object 20"/>
          <p:cNvGraphicFramePr>
            <a:graphicFrameLocks noGrp="1" noChangeAspect="1"/>
          </p:cNvGraphicFramePr>
          <p:nvPr>
            <p:ph/>
          </p:nvPr>
        </p:nvGraphicFramePr>
        <p:xfrm>
          <a:off x="4132263" y="0"/>
          <a:ext cx="5011737" cy="638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Diagram" r:id="rId3" imgW="5334000" imgH="6791249" progId="Excel.Chart.8">
                  <p:embed/>
                </p:oleObj>
              </mc:Choice>
              <mc:Fallback>
                <p:oleObj name="Diagram" r:id="rId3" imgW="5334000" imgH="6791249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263" y="0"/>
                        <a:ext cx="5011737" cy="638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82" name="Line 22"/>
          <p:cNvSpPr>
            <a:spLocks noChangeShapeType="1"/>
          </p:cNvSpPr>
          <p:nvPr/>
        </p:nvSpPr>
        <p:spPr bwMode="auto">
          <a:xfrm flipV="1">
            <a:off x="6911884" y="2873829"/>
            <a:ext cx="11430" cy="1582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6588125" y="4652963"/>
            <a:ext cx="10080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VOM</a:t>
            </a:r>
          </a:p>
        </p:txBody>
      </p:sp>
    </p:spTree>
    <p:extLst>
      <p:ext uri="{BB962C8B-B14F-4D97-AF65-F5344CB8AC3E}">
        <p14:creationId xmlns:p14="http://schemas.microsoft.com/office/powerpoint/2010/main" val="105105388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7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/>
      <p:bldP spid="117770" grpId="0"/>
      <p:bldP spid="117771" grpId="0"/>
      <p:bldP spid="117772" grpId="0"/>
      <p:bldP spid="117782" grpId="0" animBg="1"/>
      <p:bldP spid="1177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285750" y="178547"/>
            <a:ext cx="309562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Vi ser at ved vinningsoptimal mengde (VOM) er ved </a:t>
            </a:r>
            <a:r>
              <a:rPr lang="nb-NO" altLang="nb-NO" sz="1800" dirty="0" err="1"/>
              <a:t>ca</a:t>
            </a:r>
            <a:r>
              <a:rPr lang="nb-NO" altLang="nb-NO" sz="1800" dirty="0"/>
              <a:t> 380 enheter (DEK=DEI):</a:t>
            </a:r>
          </a:p>
          <a:p>
            <a:pPr>
              <a:spcBef>
                <a:spcPct val="50000"/>
              </a:spcBef>
            </a:pPr>
            <a:r>
              <a:rPr lang="nb-NO" altLang="nb-NO" sz="1800" dirty="0"/>
              <a:t>-markedet har fastsatt prisen til kr 70.</a:t>
            </a:r>
          </a:p>
          <a:p>
            <a:pPr>
              <a:spcBef>
                <a:spcPct val="50000"/>
              </a:spcBef>
            </a:pPr>
            <a:r>
              <a:rPr lang="nb-NO" altLang="nb-NO" sz="1800" dirty="0"/>
              <a:t>-SEK ved VOM er </a:t>
            </a:r>
            <a:r>
              <a:rPr lang="nb-NO" altLang="nb-NO" sz="1800" dirty="0" err="1"/>
              <a:t>ca</a:t>
            </a:r>
            <a:r>
              <a:rPr lang="nb-NO" altLang="nb-NO" sz="1800" dirty="0"/>
              <a:t> kr 57.</a:t>
            </a:r>
          </a:p>
          <a:p>
            <a:pPr>
              <a:spcBef>
                <a:spcPct val="50000"/>
              </a:spcBef>
            </a:pPr>
            <a:r>
              <a:rPr lang="nb-NO" altLang="nb-NO" sz="1800" dirty="0"/>
              <a:t>Maksimalt overskudd</a:t>
            </a:r>
            <a:br>
              <a:rPr lang="nb-NO" altLang="nb-NO" sz="1800" dirty="0"/>
            </a:br>
            <a:r>
              <a:rPr lang="nb-NO" altLang="nb-NO" sz="1800" dirty="0"/>
              <a:t>=(P-SEK)*VOM</a:t>
            </a:r>
            <a:br>
              <a:rPr lang="nb-NO" altLang="nb-NO" sz="1800" dirty="0"/>
            </a:br>
            <a:r>
              <a:rPr lang="nb-NO" altLang="nb-NO" sz="1800" dirty="0"/>
              <a:t>=(70-57)*380=4 940</a:t>
            </a:r>
          </a:p>
          <a:p>
            <a:pPr>
              <a:spcBef>
                <a:spcPct val="50000"/>
              </a:spcBef>
            </a:pPr>
            <a:endParaRPr lang="nb-NO" altLang="nb-NO" sz="1800" dirty="0"/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294230" y="3794494"/>
            <a:ext cx="2808288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b-NO" altLang="nb-NO" sz="1800" dirty="0"/>
              <a:t>Maksimalt dekningsbidrag (DB):</a:t>
            </a:r>
          </a:p>
          <a:p>
            <a:r>
              <a:rPr lang="nb-NO" altLang="nb-NO" sz="1800" dirty="0"/>
              <a:t>=(P-VEK)*VOM</a:t>
            </a:r>
          </a:p>
          <a:p>
            <a:r>
              <a:rPr lang="nb-NO" altLang="nb-NO" sz="1800" dirty="0"/>
              <a:t>=(70-35,95)*380=12 940</a:t>
            </a:r>
          </a:p>
          <a:p>
            <a:pPr>
              <a:spcBef>
                <a:spcPct val="50000"/>
              </a:spcBef>
            </a:pPr>
            <a:endParaRPr lang="nb-NO" altLang="nb-NO" sz="1800" dirty="0"/>
          </a:p>
        </p:txBody>
      </p:sp>
      <p:graphicFrame>
        <p:nvGraphicFramePr>
          <p:cNvPr id="108564" name="Object 20"/>
          <p:cNvGraphicFramePr>
            <a:graphicFrameLocks noGrp="1" noChangeAspect="1"/>
          </p:cNvGraphicFramePr>
          <p:nvPr>
            <p:ph/>
          </p:nvPr>
        </p:nvGraphicFramePr>
        <p:xfrm>
          <a:off x="3419475" y="0"/>
          <a:ext cx="544036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Diagram" r:id="rId3" imgW="5334000" imgH="6724802" progId="Excel.Chart.8">
                  <p:embed/>
                </p:oleObj>
              </mc:Choice>
              <mc:Fallback>
                <p:oleObj name="Diagram" r:id="rId3" imgW="5334000" imgH="67248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0"/>
                        <a:ext cx="544036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6" name="Line 22"/>
          <p:cNvSpPr>
            <a:spLocks noChangeShapeType="1"/>
          </p:cNvSpPr>
          <p:nvPr/>
        </p:nvSpPr>
        <p:spPr bwMode="auto">
          <a:xfrm>
            <a:off x="6443663" y="4005263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6084888" y="6381750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VOM</a:t>
            </a:r>
          </a:p>
        </p:txBody>
      </p:sp>
      <p:sp>
        <p:nvSpPr>
          <p:cNvPr id="108568" name="Line 24"/>
          <p:cNvSpPr>
            <a:spLocks noChangeShapeType="1"/>
          </p:cNvSpPr>
          <p:nvPr/>
        </p:nvSpPr>
        <p:spPr bwMode="auto">
          <a:xfrm flipH="1">
            <a:off x="4097338" y="4379913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 flipH="1">
            <a:off x="4067175" y="5013325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8573" name="Text Box 29"/>
          <p:cNvSpPr txBox="1">
            <a:spLocks noChangeArrowheads="1"/>
          </p:cNvSpPr>
          <p:nvPr/>
        </p:nvSpPr>
        <p:spPr bwMode="auto">
          <a:xfrm>
            <a:off x="285750" y="5332949"/>
            <a:ext cx="277336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600" dirty="0"/>
              <a:t>Kontroll:</a:t>
            </a:r>
            <a:br>
              <a:rPr lang="nb-NO" altLang="nb-NO" sz="1600" dirty="0"/>
            </a:br>
            <a:r>
              <a:rPr lang="nb-NO" altLang="nb-NO" sz="1600" dirty="0"/>
              <a:t>Dekningsbidrag 12 940</a:t>
            </a:r>
            <a:br>
              <a:rPr lang="nb-NO" altLang="nb-NO" sz="1600" dirty="0"/>
            </a:br>
            <a:r>
              <a:rPr lang="nb-NO" altLang="nb-NO" sz="1600" u="sng" dirty="0"/>
              <a:t>-Faste kostnader 8 000</a:t>
            </a:r>
            <a:br>
              <a:rPr lang="nb-NO" altLang="nb-NO" sz="1600" u="sng" dirty="0"/>
            </a:br>
            <a:r>
              <a:rPr lang="nb-NO" altLang="nb-NO" sz="1600" u="sng" dirty="0"/>
              <a:t>= Overskudd     </a:t>
            </a:r>
            <a:r>
              <a:rPr lang="nb-NO" altLang="nb-NO" sz="1600" u="sng" dirty="0" smtClean="0"/>
              <a:t> </a:t>
            </a:r>
            <a:r>
              <a:rPr lang="nb-NO" altLang="nb-NO" sz="1600" u="sng" dirty="0"/>
              <a:t>4 940</a:t>
            </a:r>
          </a:p>
        </p:txBody>
      </p: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7740650" y="3860800"/>
            <a:ext cx="1081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Pris=DEI</a:t>
            </a:r>
          </a:p>
        </p:txBody>
      </p:sp>
    </p:spTree>
    <p:extLst>
      <p:ext uri="{BB962C8B-B14F-4D97-AF65-F5344CB8AC3E}">
        <p14:creationId xmlns:p14="http://schemas.microsoft.com/office/powerpoint/2010/main" val="296968915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7" grpId="0"/>
      <p:bldP spid="108559" grpId="0"/>
      <p:bldP spid="108566" grpId="0" animBg="1"/>
      <p:bldP spid="108567" grpId="0"/>
      <p:bldP spid="108568" grpId="0" animBg="1"/>
      <p:bldP spid="108569" grpId="0" animBg="1"/>
      <p:bldP spid="1085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323850" y="620713"/>
            <a:ext cx="3095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323850" y="692150"/>
            <a:ext cx="2952006" cy="1671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nb-NO" altLang="nb-NO" sz="1800" b="1" dirty="0"/>
              <a:t>Overskuddsområdet:</a:t>
            </a:r>
          </a:p>
          <a:p>
            <a:pPr>
              <a:spcBef>
                <a:spcPct val="20000"/>
              </a:spcBef>
            </a:pPr>
            <a:r>
              <a:rPr lang="nb-NO" altLang="nb-NO" sz="1800" dirty="0"/>
              <a:t>Så lenge Pris &gt; SEK vil bedriften gå med overskudd.</a:t>
            </a:r>
          </a:p>
          <a:p>
            <a:pPr>
              <a:spcBef>
                <a:spcPct val="50000"/>
              </a:spcBef>
            </a:pPr>
            <a:endParaRPr lang="nb-NO" altLang="nb-NO" sz="1800" dirty="0"/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323850" y="2349500"/>
            <a:ext cx="2952006" cy="172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nb-NO" altLang="nb-NO" sz="1800" b="1" dirty="0"/>
              <a:t>Dekningspunkt(er):</a:t>
            </a:r>
          </a:p>
          <a:p>
            <a:pPr>
              <a:spcBef>
                <a:spcPct val="20000"/>
              </a:spcBef>
            </a:pPr>
            <a:r>
              <a:rPr lang="nb-NO" altLang="nb-NO" sz="1800" dirty="0"/>
              <a:t>Dersom pris = SEK vil overskuddet være = 0.</a:t>
            </a:r>
          </a:p>
          <a:p>
            <a:pPr>
              <a:spcBef>
                <a:spcPct val="20000"/>
              </a:spcBef>
            </a:pPr>
            <a:endParaRPr lang="nb-NO" altLang="nb-NO" sz="1800" dirty="0"/>
          </a:p>
          <a:p>
            <a:pPr>
              <a:spcBef>
                <a:spcPct val="50000"/>
              </a:spcBef>
            </a:pPr>
            <a:endParaRPr lang="nb-NO" altLang="nb-NO" sz="1800" dirty="0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323850" y="3544457"/>
            <a:ext cx="2663974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Nedre deknings-punkt er ved </a:t>
            </a:r>
            <a:r>
              <a:rPr lang="nb-NO" altLang="nb-NO" sz="1800" dirty="0" err="1"/>
              <a:t>ca</a:t>
            </a:r>
            <a:r>
              <a:rPr lang="nb-NO" altLang="nb-NO" sz="1800" dirty="0"/>
              <a:t> 205 enheter.</a:t>
            </a: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323850" y="4743427"/>
            <a:ext cx="28813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Øvre deknings-punkt er ved </a:t>
            </a:r>
            <a:r>
              <a:rPr lang="nb-NO" altLang="nb-NO" sz="1800" dirty="0" err="1"/>
              <a:t>ca</a:t>
            </a:r>
            <a:r>
              <a:rPr lang="nb-NO" altLang="nb-NO" sz="1800" dirty="0"/>
              <a:t> 530 enheter.</a:t>
            </a:r>
          </a:p>
        </p:txBody>
      </p:sp>
      <p:graphicFrame>
        <p:nvGraphicFramePr>
          <p:cNvPr id="119824" name="Object 16"/>
          <p:cNvGraphicFramePr>
            <a:graphicFrameLocks noGrp="1" noChangeAspect="1"/>
          </p:cNvGraphicFramePr>
          <p:nvPr>
            <p:ph/>
          </p:nvPr>
        </p:nvGraphicFramePr>
        <p:xfrm>
          <a:off x="3492500" y="0"/>
          <a:ext cx="544036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Diagram" r:id="rId3" imgW="5334000" imgH="6724802" progId="Excel.Chart.8">
                  <p:embed/>
                </p:oleObj>
              </mc:Choice>
              <mc:Fallback>
                <p:oleObj name="Diagram" r:id="rId3" imgW="5334000" imgH="6724802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0"/>
                        <a:ext cx="544036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828" name="Line 20"/>
          <p:cNvSpPr>
            <a:spLocks noChangeShapeType="1"/>
          </p:cNvSpPr>
          <p:nvPr/>
        </p:nvSpPr>
        <p:spPr bwMode="auto">
          <a:xfrm>
            <a:off x="5364163" y="4005263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5003800" y="6308725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NDP</a:t>
            </a:r>
          </a:p>
        </p:txBody>
      </p:sp>
      <p:sp>
        <p:nvSpPr>
          <p:cNvPr id="119831" name="Line 23"/>
          <p:cNvSpPr>
            <a:spLocks noChangeShapeType="1"/>
          </p:cNvSpPr>
          <p:nvPr/>
        </p:nvSpPr>
        <p:spPr bwMode="auto">
          <a:xfrm>
            <a:off x="7380288" y="4005263"/>
            <a:ext cx="0" cy="2160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19832" name="Text Box 24"/>
          <p:cNvSpPr txBox="1">
            <a:spLocks noChangeArrowheads="1"/>
          </p:cNvSpPr>
          <p:nvPr/>
        </p:nvSpPr>
        <p:spPr bwMode="auto">
          <a:xfrm>
            <a:off x="7164388" y="6308725"/>
            <a:ext cx="7207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ØDP</a:t>
            </a:r>
          </a:p>
        </p:txBody>
      </p:sp>
    </p:spTree>
    <p:extLst>
      <p:ext uri="{BB962C8B-B14F-4D97-AF65-F5344CB8AC3E}">
        <p14:creationId xmlns:p14="http://schemas.microsoft.com/office/powerpoint/2010/main" val="501149640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9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5" grpId="0"/>
      <p:bldP spid="119816" grpId="0"/>
      <p:bldP spid="119817" grpId="0"/>
      <p:bldP spid="119820" grpId="0"/>
      <p:bldP spid="119828" grpId="0" animBg="1"/>
      <p:bldP spid="119830" grpId="0"/>
      <p:bldP spid="119831" grpId="0" animBg="1"/>
      <p:bldP spid="1198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sz="3200" dirty="0"/>
              <a:t>Hensikten med analyse av markedsformer er å</a:t>
            </a:r>
          </a:p>
          <a:p>
            <a:pPr lvl="1">
              <a:lnSpc>
                <a:spcPct val="90000"/>
              </a:lnSpc>
            </a:pPr>
            <a:r>
              <a:rPr lang="nb-NO" altLang="nb-NO" dirty="0"/>
              <a:t>øke den økonomiske forståelsen rundt prissetting og lønnsomhet.</a:t>
            </a:r>
            <a:br>
              <a:rPr lang="nb-NO" altLang="nb-NO" dirty="0"/>
            </a:br>
            <a:endParaRPr lang="nb-NO" altLang="nb-NO" dirty="0"/>
          </a:p>
          <a:p>
            <a:pPr>
              <a:lnSpc>
                <a:spcPct val="90000"/>
              </a:lnSpc>
            </a:pPr>
            <a:r>
              <a:rPr lang="nb-NO" altLang="nb-NO" sz="3200" dirty="0"/>
              <a:t>To teoretiske ytterpunkter:</a:t>
            </a:r>
          </a:p>
          <a:p>
            <a:pPr lvl="1">
              <a:lnSpc>
                <a:spcPct val="90000"/>
              </a:lnSpc>
            </a:pPr>
            <a:r>
              <a:rPr lang="nb-NO" altLang="nb-NO" dirty="0"/>
              <a:t>Monopol.</a:t>
            </a:r>
          </a:p>
          <a:p>
            <a:pPr lvl="1">
              <a:lnSpc>
                <a:spcPct val="90000"/>
              </a:lnSpc>
            </a:pPr>
            <a:r>
              <a:rPr lang="nb-NO" altLang="nb-NO" dirty="0"/>
              <a:t>Fullkommen (fri) konkurranse.</a:t>
            </a:r>
          </a:p>
          <a:p>
            <a:pPr lvl="1">
              <a:lnSpc>
                <a:spcPct val="90000"/>
              </a:lnSpc>
            </a:pPr>
            <a:endParaRPr lang="nb-NO" altLang="nb-NO" sz="3600" dirty="0"/>
          </a:p>
        </p:txBody>
      </p:sp>
    </p:spTree>
    <p:extLst>
      <p:ext uri="{BB962C8B-B14F-4D97-AF65-F5344CB8AC3E}">
        <p14:creationId xmlns:p14="http://schemas.microsoft.com/office/powerpoint/2010/main" val="1107532176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bldLvl="4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7075" y="980728"/>
            <a:ext cx="7994650" cy="5328592"/>
          </a:xfrm>
        </p:spPr>
        <p:txBody>
          <a:bodyPr/>
          <a:lstStyle/>
          <a:p>
            <a:r>
              <a:rPr lang="nb-NO" altLang="nb-NO" dirty="0"/>
              <a:t>Lavest pris på kort- og lang sikt</a:t>
            </a:r>
          </a:p>
          <a:p>
            <a:pPr lvl="1"/>
            <a:r>
              <a:rPr lang="nb-NO" altLang="nb-NO" dirty="0"/>
              <a:t>Hvor lav kan markedsprisen være før bedriften bør stoppe produksjonen?</a:t>
            </a:r>
          </a:p>
          <a:p>
            <a:pPr lvl="2"/>
            <a:r>
              <a:rPr lang="nb-NO" altLang="nb-NO" dirty="0"/>
              <a:t>På lang sikt må bedriften gå med overskudd.</a:t>
            </a:r>
          </a:p>
          <a:p>
            <a:pPr lvl="3"/>
            <a:r>
              <a:rPr lang="nb-NO" altLang="nb-NO" dirty="0"/>
              <a:t>Prisen må være større eller lik SEK.</a:t>
            </a:r>
          </a:p>
          <a:p>
            <a:pPr lvl="2"/>
            <a:r>
              <a:rPr lang="nb-NO" altLang="nb-NO" dirty="0"/>
              <a:t>På kort sikt kan vi leve med en pris som dekker de driftsavhengige kostnadene (merkostnadene som fortsatt drift medfører).</a:t>
            </a:r>
          </a:p>
          <a:p>
            <a:pPr lvl="3"/>
            <a:r>
              <a:rPr lang="nb-NO" altLang="nb-NO" dirty="0"/>
              <a:t>Prisen må være større eller lik VEK (+ eventuelle driftsavhengige faste enhetskostnader).</a:t>
            </a:r>
          </a:p>
        </p:txBody>
      </p:sp>
    </p:spTree>
    <p:extLst>
      <p:ext uri="{BB962C8B-B14F-4D97-AF65-F5344CB8AC3E}">
        <p14:creationId xmlns:p14="http://schemas.microsoft.com/office/powerpoint/2010/main" val="569547710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323850" y="620713"/>
            <a:ext cx="3095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323850" y="249305"/>
            <a:ext cx="2808288" cy="1948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nb-NO" altLang="nb-NO" sz="1800" b="1" dirty="0"/>
              <a:t>Lavest pris på lang sikt:</a:t>
            </a:r>
          </a:p>
          <a:p>
            <a:pPr>
              <a:spcBef>
                <a:spcPct val="20000"/>
              </a:spcBef>
            </a:pPr>
            <a:r>
              <a:rPr lang="nb-NO" altLang="nb-NO" sz="1800" dirty="0"/>
              <a:t>Pris </a:t>
            </a:r>
            <a:r>
              <a:rPr lang="nb-NO" altLang="nb-NO" sz="1800" dirty="0">
                <a:cs typeface="Arial" panose="020B0604020202020204" pitchFamily="34" charset="0"/>
              </a:rPr>
              <a:t>≥</a:t>
            </a:r>
            <a:r>
              <a:rPr lang="nb-NO" altLang="nb-NO" sz="1800" dirty="0"/>
              <a:t> SEK dersom bedriften ikke skal gå med underskudd.</a:t>
            </a:r>
          </a:p>
          <a:p>
            <a:pPr>
              <a:spcBef>
                <a:spcPct val="50000"/>
              </a:spcBef>
            </a:pPr>
            <a:endParaRPr lang="nb-NO" altLang="nb-NO" sz="1800" dirty="0"/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323850" y="1930200"/>
            <a:ext cx="3024188" cy="280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nb-NO" altLang="nb-NO" sz="1800" dirty="0"/>
              <a:t>Lavest SEK i kostnadsoptimum (DEK = SEK) dvs. en pris på </a:t>
            </a:r>
            <a:r>
              <a:rPr lang="nb-NO" altLang="nb-NO" sz="1800" dirty="0" err="1"/>
              <a:t>ca</a:t>
            </a:r>
            <a:r>
              <a:rPr lang="nb-NO" altLang="nb-NO" sz="1800" dirty="0"/>
              <a:t> 55 ved KOM=340 enheter.</a:t>
            </a:r>
          </a:p>
          <a:p>
            <a:pPr>
              <a:spcBef>
                <a:spcPct val="20000"/>
              </a:spcBef>
            </a:pPr>
            <a:endParaRPr lang="nb-NO" altLang="nb-NO" dirty="0"/>
          </a:p>
          <a:p>
            <a:pPr>
              <a:spcBef>
                <a:spcPct val="50000"/>
              </a:spcBef>
            </a:pPr>
            <a:endParaRPr lang="nb-NO" altLang="nb-NO" dirty="0"/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323850" y="3500438"/>
            <a:ext cx="2952750" cy="373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b="1" dirty="0"/>
              <a:t>Lavest pris på kort sikt:</a:t>
            </a:r>
            <a:br>
              <a:rPr lang="nb-NO" altLang="nb-NO" sz="1800" b="1" dirty="0"/>
            </a:br>
            <a:r>
              <a:rPr lang="nb-NO" altLang="nb-NO" sz="1800" dirty="0"/>
              <a:t>Pris ≥ VEK (+ evt. driftsavhengige faste kostnader) dersom bedriften skal få dekket merkostnadene som fortsatt drift medfører.</a:t>
            </a:r>
          </a:p>
          <a:p>
            <a:pPr>
              <a:spcBef>
                <a:spcPct val="50000"/>
              </a:spcBef>
            </a:pPr>
            <a:r>
              <a:rPr lang="nb-NO" altLang="nb-NO" sz="1800" dirty="0"/>
              <a:t>Lavest VEK kr 30 der DEK=VEK ved M=250</a:t>
            </a:r>
          </a:p>
          <a:p>
            <a:pPr>
              <a:spcBef>
                <a:spcPct val="50000"/>
              </a:spcBef>
            </a:pPr>
            <a:endParaRPr lang="nb-NO" altLang="nb-NO" dirty="0"/>
          </a:p>
        </p:txBody>
      </p:sp>
      <p:graphicFrame>
        <p:nvGraphicFramePr>
          <p:cNvPr id="130055" name="Object 7"/>
          <p:cNvGraphicFramePr>
            <a:graphicFrameLocks noGrp="1" noChangeAspect="1"/>
          </p:cNvGraphicFramePr>
          <p:nvPr>
            <p:ph/>
          </p:nvPr>
        </p:nvGraphicFramePr>
        <p:xfrm>
          <a:off x="3492500" y="0"/>
          <a:ext cx="544036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Diagram" r:id="rId3" imgW="5334000" imgH="6724802" progId="Excel.Chart.8">
                  <p:embed/>
                </p:oleObj>
              </mc:Choice>
              <mc:Fallback>
                <p:oleObj name="Diagram" r:id="rId3" imgW="5334000" imgH="6724802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0"/>
                        <a:ext cx="544036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5867400" y="6308725"/>
            <a:ext cx="647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KOM</a:t>
            </a:r>
          </a:p>
        </p:txBody>
      </p:sp>
      <p:sp>
        <p:nvSpPr>
          <p:cNvPr id="130060" name="Line 12"/>
          <p:cNvSpPr>
            <a:spLocks noChangeShapeType="1"/>
          </p:cNvSpPr>
          <p:nvPr/>
        </p:nvSpPr>
        <p:spPr bwMode="auto">
          <a:xfrm flipH="1">
            <a:off x="4067175" y="4437063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6227763" y="4437063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30062" name="Line 14"/>
          <p:cNvSpPr>
            <a:spLocks noChangeShapeType="1"/>
          </p:cNvSpPr>
          <p:nvPr/>
        </p:nvSpPr>
        <p:spPr bwMode="auto">
          <a:xfrm flipH="1">
            <a:off x="4140200" y="52292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5724525" y="522922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6604660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/>
      <p:bldP spid="130052" grpId="0"/>
      <p:bldP spid="130053" grpId="0"/>
      <p:bldP spid="130057" grpId="0"/>
      <p:bldP spid="130060" grpId="0" animBg="1"/>
      <p:bldP spid="130061" grpId="0" animBg="1"/>
      <p:bldP spid="130062" grpId="0" animBg="1"/>
      <p:bldP spid="1300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graphicFrame>
        <p:nvGraphicFramePr>
          <p:cNvPr id="13107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705225" y="0"/>
          <a:ext cx="5438775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Diagram" r:id="rId3" imgW="5334120" imgH="6724800" progId="Excel.Chart.8">
                  <p:embed/>
                </p:oleObj>
              </mc:Choice>
              <mc:Fallback>
                <p:oleObj name="Diagram" r:id="rId3" imgW="5334120" imgH="67248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0"/>
                        <a:ext cx="5438775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323850" y="0"/>
            <a:ext cx="325886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b="1" dirty="0"/>
              <a:t>OPPGAVE:</a:t>
            </a:r>
            <a:br>
              <a:rPr lang="nb-NO" altLang="nb-NO" sz="1800" b="1" dirty="0"/>
            </a:br>
            <a:r>
              <a:rPr lang="nb-NO" altLang="nb-NO" sz="1800" dirty="0"/>
              <a:t>Forutsett en markedspris på kr. 100. Marker i diagrammet:</a:t>
            </a:r>
            <a:br>
              <a:rPr lang="nb-NO" altLang="nb-NO" sz="1800" dirty="0"/>
            </a:br>
            <a:r>
              <a:rPr lang="nb-NO" altLang="nb-NO" sz="1800" dirty="0"/>
              <a:t>-overskuddsarealet</a:t>
            </a:r>
            <a:br>
              <a:rPr lang="nb-NO" altLang="nb-NO" sz="1800" dirty="0"/>
            </a:br>
            <a:r>
              <a:rPr lang="nb-NO" altLang="nb-NO" sz="1800" dirty="0"/>
              <a:t>-NDP og ØDP</a:t>
            </a:r>
            <a:br>
              <a:rPr lang="nb-NO" altLang="nb-NO" sz="1800" dirty="0"/>
            </a:br>
            <a:r>
              <a:rPr lang="nb-NO" altLang="nb-NO" sz="1800" dirty="0"/>
              <a:t>-Regn ut overskuddet.</a:t>
            </a:r>
            <a:br>
              <a:rPr lang="nb-NO" altLang="nb-NO" sz="1800" dirty="0"/>
            </a:br>
            <a:r>
              <a:rPr lang="nb-NO" altLang="nb-NO" sz="1800" dirty="0"/>
              <a:t>-Hva er laveste akseptable pris på kort og lang sikt?</a:t>
            </a:r>
            <a:br>
              <a:rPr lang="nb-NO" altLang="nb-NO" sz="1800" dirty="0"/>
            </a:br>
            <a:r>
              <a:rPr lang="nb-NO" altLang="nb-NO" sz="1800" dirty="0"/>
              <a:t>-Hvor store er bedriftens faste totale kostnader?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468313" y="4221163"/>
            <a:ext cx="3024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b-NO" altLang="nb-NO"/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328612" y="3025549"/>
            <a:ext cx="30241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b="1" dirty="0" smtClean="0"/>
              <a:t>Løsning:</a:t>
            </a:r>
            <a:br>
              <a:rPr lang="nb-NO" altLang="nb-NO" sz="1800" b="1" dirty="0" smtClean="0"/>
            </a:br>
            <a:r>
              <a:rPr lang="nb-NO" altLang="nb-NO" sz="1800" dirty="0" smtClean="0"/>
              <a:t>Maksimalt </a:t>
            </a:r>
            <a:r>
              <a:rPr lang="nb-NO" altLang="nb-NO" sz="1800" dirty="0"/>
              <a:t>overskudd</a:t>
            </a:r>
            <a:br>
              <a:rPr lang="nb-NO" altLang="nb-NO" sz="1800" dirty="0"/>
            </a:br>
            <a:r>
              <a:rPr lang="nb-NO" altLang="nb-NO" sz="1800" dirty="0"/>
              <a:t>=(P-SEK)*VOM</a:t>
            </a:r>
            <a:br>
              <a:rPr lang="nb-NO" altLang="nb-NO" sz="1800" dirty="0"/>
            </a:br>
            <a:r>
              <a:rPr lang="nb-NO" altLang="nb-NO" sz="1800" dirty="0"/>
              <a:t>=(100-77)*480=11 040</a:t>
            </a:r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321468" y="4236534"/>
            <a:ext cx="3313113" cy="225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nb-NO" altLang="nb-NO" sz="1800" dirty="0"/>
              <a:t>Lavest SEK (DEK = SEK) dvs. en pris på </a:t>
            </a:r>
            <a:r>
              <a:rPr lang="nb-NO" altLang="nb-NO" sz="1800" dirty="0" err="1"/>
              <a:t>ca</a:t>
            </a:r>
            <a:r>
              <a:rPr lang="nb-NO" altLang="nb-NO" sz="1800" dirty="0"/>
              <a:t> 75 ved KOM=420 enheter.</a:t>
            </a:r>
          </a:p>
          <a:p>
            <a:pPr>
              <a:spcBef>
                <a:spcPct val="20000"/>
              </a:spcBef>
            </a:pPr>
            <a:endParaRPr lang="nb-NO" altLang="nb-NO" dirty="0"/>
          </a:p>
          <a:p>
            <a:pPr>
              <a:spcBef>
                <a:spcPct val="50000"/>
              </a:spcBef>
            </a:pPr>
            <a:endParaRPr lang="nb-NO" altLang="nb-NO" dirty="0"/>
          </a:p>
        </p:txBody>
      </p:sp>
      <p:sp>
        <p:nvSpPr>
          <p:cNvPr id="131083" name="Line 11"/>
          <p:cNvSpPr>
            <a:spLocks noChangeShapeType="1"/>
          </p:cNvSpPr>
          <p:nvPr/>
        </p:nvSpPr>
        <p:spPr bwMode="auto">
          <a:xfrm>
            <a:off x="4356100" y="4221163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8172450" y="4076700"/>
            <a:ext cx="971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Pris=DEI</a:t>
            </a:r>
          </a:p>
        </p:txBody>
      </p:sp>
      <p:sp>
        <p:nvSpPr>
          <p:cNvPr id="131085" name="Line 13"/>
          <p:cNvSpPr>
            <a:spLocks noChangeShapeType="1"/>
          </p:cNvSpPr>
          <p:nvPr/>
        </p:nvSpPr>
        <p:spPr bwMode="auto">
          <a:xfrm>
            <a:off x="6855369" y="4219116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31086" name="Line 14"/>
          <p:cNvSpPr>
            <a:spLocks noChangeShapeType="1"/>
          </p:cNvSpPr>
          <p:nvPr/>
        </p:nvSpPr>
        <p:spPr bwMode="auto">
          <a:xfrm flipH="1">
            <a:off x="4274413" y="4648064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330856" y="5151187"/>
            <a:ext cx="33131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Lavest VEK kr 39 ved M=350 </a:t>
            </a:r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329405" y="5835650"/>
            <a:ext cx="3313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FTK=(SEK-VEK)*VOM</a:t>
            </a:r>
            <a:br>
              <a:rPr lang="nb-NO" altLang="nb-NO" sz="1800" dirty="0"/>
            </a:br>
            <a:r>
              <a:rPr lang="nb-NO" altLang="nb-NO" sz="1800" dirty="0"/>
              <a:t>(77-43)*480=16 320</a:t>
            </a:r>
          </a:p>
        </p:txBody>
      </p:sp>
    </p:spTree>
    <p:extLst>
      <p:ext uri="{BB962C8B-B14F-4D97-AF65-F5344CB8AC3E}">
        <p14:creationId xmlns:p14="http://schemas.microsoft.com/office/powerpoint/2010/main" val="1141050126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9" grpId="0"/>
      <p:bldP spid="131081" grpId="0"/>
      <p:bldP spid="131082" grpId="0"/>
      <p:bldP spid="131083" grpId="0" animBg="1"/>
      <p:bldP spid="131084" grpId="0"/>
      <p:bldP spid="131085" grpId="0" animBg="1"/>
      <p:bldP spid="131086" grpId="0" animBg="1"/>
      <p:bldP spid="131087" grpId="0"/>
      <p:bldP spid="13108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980728"/>
            <a:ext cx="799465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b-NO" altLang="nb-NO" b="1" dirty="0"/>
              <a:t>Prisdifferensiering</a:t>
            </a:r>
          </a:p>
          <a:p>
            <a:pPr>
              <a:lnSpc>
                <a:spcPct val="90000"/>
              </a:lnSpc>
            </a:pPr>
            <a:r>
              <a:rPr lang="nb-NO" altLang="nb-NO" sz="2800" dirty="0"/>
              <a:t>Er det mulig å øke overskuddet ved å selge samme produkt til forskjellige priser på ulike markeder?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Differensiering mellom kjøpegrupper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Differensiering etter bruk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Differensiering ut fra varens ”status”</a:t>
            </a:r>
          </a:p>
          <a:p>
            <a:pPr>
              <a:lnSpc>
                <a:spcPct val="90000"/>
              </a:lnSpc>
            </a:pPr>
            <a:r>
              <a:rPr lang="nb-NO" altLang="nb-NO" sz="2800" dirty="0"/>
              <a:t>Forutsetninger for prisdifferensiering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Noen må være villig til å betale mer enn andre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Ingen ”lekkasje” mellom markedene</a:t>
            </a:r>
          </a:p>
        </p:txBody>
      </p:sp>
    </p:spTree>
    <p:extLst>
      <p:ext uri="{BB962C8B-B14F-4D97-AF65-F5344CB8AC3E}">
        <p14:creationId xmlns:p14="http://schemas.microsoft.com/office/powerpoint/2010/main" val="1258894070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994650" cy="518457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b-NO" altLang="nb-NO" sz="2800" dirty="0"/>
              <a:t>Eksempel:</a:t>
            </a:r>
          </a:p>
          <a:p>
            <a:pPr>
              <a:lnSpc>
                <a:spcPct val="90000"/>
              </a:lnSpc>
            </a:pPr>
            <a:r>
              <a:rPr lang="nb-NO" altLang="nb-NO" sz="2800" dirty="0"/>
              <a:t>Forutsett at gjennomgangsbedriften </a:t>
            </a:r>
            <a:r>
              <a:rPr lang="nb-NO" altLang="nb-NO" sz="2800" dirty="0" err="1"/>
              <a:t>MiniMax</a:t>
            </a:r>
            <a:r>
              <a:rPr lang="nb-NO" altLang="nb-NO" sz="2800" dirty="0"/>
              <a:t> er monopolist på hjemmemarkedet. Bedriften får tilbud om å selge så mange enheter de ønsker til en meksikansk grossist for kr. 90 per enhet.</a:t>
            </a:r>
          </a:p>
          <a:p>
            <a:pPr>
              <a:lnSpc>
                <a:spcPct val="90000"/>
              </a:lnSpc>
            </a:pPr>
            <a:r>
              <a:rPr lang="nb-NO" altLang="nb-NO" sz="2800" dirty="0"/>
              <a:t>Inntektene vil komme fra: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Salg på hjemmemarkedet (monopol)</a:t>
            </a:r>
          </a:p>
          <a:p>
            <a:pPr lvl="2">
              <a:lnSpc>
                <a:spcPct val="90000"/>
              </a:lnSpc>
            </a:pPr>
            <a:r>
              <a:rPr lang="nb-NO" altLang="nb-NO" sz="2000" dirty="0"/>
              <a:t>Velger den prisen som gir størst overskudd ved prisdifferensiering.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Salg på eksportmarkedet (</a:t>
            </a:r>
            <a:r>
              <a:rPr lang="nb-NO" altLang="nb-NO" sz="2400" dirty="0" err="1"/>
              <a:t>pristilpasser</a:t>
            </a:r>
            <a:r>
              <a:rPr lang="nb-NO" altLang="nb-NO" sz="2400" dirty="0"/>
              <a:t>)</a:t>
            </a:r>
          </a:p>
          <a:p>
            <a:pPr lvl="2">
              <a:lnSpc>
                <a:spcPct val="90000"/>
              </a:lnSpc>
            </a:pPr>
            <a:r>
              <a:rPr lang="nb-NO" altLang="nb-NO" sz="2000" dirty="0"/>
              <a:t>Tilpasser eksportmengden basert på eksportprisen.</a:t>
            </a:r>
          </a:p>
        </p:txBody>
      </p:sp>
    </p:spTree>
    <p:extLst>
      <p:ext uri="{BB962C8B-B14F-4D97-AF65-F5344CB8AC3E}">
        <p14:creationId xmlns:p14="http://schemas.microsoft.com/office/powerpoint/2010/main" val="364551952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35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27075" y="1052736"/>
            <a:ext cx="799465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b-NO" altLang="nb-NO" sz="2800" dirty="0"/>
              <a:t>Fordeling på hjemme- og utemarkedet:</a:t>
            </a:r>
          </a:p>
          <a:p>
            <a:pPr>
              <a:lnSpc>
                <a:spcPct val="90000"/>
              </a:lnSpc>
            </a:pPr>
            <a:r>
              <a:rPr lang="nb-NO" altLang="nb-NO" sz="2800" dirty="0"/>
              <a:t>Vi selger produktene på det markedet hvor inntektsendringen ved å tilby en enhet ekstra er størst: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Dersom DEI(</a:t>
            </a:r>
            <a:r>
              <a:rPr lang="nb-NO" altLang="nb-NO" sz="2400" baseline="-25000" dirty="0"/>
              <a:t>h</a:t>
            </a:r>
            <a:r>
              <a:rPr lang="nb-NO" altLang="nb-NO" sz="2400" dirty="0"/>
              <a:t>)&gt;DEI(</a:t>
            </a:r>
            <a:r>
              <a:rPr lang="nb-NO" altLang="nb-NO" sz="2400" baseline="-25000" dirty="0"/>
              <a:t>u</a:t>
            </a:r>
            <a:r>
              <a:rPr lang="nb-NO" altLang="nb-NO" sz="2400" dirty="0"/>
              <a:t>) selger vi enheten på hjemmemarkedet.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/>
              <a:t>Dersom DEI(</a:t>
            </a:r>
            <a:r>
              <a:rPr lang="nb-NO" altLang="nb-NO" sz="2400" baseline="-25000" dirty="0"/>
              <a:t>h</a:t>
            </a:r>
            <a:r>
              <a:rPr lang="nb-NO" altLang="nb-NO" sz="2400" dirty="0"/>
              <a:t>)&lt;DEI(</a:t>
            </a:r>
            <a:r>
              <a:rPr lang="nb-NO" altLang="nb-NO" sz="2400" baseline="-25000" dirty="0"/>
              <a:t>u</a:t>
            </a:r>
            <a:r>
              <a:rPr lang="nb-NO" altLang="nb-NO" sz="2400" dirty="0"/>
              <a:t>) selger vi enheten på utemarkedet (eksportmarkedet).</a:t>
            </a:r>
          </a:p>
          <a:p>
            <a:pPr>
              <a:lnSpc>
                <a:spcPct val="90000"/>
              </a:lnSpc>
            </a:pPr>
            <a:r>
              <a:rPr lang="nb-NO" altLang="nb-NO" sz="2800" dirty="0"/>
              <a:t>Inntektssiden til AS </a:t>
            </a:r>
            <a:r>
              <a:rPr lang="nb-NO" altLang="nb-NO" sz="2800" dirty="0" err="1"/>
              <a:t>MiniMax</a:t>
            </a:r>
            <a:r>
              <a:rPr lang="nb-NO" altLang="nb-NO" sz="2800" dirty="0"/>
              <a:t> ved prisdifferensiering (kostnadssiden er som vist tidligere):</a:t>
            </a:r>
          </a:p>
          <a:p>
            <a:pPr>
              <a:lnSpc>
                <a:spcPct val="90000"/>
              </a:lnSpc>
            </a:pPr>
            <a:endParaRPr lang="nb-NO" altLang="nb-NO" sz="2800" dirty="0"/>
          </a:p>
        </p:txBody>
      </p:sp>
    </p:spTree>
    <p:extLst>
      <p:ext uri="{BB962C8B-B14F-4D97-AF65-F5344CB8AC3E}">
        <p14:creationId xmlns:p14="http://schemas.microsoft.com/office/powerpoint/2010/main" val="3952693267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graphicFrame>
        <p:nvGraphicFramePr>
          <p:cNvPr id="137081" name="Object 889"/>
          <p:cNvGraphicFramePr>
            <a:graphicFrameLocks noGrp="1" noChangeAspect="1"/>
          </p:cNvGraphicFramePr>
          <p:nvPr>
            <p:ph idx="1"/>
          </p:nvPr>
        </p:nvGraphicFramePr>
        <p:xfrm>
          <a:off x="0" y="1268413"/>
          <a:ext cx="9034463" cy="494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Regneark" r:id="rId3" imgW="4486351" imgH="2438400" progId="Excel.Sheet.8">
                  <p:embed/>
                </p:oleObj>
              </mc:Choice>
              <mc:Fallback>
                <p:oleObj name="Regneark" r:id="rId3" imgW="4486351" imgH="24384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413"/>
                        <a:ext cx="9034463" cy="4949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1324073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graphicFrame>
        <p:nvGraphicFramePr>
          <p:cNvPr id="14029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79388" y="1196975"/>
          <a:ext cx="8964612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Diagram" r:id="rId3" imgW="4667402" imgH="2533802" progId="Excel.Chart.8">
                  <p:embed/>
                </p:oleObj>
              </mc:Choice>
              <mc:Fallback>
                <p:oleObj name="Diagram" r:id="rId3" imgW="4667402" imgH="25338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96975"/>
                        <a:ext cx="8964612" cy="486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7235825" y="2636838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400"/>
              <a:t>DEK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7380288" y="3429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400"/>
              <a:t>DEI</a:t>
            </a:r>
            <a:r>
              <a:rPr lang="nb-NO" altLang="nb-NO" sz="1400" baseline="-25000"/>
              <a:t>(U)</a:t>
            </a: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7019925" y="5084763"/>
            <a:ext cx="1008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400"/>
              <a:t>DEI</a:t>
            </a:r>
            <a:r>
              <a:rPr lang="nb-NO" altLang="nb-NO" sz="1400" baseline="-25000"/>
              <a:t>(H)</a:t>
            </a:r>
          </a:p>
        </p:txBody>
      </p:sp>
      <p:sp>
        <p:nvSpPr>
          <p:cNvPr id="140298" name="Line 10"/>
          <p:cNvSpPr>
            <a:spLocks noChangeShapeType="1"/>
          </p:cNvSpPr>
          <p:nvPr/>
        </p:nvSpPr>
        <p:spPr bwMode="auto">
          <a:xfrm>
            <a:off x="1476375" y="5516563"/>
            <a:ext cx="23034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>
            <a:off x="3851275" y="5516563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0300" name="Text Box 12"/>
          <p:cNvSpPr txBox="1">
            <a:spLocks noChangeArrowheads="1"/>
          </p:cNvSpPr>
          <p:nvPr/>
        </p:nvSpPr>
        <p:spPr bwMode="auto">
          <a:xfrm>
            <a:off x="1547813" y="5157788"/>
            <a:ext cx="21605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 dirty="0"/>
              <a:t>Salg hjemme (220 </a:t>
            </a:r>
            <a:r>
              <a:rPr lang="nb-NO" altLang="nb-NO" sz="1200" dirty="0" err="1"/>
              <a:t>enh</a:t>
            </a:r>
            <a:r>
              <a:rPr lang="nb-NO" altLang="nb-NO" sz="1200" dirty="0"/>
              <a:t>)</a:t>
            </a:r>
          </a:p>
        </p:txBody>
      </p:sp>
      <p:sp>
        <p:nvSpPr>
          <p:cNvPr id="140301" name="Text Box 13"/>
          <p:cNvSpPr txBox="1">
            <a:spLocks noChangeArrowheads="1"/>
          </p:cNvSpPr>
          <p:nvPr/>
        </p:nvSpPr>
        <p:spPr bwMode="auto">
          <a:xfrm>
            <a:off x="3924300" y="5157788"/>
            <a:ext cx="1800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 dirty="0"/>
              <a:t>Salg ute (200 </a:t>
            </a:r>
            <a:r>
              <a:rPr lang="nb-NO" altLang="nb-NO" sz="1200" dirty="0" err="1"/>
              <a:t>enh</a:t>
            </a:r>
            <a:r>
              <a:rPr lang="nb-NO" altLang="nb-NO" sz="1200" dirty="0"/>
              <a:t>)</a:t>
            </a:r>
          </a:p>
        </p:txBody>
      </p:sp>
      <p:sp>
        <p:nvSpPr>
          <p:cNvPr id="140302" name="Line 14"/>
          <p:cNvSpPr>
            <a:spLocks noChangeShapeType="1"/>
          </p:cNvSpPr>
          <p:nvPr/>
        </p:nvSpPr>
        <p:spPr bwMode="auto">
          <a:xfrm>
            <a:off x="3779838" y="36449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0303" name="Line 15"/>
          <p:cNvSpPr>
            <a:spLocks noChangeShapeType="1"/>
          </p:cNvSpPr>
          <p:nvPr/>
        </p:nvSpPr>
        <p:spPr bwMode="auto">
          <a:xfrm>
            <a:off x="5867400" y="3644900"/>
            <a:ext cx="0" cy="18716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0305" name="Line 17"/>
          <p:cNvSpPr>
            <a:spLocks noChangeShapeType="1"/>
          </p:cNvSpPr>
          <p:nvPr/>
        </p:nvSpPr>
        <p:spPr bwMode="auto">
          <a:xfrm>
            <a:off x="1476375" y="5876925"/>
            <a:ext cx="4391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0306" name="Text Box 18"/>
          <p:cNvSpPr txBox="1">
            <a:spLocks noChangeArrowheads="1"/>
          </p:cNvSpPr>
          <p:nvPr/>
        </p:nvSpPr>
        <p:spPr bwMode="auto">
          <a:xfrm>
            <a:off x="2555875" y="5589588"/>
            <a:ext cx="2376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600"/>
              <a:t>Totalt salg (420 enh)</a:t>
            </a:r>
          </a:p>
        </p:txBody>
      </p:sp>
    </p:spTree>
    <p:extLst>
      <p:ext uri="{BB962C8B-B14F-4D97-AF65-F5344CB8AC3E}">
        <p14:creationId xmlns:p14="http://schemas.microsoft.com/office/powerpoint/2010/main" val="176509051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8" grpId="0" animBg="1"/>
      <p:bldP spid="140299" grpId="0" animBg="1"/>
      <p:bldP spid="140300" grpId="0"/>
      <p:bldP spid="140301" grpId="0"/>
      <p:bldP spid="140302" grpId="0" animBg="1"/>
      <p:bldP spid="140303" grpId="0" animBg="1"/>
      <p:bldP spid="140305" grpId="0" animBg="1"/>
      <p:bldP spid="14030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graphicFrame>
        <p:nvGraphicFramePr>
          <p:cNvPr id="142353" name="Object 17"/>
          <p:cNvGraphicFramePr>
            <a:graphicFrameLocks noGrp="1" noChangeAspect="1"/>
          </p:cNvGraphicFramePr>
          <p:nvPr>
            <p:ph/>
          </p:nvPr>
        </p:nvGraphicFramePr>
        <p:xfrm>
          <a:off x="0" y="0"/>
          <a:ext cx="9144000" cy="628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Diagram" r:id="rId3" imgW="3686251" imgH="2533802" progId="Excel.Chart.8">
                  <p:embed/>
                </p:oleObj>
              </mc:Choice>
              <mc:Fallback>
                <p:oleObj name="Diagram" r:id="rId3" imgW="3686251" imgH="25338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28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55" name="Text Box 19"/>
          <p:cNvSpPr txBox="1">
            <a:spLocks noChangeArrowheads="1"/>
          </p:cNvSpPr>
          <p:nvPr/>
        </p:nvSpPr>
        <p:spPr bwMode="auto">
          <a:xfrm>
            <a:off x="6659563" y="3429000"/>
            <a:ext cx="7191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SEK</a:t>
            </a:r>
          </a:p>
        </p:txBody>
      </p:sp>
      <p:sp>
        <p:nvSpPr>
          <p:cNvPr id="142356" name="Text Box 20"/>
          <p:cNvSpPr txBox="1">
            <a:spLocks noChangeArrowheads="1"/>
          </p:cNvSpPr>
          <p:nvPr/>
        </p:nvSpPr>
        <p:spPr bwMode="auto">
          <a:xfrm>
            <a:off x="6156325" y="1989138"/>
            <a:ext cx="719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DEK</a:t>
            </a:r>
          </a:p>
        </p:txBody>
      </p:sp>
      <p:sp>
        <p:nvSpPr>
          <p:cNvPr id="142357" name="Text Box 21"/>
          <p:cNvSpPr txBox="1">
            <a:spLocks noChangeArrowheads="1"/>
          </p:cNvSpPr>
          <p:nvPr/>
        </p:nvSpPr>
        <p:spPr bwMode="auto">
          <a:xfrm>
            <a:off x="6659563" y="3860800"/>
            <a:ext cx="1368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Pris (h)</a:t>
            </a:r>
          </a:p>
        </p:txBody>
      </p:sp>
      <p:sp>
        <p:nvSpPr>
          <p:cNvPr id="142358" name="Text Box 22"/>
          <p:cNvSpPr txBox="1">
            <a:spLocks noChangeArrowheads="1"/>
          </p:cNvSpPr>
          <p:nvPr/>
        </p:nvSpPr>
        <p:spPr bwMode="auto">
          <a:xfrm>
            <a:off x="6300788" y="3062288"/>
            <a:ext cx="20876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Pris(u)=DEI(u)</a:t>
            </a:r>
          </a:p>
        </p:txBody>
      </p:sp>
      <p:sp>
        <p:nvSpPr>
          <p:cNvPr id="142359" name="Text Box 23"/>
          <p:cNvSpPr txBox="1">
            <a:spLocks noChangeArrowheads="1"/>
          </p:cNvSpPr>
          <p:nvPr/>
        </p:nvSpPr>
        <p:spPr bwMode="auto">
          <a:xfrm>
            <a:off x="6156325" y="5373688"/>
            <a:ext cx="12239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DEI(h)</a:t>
            </a:r>
          </a:p>
        </p:txBody>
      </p:sp>
      <p:sp>
        <p:nvSpPr>
          <p:cNvPr id="142363" name="Line 27"/>
          <p:cNvSpPr>
            <a:spLocks noChangeShapeType="1"/>
          </p:cNvSpPr>
          <p:nvPr/>
        </p:nvSpPr>
        <p:spPr bwMode="auto">
          <a:xfrm>
            <a:off x="3203575" y="256540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2364" name="Line 28"/>
          <p:cNvSpPr>
            <a:spLocks noChangeShapeType="1"/>
          </p:cNvSpPr>
          <p:nvPr/>
        </p:nvSpPr>
        <p:spPr bwMode="auto">
          <a:xfrm flipH="1">
            <a:off x="1116013" y="2565400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2365" name="Text Box 29"/>
          <p:cNvSpPr txBox="1">
            <a:spLocks noChangeArrowheads="1"/>
          </p:cNvSpPr>
          <p:nvPr/>
        </p:nvSpPr>
        <p:spPr bwMode="auto">
          <a:xfrm>
            <a:off x="287339" y="2397125"/>
            <a:ext cx="1042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600" dirty="0"/>
              <a:t>Pris(h)</a:t>
            </a:r>
          </a:p>
        </p:txBody>
      </p:sp>
      <p:sp>
        <p:nvSpPr>
          <p:cNvPr id="142366" name="Text Box 30"/>
          <p:cNvSpPr txBox="1">
            <a:spLocks noChangeArrowheads="1"/>
          </p:cNvSpPr>
          <p:nvPr/>
        </p:nvSpPr>
        <p:spPr bwMode="auto">
          <a:xfrm>
            <a:off x="1412676" y="5013325"/>
            <a:ext cx="1439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400" dirty="0"/>
              <a:t>Salg hjemme</a:t>
            </a:r>
          </a:p>
        </p:txBody>
      </p:sp>
      <p:sp>
        <p:nvSpPr>
          <p:cNvPr id="142367" name="Line 31"/>
          <p:cNvSpPr>
            <a:spLocks noChangeShapeType="1"/>
          </p:cNvSpPr>
          <p:nvPr/>
        </p:nvSpPr>
        <p:spPr bwMode="auto">
          <a:xfrm>
            <a:off x="1187450" y="4941888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2368" name="Text Box 32"/>
          <p:cNvSpPr txBox="1">
            <a:spLocks noChangeArrowheads="1"/>
          </p:cNvSpPr>
          <p:nvPr/>
        </p:nvSpPr>
        <p:spPr bwMode="auto">
          <a:xfrm>
            <a:off x="3635375" y="5013325"/>
            <a:ext cx="1800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400"/>
              <a:t>Salg ute</a:t>
            </a:r>
          </a:p>
        </p:txBody>
      </p:sp>
      <p:sp>
        <p:nvSpPr>
          <p:cNvPr id="142369" name="Line 33"/>
          <p:cNvSpPr>
            <a:spLocks noChangeShapeType="1"/>
          </p:cNvSpPr>
          <p:nvPr/>
        </p:nvSpPr>
        <p:spPr bwMode="auto">
          <a:xfrm>
            <a:off x="3259138" y="4941888"/>
            <a:ext cx="18176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2370" name="Line 34"/>
          <p:cNvSpPr>
            <a:spLocks noChangeShapeType="1"/>
          </p:cNvSpPr>
          <p:nvPr/>
        </p:nvSpPr>
        <p:spPr bwMode="auto">
          <a:xfrm>
            <a:off x="5076825" y="3356992"/>
            <a:ext cx="0" cy="151187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2371" name="Line 35"/>
          <p:cNvSpPr>
            <a:spLocks noChangeShapeType="1"/>
          </p:cNvSpPr>
          <p:nvPr/>
        </p:nvSpPr>
        <p:spPr bwMode="auto">
          <a:xfrm flipH="1">
            <a:off x="1042988" y="4149725"/>
            <a:ext cx="40179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2372" name="Text Box 36"/>
          <p:cNvSpPr txBox="1">
            <a:spLocks noChangeArrowheads="1"/>
          </p:cNvSpPr>
          <p:nvPr/>
        </p:nvSpPr>
        <p:spPr bwMode="auto">
          <a:xfrm>
            <a:off x="395288" y="4076700"/>
            <a:ext cx="1042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600"/>
              <a:t>SEK</a:t>
            </a:r>
          </a:p>
        </p:txBody>
      </p:sp>
    </p:spTree>
    <p:extLst>
      <p:ext uri="{BB962C8B-B14F-4D97-AF65-F5344CB8AC3E}">
        <p14:creationId xmlns:p14="http://schemas.microsoft.com/office/powerpoint/2010/main" val="318273775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63" grpId="0" animBg="1"/>
      <p:bldP spid="142364" grpId="0" animBg="1"/>
      <p:bldP spid="142365" grpId="0"/>
      <p:bldP spid="142366" grpId="0"/>
      <p:bldP spid="142367" grpId="0" animBg="1"/>
      <p:bldP spid="142368" grpId="0"/>
      <p:bldP spid="142369" grpId="0" animBg="1"/>
      <p:bldP spid="142370" grpId="0" animBg="1"/>
      <p:bldP spid="142371" grpId="0" animBg="1"/>
      <p:bldP spid="14237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graphicFrame>
        <p:nvGraphicFramePr>
          <p:cNvPr id="146436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31775" y="1268413"/>
          <a:ext cx="7148513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0" name="Regneark" r:id="rId3" imgW="5143500" imgH="781202" progId="Excel.Sheet.8">
                  <p:embed/>
                </p:oleObj>
              </mc:Choice>
              <mc:Fallback>
                <p:oleObj name="Regneark" r:id="rId3" imgW="5143500" imgH="78120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268413"/>
                        <a:ext cx="7148513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8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0825" y="2349500"/>
          <a:ext cx="3025775" cy="181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1" name="Regneark" r:id="rId5" imgW="2181149" imgH="1304849" progId="Excel.Sheet.8">
                  <p:embed/>
                </p:oleObj>
              </mc:Choice>
              <mc:Fallback>
                <p:oleObj name="Regneark" r:id="rId5" imgW="2181149" imgH="13048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349500"/>
                        <a:ext cx="3025775" cy="181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0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32959524"/>
              </p:ext>
            </p:extLst>
          </p:nvPr>
        </p:nvGraphicFramePr>
        <p:xfrm>
          <a:off x="3282950" y="2352675"/>
          <a:ext cx="409575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2" name="Worksheet" r:id="rId7" imgW="2990912" imgH="781110" progId="Excel.Sheet.8">
                  <p:embed/>
                </p:oleObj>
              </mc:Choice>
              <mc:Fallback>
                <p:oleObj name="Worksheet" r:id="rId7" imgW="2990912" imgH="7811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2352675"/>
                        <a:ext cx="409575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2" name="Object 10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276600" y="3429000"/>
          <a:ext cx="410368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3" name="Regneark" r:id="rId9" imgW="2991231" imgH="705104" progId="Excel.Sheet.8">
                  <p:embed/>
                </p:oleObj>
              </mc:Choice>
              <mc:Fallback>
                <p:oleObj name="Regneark" r:id="rId9" imgW="2991231" imgH="70510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429000"/>
                        <a:ext cx="4103688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5" name="Object 13"/>
          <p:cNvGraphicFramePr>
            <a:graphicFrameLocks noChangeAspect="1"/>
          </p:cNvGraphicFramePr>
          <p:nvPr/>
        </p:nvGraphicFramePr>
        <p:xfrm>
          <a:off x="250825" y="4437063"/>
          <a:ext cx="3097213" cy="178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4" name="Regneark" r:id="rId11" imgW="2257349" imgH="1304849" progId="Excel.Sheet.8">
                  <p:embed/>
                </p:oleObj>
              </mc:Choice>
              <mc:Fallback>
                <p:oleObj name="Regneark" r:id="rId11" imgW="2257349" imgH="13048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437063"/>
                        <a:ext cx="3097213" cy="178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6" name="Object 14"/>
          <p:cNvGraphicFramePr>
            <a:graphicFrameLocks noChangeAspect="1"/>
          </p:cNvGraphicFramePr>
          <p:nvPr/>
        </p:nvGraphicFramePr>
        <p:xfrm>
          <a:off x="3278188" y="4479925"/>
          <a:ext cx="1528762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" name="Regneark" r:id="rId13" imgW="1162202" imgH="1304849" progId="Excel.Sheet.8">
                  <p:embed/>
                </p:oleObj>
              </mc:Choice>
              <mc:Fallback>
                <p:oleObj name="Regneark" r:id="rId13" imgW="1162202" imgH="13048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4479925"/>
                        <a:ext cx="1528762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437578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dirty="0"/>
              <a:t>Kjennetegn monopolbedrifter</a:t>
            </a:r>
          </a:p>
          <a:p>
            <a:pPr lvl="1">
              <a:lnSpc>
                <a:spcPct val="90000"/>
              </a:lnSpc>
            </a:pPr>
            <a:r>
              <a:rPr lang="nb-NO" altLang="nb-NO" dirty="0"/>
              <a:t>Er alene om å tilby en vare eller tjeneste i markedet.</a:t>
            </a:r>
          </a:p>
          <a:p>
            <a:pPr lvl="1">
              <a:lnSpc>
                <a:spcPct val="90000"/>
              </a:lnSpc>
            </a:pPr>
            <a:r>
              <a:rPr lang="nb-NO" altLang="nb-NO" dirty="0"/>
              <a:t>De kan selv bestemme prisen slik at overskuddet blir maksimert.</a:t>
            </a:r>
          </a:p>
          <a:p>
            <a:pPr>
              <a:lnSpc>
                <a:spcPct val="90000"/>
              </a:lnSpc>
            </a:pPr>
            <a:r>
              <a:rPr lang="nb-NO" altLang="nb-NO" dirty="0"/>
              <a:t>Årsaker til monopoldannelser</a:t>
            </a:r>
          </a:p>
          <a:p>
            <a:pPr lvl="1">
              <a:lnSpc>
                <a:spcPct val="90000"/>
              </a:lnSpc>
            </a:pPr>
            <a:r>
              <a:rPr lang="nb-NO" altLang="nb-NO" dirty="0"/>
              <a:t>Offentlige monopol.</a:t>
            </a:r>
          </a:p>
          <a:p>
            <a:pPr lvl="1">
              <a:lnSpc>
                <a:spcPct val="90000"/>
              </a:lnSpc>
            </a:pPr>
            <a:r>
              <a:rPr lang="nb-NO" altLang="nb-NO" dirty="0"/>
              <a:t>”Naturlige” monopol.</a:t>
            </a:r>
          </a:p>
          <a:p>
            <a:pPr lvl="1">
              <a:lnSpc>
                <a:spcPct val="90000"/>
              </a:lnSpc>
            </a:pPr>
            <a:r>
              <a:rPr lang="nb-NO" altLang="nb-NO" dirty="0"/>
              <a:t>Oppkjøp av konkurrenter.</a:t>
            </a:r>
          </a:p>
          <a:p>
            <a:pPr lvl="1">
              <a:lnSpc>
                <a:spcPct val="90000"/>
              </a:lnSpc>
            </a:pPr>
            <a:endParaRPr lang="nb-NO" altLang="nb-NO" sz="3200" dirty="0"/>
          </a:p>
        </p:txBody>
      </p:sp>
    </p:spTree>
    <p:extLst>
      <p:ext uri="{BB962C8B-B14F-4D97-AF65-F5344CB8AC3E}">
        <p14:creationId xmlns:p14="http://schemas.microsoft.com/office/powerpoint/2010/main" val="3355307804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bldLvl="4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7075" y="1052736"/>
            <a:ext cx="7994650" cy="504056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nb-NO" altLang="nb-NO" b="1" dirty="0"/>
              <a:t>Skift i kostnads- og inntektskurver</a:t>
            </a:r>
          </a:p>
          <a:p>
            <a:pPr>
              <a:lnSpc>
                <a:spcPct val="80000"/>
              </a:lnSpc>
            </a:pPr>
            <a:r>
              <a:rPr lang="nb-NO" altLang="nb-NO" sz="2800" dirty="0"/>
              <a:t>Dyrere variable enhetskostnader vil medføre et negativt skift i kostnadskurvene VEK, SEK og DEK (se </a:t>
            </a:r>
            <a:r>
              <a:rPr lang="nb-NO" altLang="nb-NO" sz="2800" dirty="0" smtClean="0"/>
              <a:t>figur 9.12 i kapittel 9.8).</a:t>
            </a:r>
            <a:endParaRPr lang="nb-NO" altLang="nb-NO" sz="2800" dirty="0"/>
          </a:p>
          <a:p>
            <a:pPr>
              <a:lnSpc>
                <a:spcPct val="80000"/>
              </a:lnSpc>
            </a:pPr>
            <a:r>
              <a:rPr lang="nb-NO" altLang="nb-NO" sz="2800" dirty="0"/>
              <a:t>Økte faste totale kostnader vil bare påvirke SEK. VEK og DEK forblir uforandret (se </a:t>
            </a:r>
            <a:r>
              <a:rPr lang="nb-NO" altLang="nb-NO" sz="2800" dirty="0" smtClean="0"/>
              <a:t>figur 9.13 i kapittel 9.8).</a:t>
            </a:r>
            <a:endParaRPr lang="nb-NO" altLang="nb-NO" sz="2800" dirty="0"/>
          </a:p>
          <a:p>
            <a:pPr>
              <a:lnSpc>
                <a:spcPct val="80000"/>
              </a:lnSpc>
            </a:pPr>
            <a:r>
              <a:rPr lang="nb-NO" altLang="nb-NO" sz="2800" dirty="0"/>
              <a:t>Et positivt skift i etterspørselen vil påvirke pris og DEI og gi større etterspørsel til samme pris, eller samme etterspørsel, men til en høyere pris (se </a:t>
            </a:r>
            <a:r>
              <a:rPr lang="nb-NO" altLang="nb-NO" sz="2800" dirty="0" smtClean="0"/>
              <a:t>figur 9.14).</a:t>
            </a:r>
            <a:endParaRPr lang="nb-NO" altLang="nb-NO" sz="2800" dirty="0"/>
          </a:p>
          <a:p>
            <a:pPr>
              <a:lnSpc>
                <a:spcPct val="80000"/>
              </a:lnSpc>
            </a:pPr>
            <a:endParaRPr lang="nb-NO" altLang="nb-NO" sz="2800" dirty="0"/>
          </a:p>
        </p:txBody>
      </p:sp>
    </p:spTree>
    <p:extLst>
      <p:ext uri="{BB962C8B-B14F-4D97-AF65-F5344CB8AC3E}">
        <p14:creationId xmlns:p14="http://schemas.microsoft.com/office/powerpoint/2010/main" val="1705481440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495800"/>
          </a:xfrm>
        </p:spPr>
        <p:txBody>
          <a:bodyPr/>
          <a:lstStyle/>
          <a:p>
            <a:r>
              <a:rPr lang="nb-NO" altLang="nb-NO" sz="3200" dirty="0"/>
              <a:t>Kjennetegn fullkommen (fri) konkurranse</a:t>
            </a:r>
          </a:p>
          <a:p>
            <a:pPr lvl="1"/>
            <a:r>
              <a:rPr lang="nb-NO" altLang="nb-NO" dirty="0"/>
              <a:t>mange små tilbydere</a:t>
            </a:r>
          </a:p>
          <a:p>
            <a:pPr lvl="1"/>
            <a:r>
              <a:rPr lang="nb-NO" altLang="nb-NO" dirty="0"/>
              <a:t>mange små </a:t>
            </a:r>
            <a:r>
              <a:rPr lang="nb-NO" altLang="nb-NO" dirty="0" err="1"/>
              <a:t>etterspørrere</a:t>
            </a:r>
            <a:endParaRPr lang="nb-NO" altLang="nb-NO" dirty="0"/>
          </a:p>
          <a:p>
            <a:pPr lvl="1"/>
            <a:r>
              <a:rPr lang="nb-NO" altLang="nb-NO" dirty="0"/>
              <a:t>homogene varer</a:t>
            </a:r>
          </a:p>
          <a:p>
            <a:pPr lvl="1"/>
            <a:r>
              <a:rPr lang="nb-NO" altLang="nb-NO" dirty="0"/>
              <a:t>full informasjon.</a:t>
            </a:r>
          </a:p>
          <a:p>
            <a:endParaRPr lang="nb-NO" altLang="nb-NO" sz="3600" dirty="0"/>
          </a:p>
          <a:p>
            <a:endParaRPr lang="nb-NO" altLang="nb-NO" sz="3600" dirty="0"/>
          </a:p>
        </p:txBody>
      </p:sp>
    </p:spTree>
    <p:extLst>
      <p:ext uri="{BB962C8B-B14F-4D97-AF65-F5344CB8AC3E}">
        <p14:creationId xmlns:p14="http://schemas.microsoft.com/office/powerpoint/2010/main" val="139214169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bldLvl="4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7994650" cy="4495800"/>
          </a:xfrm>
        </p:spPr>
        <p:txBody>
          <a:bodyPr/>
          <a:lstStyle/>
          <a:p>
            <a:r>
              <a:rPr lang="nb-NO" altLang="nb-NO" dirty="0"/>
              <a:t>Prisvariabel tilpasning (monopol)</a:t>
            </a:r>
          </a:p>
          <a:p>
            <a:pPr lvl="1"/>
            <a:r>
              <a:rPr lang="nb-NO" altLang="nb-NO" dirty="0"/>
              <a:t>Monopolisten vil ta den prisen som gir størst overskudd (vinningsoptimal pris, VOP). </a:t>
            </a:r>
          </a:p>
          <a:p>
            <a:pPr lvl="1"/>
            <a:r>
              <a:rPr lang="nb-NO" altLang="nb-NO" dirty="0"/>
              <a:t>Solgt mengde ved VOP kalles for vinningsoptimal mengde (VOM).</a:t>
            </a:r>
          </a:p>
          <a:p>
            <a:pPr lvl="2"/>
            <a:r>
              <a:rPr lang="nb-NO" altLang="nb-NO" dirty="0"/>
              <a:t>Monopolisten vil sette ned prisen (for å øke solgt mengde) så lenge inntektsøkningen (DEI) &gt; kostnadsøkningen (DEK).</a:t>
            </a:r>
          </a:p>
          <a:p>
            <a:endParaRPr lang="nb-NO" altLang="nb-NO" dirty="0"/>
          </a:p>
          <a:p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593229572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bldLvl="4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1036638"/>
          </a:xfrm>
        </p:spPr>
        <p:txBody>
          <a:bodyPr/>
          <a:lstStyle/>
          <a:p>
            <a:pPr lvl="1"/>
            <a:r>
              <a:rPr lang="nb-NO" altLang="nb-NO" dirty="0"/>
              <a:t>Vi tar utgangspunkt i tallene til ”</a:t>
            </a:r>
            <a:r>
              <a:rPr lang="nb-NO" altLang="nb-NO" dirty="0" err="1"/>
              <a:t>MiniMax</a:t>
            </a:r>
            <a:r>
              <a:rPr lang="nb-NO" altLang="nb-NO" dirty="0"/>
              <a:t>” fra </a:t>
            </a:r>
            <a:r>
              <a:rPr lang="nb-NO" altLang="nb-NO" dirty="0" err="1"/>
              <a:t>kap</a:t>
            </a:r>
            <a:r>
              <a:rPr lang="nb-NO" altLang="nb-NO" dirty="0"/>
              <a:t>. </a:t>
            </a:r>
            <a:r>
              <a:rPr lang="nb-NO" altLang="nb-NO" dirty="0" smtClean="0"/>
              <a:t>7 </a:t>
            </a:r>
            <a:r>
              <a:rPr lang="nb-NO" altLang="nb-NO" dirty="0"/>
              <a:t>og </a:t>
            </a:r>
            <a:r>
              <a:rPr lang="nb-NO" altLang="nb-NO" dirty="0" smtClean="0"/>
              <a:t>8. </a:t>
            </a:r>
            <a:r>
              <a:rPr lang="nb-NO" altLang="nb-NO" dirty="0"/>
              <a:t>Hva er VOP og VOM?</a:t>
            </a:r>
          </a:p>
          <a:p>
            <a:endParaRPr lang="nb-NO" altLang="nb-NO" dirty="0"/>
          </a:p>
        </p:txBody>
      </p:sp>
      <p:graphicFrame>
        <p:nvGraphicFramePr>
          <p:cNvPr id="110599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9791973"/>
              </p:ext>
            </p:extLst>
          </p:nvPr>
        </p:nvGraphicFramePr>
        <p:xfrm>
          <a:off x="833438" y="3140968"/>
          <a:ext cx="7842250" cy="278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Regneark" r:id="rId3" imgW="6400800" imgH="2276551" progId="Excel.Sheet.8">
                  <p:embed/>
                </p:oleObj>
              </mc:Choice>
              <mc:Fallback>
                <p:oleObj name="Regneark" r:id="rId3" imgW="6400800" imgH="22765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140968"/>
                        <a:ext cx="7842250" cy="278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4876694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11863" y="1600200"/>
            <a:ext cx="2232025" cy="6762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nb-NO" altLang="nb-NO" sz="2000"/>
          </a:p>
          <a:p>
            <a:pPr>
              <a:lnSpc>
                <a:spcPct val="80000"/>
              </a:lnSpc>
            </a:pPr>
            <a:endParaRPr lang="nb-NO" altLang="nb-NO" sz="2000"/>
          </a:p>
        </p:txBody>
      </p:sp>
      <p:graphicFrame>
        <p:nvGraphicFramePr>
          <p:cNvPr id="11366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0675" y="1843088"/>
          <a:ext cx="7789863" cy="418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Diagram" r:id="rId3" imgW="4734077" imgH="2543289" progId="Excel.Chart.8">
                  <p:embed/>
                </p:oleObj>
              </mc:Choice>
              <mc:Fallback>
                <p:oleObj name="Diagram" r:id="rId3" imgW="4734077" imgH="254328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843088"/>
                        <a:ext cx="7789863" cy="418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1979613" y="3068638"/>
            <a:ext cx="7921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DEI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1547813" y="4221163"/>
            <a:ext cx="7921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DEK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1174750" y="722312"/>
            <a:ext cx="64801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2800" dirty="0"/>
              <a:t>DEI og DEK vist grafisk. Hvordan skal vi tolke diagrammet?</a:t>
            </a:r>
          </a:p>
        </p:txBody>
      </p:sp>
      <p:sp>
        <p:nvSpPr>
          <p:cNvPr id="113673" name="Line 9"/>
          <p:cNvSpPr>
            <a:spLocks noChangeShapeType="1"/>
          </p:cNvSpPr>
          <p:nvPr/>
        </p:nvSpPr>
        <p:spPr bwMode="auto">
          <a:xfrm>
            <a:off x="4414838" y="42052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13674" name="Text Box 10"/>
          <p:cNvSpPr txBox="1">
            <a:spLocks noChangeArrowheads="1"/>
          </p:cNvSpPr>
          <p:nvPr/>
        </p:nvSpPr>
        <p:spPr bwMode="auto">
          <a:xfrm>
            <a:off x="3708400" y="5229225"/>
            <a:ext cx="1871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400"/>
              <a:t>VOM 330 enheter</a:t>
            </a:r>
          </a:p>
        </p:txBody>
      </p:sp>
    </p:spTree>
    <p:extLst>
      <p:ext uri="{BB962C8B-B14F-4D97-AF65-F5344CB8AC3E}">
        <p14:creationId xmlns:p14="http://schemas.microsoft.com/office/powerpoint/2010/main" val="2499044595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3" grpId="0" animBg="1"/>
      <p:bldP spid="1136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68313" y="188913"/>
            <a:ext cx="338296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Totaldiagrammet viser at overskuddet er størst ved en mengde på </a:t>
            </a:r>
            <a:r>
              <a:rPr lang="nb-NO" altLang="nb-NO" sz="1800" dirty="0" err="1"/>
              <a:t>ca</a:t>
            </a:r>
            <a:r>
              <a:rPr lang="nb-NO" altLang="nb-NO" sz="1800" dirty="0"/>
              <a:t> 330 enheter (vinningsoptimal mengde, VOM).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6588125" y="2708275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468313" y="1700213"/>
            <a:ext cx="295116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Overskuddet i totaldiagrammet er den vertikale avstanden mellom STI og STK, dvs. kr 19 140.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468313" y="3213100"/>
            <a:ext cx="338455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dirty="0"/>
              <a:t>Totaldiagrammet har en del begrensninger. Vi kan ikke direkte finne:</a:t>
            </a:r>
            <a:br>
              <a:rPr lang="nb-NO" altLang="nb-NO" sz="1800" dirty="0"/>
            </a:br>
            <a:r>
              <a:rPr lang="nb-NO" altLang="nb-NO" sz="1800" dirty="0"/>
              <a:t>-vinningsoptimal pris</a:t>
            </a:r>
            <a:br>
              <a:rPr lang="nb-NO" altLang="nb-NO" sz="1800" dirty="0"/>
            </a:br>
            <a:r>
              <a:rPr lang="nb-NO" altLang="nb-NO" sz="1800" dirty="0"/>
              <a:t>-kostnads- og inntektsendringer (DEK og DEI).</a:t>
            </a: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468313" y="5279984"/>
            <a:ext cx="30241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800" b="1" dirty="0" smtClean="0"/>
              <a:t>Enhetsdiagrammet</a:t>
            </a:r>
            <a:r>
              <a:rPr lang="nb-NO" altLang="nb-NO" sz="1800" dirty="0" smtClean="0"/>
              <a:t> egner </a:t>
            </a:r>
            <a:r>
              <a:rPr lang="nb-NO" altLang="nb-NO" sz="1800" dirty="0"/>
              <a:t>seg derfor bedre til analysen av markedstilpasningen.</a:t>
            </a: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6300788" y="4508500"/>
            <a:ext cx="10080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VOM</a:t>
            </a:r>
          </a:p>
        </p:txBody>
      </p:sp>
      <p:graphicFrame>
        <p:nvGraphicFramePr>
          <p:cNvPr id="117774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4267200" y="333375"/>
          <a:ext cx="4694238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Diagram" r:id="rId3" imgW="5334152" imgH="6791477" progId="Excel.Chart.8">
                  <p:embed/>
                </p:oleObj>
              </mc:Choice>
              <mc:Fallback>
                <p:oleObj name="Diagram" r:id="rId3" imgW="5334152" imgH="679147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33375"/>
                        <a:ext cx="4694238" cy="597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78" name="Line 18"/>
          <p:cNvSpPr>
            <a:spLocks noChangeShapeType="1"/>
          </p:cNvSpPr>
          <p:nvPr/>
        </p:nvSpPr>
        <p:spPr bwMode="auto">
          <a:xfrm flipV="1">
            <a:off x="6588125" y="2349500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6372225" y="4652963"/>
            <a:ext cx="6477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000"/>
              <a:t>VOM</a:t>
            </a:r>
          </a:p>
        </p:txBody>
      </p:sp>
    </p:spTree>
    <p:extLst>
      <p:ext uri="{BB962C8B-B14F-4D97-AF65-F5344CB8AC3E}">
        <p14:creationId xmlns:p14="http://schemas.microsoft.com/office/powerpoint/2010/main" val="291060637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/>
      <p:bldP spid="117770" grpId="0"/>
      <p:bldP spid="117771" grpId="0"/>
      <p:bldP spid="117772" grpId="0"/>
      <p:bldP spid="117778" grpId="0" animBg="1"/>
      <p:bldP spid="1177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altLang="nb-NO"/>
              <a:t>Grunnleggende bedriftsøkonomi</a:t>
            </a: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323850" y="692150"/>
            <a:ext cx="3095625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600" dirty="0"/>
              <a:t>Vi ser at ved vinningsoptimal mengde (VOM) er ved </a:t>
            </a:r>
            <a:r>
              <a:rPr lang="nb-NO" altLang="nb-NO" sz="1600" dirty="0" err="1"/>
              <a:t>ca</a:t>
            </a:r>
            <a:r>
              <a:rPr lang="nb-NO" altLang="nb-NO" sz="1600" dirty="0"/>
              <a:t> 330 enheter (DEK=DEI):</a:t>
            </a:r>
          </a:p>
          <a:p>
            <a:pPr>
              <a:spcBef>
                <a:spcPct val="50000"/>
              </a:spcBef>
            </a:pPr>
            <a:r>
              <a:rPr lang="nb-NO" altLang="nb-NO" sz="1600" dirty="0" smtClean="0"/>
              <a:t>-monopolprisen (VOP) er </a:t>
            </a:r>
            <a:r>
              <a:rPr lang="nb-NO" altLang="nb-NO" sz="1600" dirty="0" err="1" smtClean="0"/>
              <a:t>ca</a:t>
            </a:r>
            <a:r>
              <a:rPr lang="nb-NO" altLang="nb-NO" sz="1600" dirty="0" smtClean="0"/>
              <a:t> kr 115</a:t>
            </a:r>
            <a:endParaRPr lang="nb-NO" altLang="nb-NO" sz="1600" dirty="0"/>
          </a:p>
          <a:p>
            <a:pPr>
              <a:spcBef>
                <a:spcPct val="50000"/>
              </a:spcBef>
            </a:pPr>
            <a:r>
              <a:rPr lang="nb-NO" altLang="nb-NO" sz="1600" dirty="0"/>
              <a:t>-SEK ved VOM er </a:t>
            </a:r>
            <a:r>
              <a:rPr lang="nb-NO" altLang="nb-NO" sz="1600" dirty="0" err="1"/>
              <a:t>ca</a:t>
            </a:r>
            <a:r>
              <a:rPr lang="nb-NO" altLang="nb-NO" sz="1600" dirty="0"/>
              <a:t> kr 57</a:t>
            </a:r>
          </a:p>
          <a:p>
            <a:pPr>
              <a:spcBef>
                <a:spcPct val="50000"/>
              </a:spcBef>
            </a:pPr>
            <a:r>
              <a:rPr lang="nb-NO" altLang="nb-NO" sz="1600" dirty="0"/>
              <a:t>Maksimalt overskudd</a:t>
            </a:r>
          </a:p>
          <a:p>
            <a:pPr>
              <a:spcBef>
                <a:spcPct val="50000"/>
              </a:spcBef>
            </a:pPr>
            <a:r>
              <a:rPr lang="nb-NO" altLang="nb-NO" sz="1600" dirty="0"/>
              <a:t>=(P-SEK)*VOM</a:t>
            </a:r>
          </a:p>
          <a:p>
            <a:pPr>
              <a:spcBef>
                <a:spcPct val="50000"/>
              </a:spcBef>
            </a:pPr>
            <a:r>
              <a:rPr lang="nb-NO" altLang="nb-NO" sz="1600" dirty="0"/>
              <a:t>=(115-57)*330=19 140</a:t>
            </a:r>
          </a:p>
          <a:p>
            <a:pPr>
              <a:spcBef>
                <a:spcPct val="50000"/>
              </a:spcBef>
            </a:pPr>
            <a:endParaRPr lang="nb-NO" altLang="nb-NO" dirty="0"/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250825" y="4076700"/>
            <a:ext cx="32051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nb-NO" altLang="nb-NO" sz="1600" dirty="0"/>
              <a:t>Maksimalt dekningsbidrag (DB):</a:t>
            </a:r>
          </a:p>
          <a:p>
            <a:endParaRPr lang="nb-NO" altLang="nb-NO" sz="1600" dirty="0"/>
          </a:p>
          <a:p>
            <a:r>
              <a:rPr lang="nb-NO" altLang="nb-NO" sz="1600" dirty="0"/>
              <a:t>=(P-VEK)*VOM</a:t>
            </a:r>
          </a:p>
          <a:p>
            <a:endParaRPr lang="nb-NO" altLang="nb-NO" sz="1600" dirty="0"/>
          </a:p>
          <a:p>
            <a:r>
              <a:rPr lang="nb-NO" altLang="nb-NO" sz="1600" dirty="0"/>
              <a:t>=(120-32,76)*330=27 140</a:t>
            </a:r>
          </a:p>
          <a:p>
            <a:pPr>
              <a:spcBef>
                <a:spcPct val="50000"/>
              </a:spcBef>
            </a:pPr>
            <a:endParaRPr lang="nb-NO" altLang="nb-NO" sz="1600" dirty="0"/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 flipV="1">
            <a:off x="6227763" y="3357563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8561" name="Line 17"/>
          <p:cNvSpPr>
            <a:spLocks noChangeShapeType="1"/>
          </p:cNvSpPr>
          <p:nvPr/>
        </p:nvSpPr>
        <p:spPr bwMode="auto">
          <a:xfrm flipH="1">
            <a:off x="4211638" y="33575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 flipH="1">
            <a:off x="4211638" y="42926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 flipH="1">
            <a:off x="4284663" y="5013325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pic>
        <p:nvPicPr>
          <p:cNvPr id="10856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0"/>
            <a:ext cx="5359400" cy="689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65" name="Line 21"/>
          <p:cNvSpPr>
            <a:spLocks noChangeShapeType="1"/>
          </p:cNvSpPr>
          <p:nvPr/>
        </p:nvSpPr>
        <p:spPr bwMode="auto">
          <a:xfrm>
            <a:off x="6372225" y="299720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 flipH="1">
            <a:off x="4267200" y="2997200"/>
            <a:ext cx="210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8567" name="Line 23"/>
          <p:cNvSpPr>
            <a:spLocks noChangeShapeType="1"/>
          </p:cNvSpPr>
          <p:nvPr/>
        </p:nvSpPr>
        <p:spPr bwMode="auto">
          <a:xfrm flipH="1">
            <a:off x="4258492" y="4167142"/>
            <a:ext cx="210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6084888" y="5734050"/>
            <a:ext cx="12969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altLang="nb-NO" sz="1200"/>
              <a:t>VOM</a:t>
            </a:r>
          </a:p>
        </p:txBody>
      </p:sp>
      <p:sp>
        <p:nvSpPr>
          <p:cNvPr id="108569" name="Line 25"/>
          <p:cNvSpPr>
            <a:spLocks noChangeShapeType="1"/>
          </p:cNvSpPr>
          <p:nvPr/>
        </p:nvSpPr>
        <p:spPr bwMode="auto">
          <a:xfrm flipH="1">
            <a:off x="4267200" y="4670380"/>
            <a:ext cx="210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30667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7" grpId="0"/>
      <p:bldP spid="108559" grpId="0"/>
      <p:bldP spid="108569" grpId="0" animBg="1"/>
    </p:bldLst>
  </p:timing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4116</TotalTime>
  <Words>1194</Words>
  <Application>Microsoft Office PowerPoint</Application>
  <PresentationFormat>Skjermfremvisning (4:3)</PresentationFormat>
  <Paragraphs>201</Paragraphs>
  <Slides>30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3</vt:i4>
      </vt:variant>
      <vt:variant>
        <vt:lpstr>Lysbildetitler</vt:lpstr>
      </vt:variant>
      <vt:variant>
        <vt:i4>30</vt:i4>
      </vt:variant>
    </vt:vector>
  </HeadingPairs>
  <TitlesOfParts>
    <vt:vector size="39" baseType="lpstr">
      <vt:lpstr>Arial</vt:lpstr>
      <vt:lpstr>Comic Sans MS</vt:lpstr>
      <vt:lpstr>Verdana</vt:lpstr>
      <vt:lpstr>Wingdings</vt:lpstr>
      <vt:lpstr>Wingdings 3</vt:lpstr>
      <vt:lpstr>Ekko</vt:lpstr>
      <vt:lpstr>Diagram</vt:lpstr>
      <vt:lpstr>Regneark</vt:lpstr>
      <vt:lpstr>Microsoft Excel 97-2003 Worksheet</vt:lpstr>
      <vt:lpstr>Økonomistyring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Trond Winther</cp:lastModifiedBy>
  <cp:revision>57</cp:revision>
  <dcterms:created xsi:type="dcterms:W3CDTF">2005-08-18T07:14:48Z</dcterms:created>
  <dcterms:modified xsi:type="dcterms:W3CDTF">2015-12-16T16:04:39Z</dcterms:modified>
</cp:coreProperties>
</file>