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39"/>
  </p:notesMasterIdLst>
  <p:handoutMasterIdLst>
    <p:handoutMasterId r:id="rId40"/>
  </p:handoutMasterIdLst>
  <p:sldIdLst>
    <p:sldId id="284" r:id="rId5"/>
    <p:sldId id="345" r:id="rId6"/>
    <p:sldId id="376" r:id="rId7"/>
    <p:sldId id="298" r:id="rId8"/>
    <p:sldId id="375" r:id="rId9"/>
    <p:sldId id="317" r:id="rId10"/>
    <p:sldId id="377" r:id="rId11"/>
    <p:sldId id="378" r:id="rId12"/>
    <p:sldId id="394" r:id="rId13"/>
    <p:sldId id="396" r:id="rId14"/>
    <p:sldId id="397" r:id="rId15"/>
    <p:sldId id="380" r:id="rId16"/>
    <p:sldId id="360" r:id="rId17"/>
    <p:sldId id="383" r:id="rId18"/>
    <p:sldId id="312" r:id="rId19"/>
    <p:sldId id="313" r:id="rId20"/>
    <p:sldId id="311" r:id="rId21"/>
    <p:sldId id="398" r:id="rId22"/>
    <p:sldId id="399" r:id="rId23"/>
    <p:sldId id="402" r:id="rId24"/>
    <p:sldId id="400" r:id="rId25"/>
    <p:sldId id="373" r:id="rId26"/>
    <p:sldId id="384" r:id="rId27"/>
    <p:sldId id="401" r:id="rId28"/>
    <p:sldId id="385" r:id="rId29"/>
    <p:sldId id="403" r:id="rId30"/>
    <p:sldId id="324" r:id="rId31"/>
    <p:sldId id="329" r:id="rId32"/>
    <p:sldId id="347" r:id="rId33"/>
    <p:sldId id="350" r:id="rId34"/>
    <p:sldId id="390" r:id="rId35"/>
    <p:sldId id="391" r:id="rId36"/>
    <p:sldId id="392" r:id="rId37"/>
    <p:sldId id="393" r:id="rId38"/>
  </p:sldIdLst>
  <p:sldSz cx="9144000" cy="6858000" type="screen4x3"/>
  <p:notesSz cx="6797675" cy="9926638"/>
  <p:defaultTextStyle>
    <a:defPPr>
      <a:defRPr lang="en-US"/>
    </a:defPPr>
    <a:lvl1pPr algn="l" rtl="0" fontAlgn="base">
      <a:spcBef>
        <a:spcPct val="20000"/>
      </a:spcBef>
      <a:spcAft>
        <a:spcPct val="0"/>
      </a:spcAft>
      <a:buChar char="•"/>
      <a:defRPr sz="2800" i="1"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i="1"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i="1"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i="1"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i="1" kern="1200">
        <a:solidFill>
          <a:schemeClr val="tx1"/>
        </a:solidFill>
        <a:latin typeface="Times New Roman" pitchFamily="18" charset="0"/>
        <a:ea typeface="+mn-ea"/>
        <a:cs typeface="+mn-cs"/>
      </a:defRPr>
    </a:lvl5pPr>
    <a:lvl6pPr marL="2286000" algn="l" defTabSz="914400" rtl="0" eaLnBrk="1" latinLnBrk="0" hangingPunct="1">
      <a:defRPr sz="2800" i="1" kern="1200">
        <a:solidFill>
          <a:schemeClr val="tx1"/>
        </a:solidFill>
        <a:latin typeface="Times New Roman" pitchFamily="18" charset="0"/>
        <a:ea typeface="+mn-ea"/>
        <a:cs typeface="+mn-cs"/>
      </a:defRPr>
    </a:lvl6pPr>
    <a:lvl7pPr marL="2743200" algn="l" defTabSz="914400" rtl="0" eaLnBrk="1" latinLnBrk="0" hangingPunct="1">
      <a:defRPr sz="2800" i="1" kern="1200">
        <a:solidFill>
          <a:schemeClr val="tx1"/>
        </a:solidFill>
        <a:latin typeface="Times New Roman" pitchFamily="18" charset="0"/>
        <a:ea typeface="+mn-ea"/>
        <a:cs typeface="+mn-cs"/>
      </a:defRPr>
    </a:lvl7pPr>
    <a:lvl8pPr marL="3200400" algn="l" defTabSz="914400" rtl="0" eaLnBrk="1" latinLnBrk="0" hangingPunct="1">
      <a:defRPr sz="2800" i="1" kern="1200">
        <a:solidFill>
          <a:schemeClr val="tx1"/>
        </a:solidFill>
        <a:latin typeface="Times New Roman" pitchFamily="18" charset="0"/>
        <a:ea typeface="+mn-ea"/>
        <a:cs typeface="+mn-cs"/>
      </a:defRPr>
    </a:lvl8pPr>
    <a:lvl9pPr marL="3657600" algn="l" defTabSz="914400" rtl="0" eaLnBrk="1" latinLnBrk="0" hangingPunct="1">
      <a:defRPr sz="2800"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2534FC-9FE7-4133-B7A0-BFB662394FFB}" v="4" dt="2023-08-22T12:52:07.02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17" autoAdjust="0"/>
  </p:normalViewPr>
  <p:slideViewPr>
    <p:cSldViewPr>
      <p:cViewPr varScale="1">
        <p:scale>
          <a:sx n="113" d="100"/>
          <a:sy n="113" d="100"/>
        </p:scale>
        <p:origin x="11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r Bredesen" userId="728f1f1f-aa1a-4c4c-bae3-6e6dbc71c930" providerId="ADAL" clId="{612534FC-9FE7-4133-B7A0-BFB662394FFB}"/>
    <pc:docChg chg="modSld">
      <pc:chgData name="Ivar Bredesen" userId="728f1f1f-aa1a-4c4c-bae3-6e6dbc71c930" providerId="ADAL" clId="{612534FC-9FE7-4133-B7A0-BFB662394FFB}" dt="2023-08-22T12:52:07.020" v="5" actId="20577"/>
      <pc:docMkLst>
        <pc:docMk/>
      </pc:docMkLst>
      <pc:sldChg chg="modSp">
        <pc:chgData name="Ivar Bredesen" userId="728f1f1f-aa1a-4c4c-bae3-6e6dbc71c930" providerId="ADAL" clId="{612534FC-9FE7-4133-B7A0-BFB662394FFB}" dt="2023-08-22T12:52:07.020" v="5" actId="20577"/>
        <pc:sldMkLst>
          <pc:docMk/>
          <pc:sldMk cId="0" sldId="329"/>
        </pc:sldMkLst>
        <pc:spChg chg="mod">
          <ac:chgData name="Ivar Bredesen" userId="728f1f1f-aa1a-4c4c-bae3-6e6dbc71c930" providerId="ADAL" clId="{612534FC-9FE7-4133-B7A0-BFB662394FFB}" dt="2023-08-22T12:52:07.020" v="5" actId="20577"/>
          <ac:spMkLst>
            <pc:docMk/>
            <pc:sldMk cId="0" sldId="329"/>
            <ac:spMk id="304131" creationId="{00000000-0000-0000-0000-000000000000}"/>
          </ac:spMkLst>
        </pc:spChg>
      </pc:sldChg>
      <pc:sldChg chg="modSp">
        <pc:chgData name="Ivar Bredesen" userId="728f1f1f-aa1a-4c4c-bae3-6e6dbc71c930" providerId="ADAL" clId="{612534FC-9FE7-4133-B7A0-BFB662394FFB}" dt="2023-08-22T12:49:20.146" v="2" actId="14100"/>
        <pc:sldMkLst>
          <pc:docMk/>
          <pc:sldMk cId="3737433080" sldId="400"/>
        </pc:sldMkLst>
        <pc:graphicFrameChg chg="mod">
          <ac:chgData name="Ivar Bredesen" userId="728f1f1f-aa1a-4c4c-bae3-6e6dbc71c930" providerId="ADAL" clId="{612534FC-9FE7-4133-B7A0-BFB662394FFB}" dt="2023-08-22T12:49:20.146" v="2" actId="14100"/>
          <ac:graphicFrameMkLst>
            <pc:docMk/>
            <pc:sldMk cId="3737433080" sldId="400"/>
            <ac:graphicFrameMk id="3" creationId="{2AA06B38-A199-B74D-5264-EB8001F09D81}"/>
          </ac:graphicFrameMkLst>
        </pc:graphicFrameChg>
        <pc:graphicFrameChg chg="mod">
          <ac:chgData name="Ivar Bredesen" userId="728f1f1f-aa1a-4c4c-bae3-6e6dbc71c930" providerId="ADAL" clId="{612534FC-9FE7-4133-B7A0-BFB662394FFB}" dt="2023-08-22T12:49:12.397" v="0" actId="14100"/>
          <ac:graphicFrameMkLst>
            <pc:docMk/>
            <pc:sldMk cId="3737433080" sldId="400"/>
            <ac:graphicFrameMk id="5" creationId="{0C14D337-347A-7F20-A8F4-0FED369251A6}"/>
          </ac:graphicFrameMkLst>
        </pc:graphicFrameChg>
      </pc:sldChg>
      <pc:sldChg chg="modSp mod">
        <pc:chgData name="Ivar Bredesen" userId="728f1f1f-aa1a-4c4c-bae3-6e6dbc71c930" providerId="ADAL" clId="{612534FC-9FE7-4133-B7A0-BFB662394FFB}" dt="2023-08-22T12:51:34.714" v="4" actId="20577"/>
        <pc:sldMkLst>
          <pc:docMk/>
          <pc:sldMk cId="3636764137" sldId="403"/>
        </pc:sldMkLst>
        <pc:spChg chg="mod">
          <ac:chgData name="Ivar Bredesen" userId="728f1f1f-aa1a-4c4c-bae3-6e6dbc71c930" providerId="ADAL" clId="{612534FC-9FE7-4133-B7A0-BFB662394FFB}" dt="2023-08-22T12:51:34.714" v="4" actId="20577"/>
          <ac:spMkLst>
            <pc:docMk/>
            <pc:sldMk cId="3636764137" sldId="40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i="0" smtClean="0">
                <a:latin typeface="Tahoma" charset="0"/>
              </a:defRPr>
            </a:lvl1pPr>
          </a:lstStyle>
          <a:p>
            <a:pPr>
              <a:defRPr/>
            </a:pPr>
            <a:endParaRPr lang="nb-NO"/>
          </a:p>
        </p:txBody>
      </p:sp>
      <p:sp>
        <p:nvSpPr>
          <p:cNvPr id="107523" name="Rectangle 3"/>
          <p:cNvSpPr>
            <a:spLocks noGrp="1" noChangeArrowheads="1"/>
          </p:cNvSpPr>
          <p:nvPr>
            <p:ph type="dt" sz="quarter"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i="0" smtClean="0">
                <a:latin typeface="Tahoma" charset="0"/>
              </a:defRPr>
            </a:lvl1pPr>
          </a:lstStyle>
          <a:p>
            <a:pPr>
              <a:defRPr/>
            </a:pPr>
            <a:endParaRPr lang="nb-NO"/>
          </a:p>
        </p:txBody>
      </p:sp>
      <p:sp>
        <p:nvSpPr>
          <p:cNvPr id="107524" name="Rectangle 4"/>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i="0" smtClean="0">
                <a:latin typeface="Tahoma" charset="0"/>
              </a:defRPr>
            </a:lvl1pPr>
          </a:lstStyle>
          <a:p>
            <a:pPr>
              <a:defRPr/>
            </a:pPr>
            <a:endParaRPr lang="nb-NO"/>
          </a:p>
        </p:txBody>
      </p:sp>
      <p:sp>
        <p:nvSpPr>
          <p:cNvPr id="107525" name="Rectangle 5"/>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i="0" smtClean="0">
                <a:latin typeface="Tahoma" charset="0"/>
              </a:defRPr>
            </a:lvl1pPr>
          </a:lstStyle>
          <a:p>
            <a:pPr>
              <a:defRPr/>
            </a:pPr>
            <a:fld id="{5D441F78-B961-40E8-8D22-831DA100B1F9}" type="slidenum">
              <a:rPr lang="nb-NO"/>
              <a:pPr>
                <a:defRPr/>
              </a:pPr>
              <a:t>‹#›</a:t>
            </a:fld>
            <a:endParaRPr lang="nb-NO"/>
          </a:p>
        </p:txBody>
      </p:sp>
    </p:spTree>
    <p:extLst>
      <p:ext uri="{BB962C8B-B14F-4D97-AF65-F5344CB8AC3E}">
        <p14:creationId xmlns:p14="http://schemas.microsoft.com/office/powerpoint/2010/main" val="3918968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i="0" smtClean="0">
                <a:latin typeface="Tahoma" charset="0"/>
              </a:defRPr>
            </a:lvl1pPr>
          </a:lstStyle>
          <a:p>
            <a:pPr>
              <a:defRPr/>
            </a:pPr>
            <a:endParaRPr lang="nb-NO"/>
          </a:p>
        </p:txBody>
      </p:sp>
      <p:sp>
        <p:nvSpPr>
          <p:cNvPr id="106499"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i="0" smtClean="0">
                <a:latin typeface="Tahoma" charset="0"/>
              </a:defRPr>
            </a:lvl1pPr>
          </a:lstStyle>
          <a:p>
            <a:pPr>
              <a:defRPr/>
            </a:pPr>
            <a:endParaRPr lang="nb-NO"/>
          </a:p>
        </p:txBody>
      </p:sp>
      <p:sp>
        <p:nvSpPr>
          <p:cNvPr id="5018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06501"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06502"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i="0" smtClean="0">
                <a:latin typeface="Tahoma" charset="0"/>
              </a:defRPr>
            </a:lvl1pPr>
          </a:lstStyle>
          <a:p>
            <a:pPr>
              <a:defRPr/>
            </a:pPr>
            <a:endParaRPr lang="nb-NO"/>
          </a:p>
        </p:txBody>
      </p:sp>
      <p:sp>
        <p:nvSpPr>
          <p:cNvPr id="106503"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i="0" smtClean="0">
                <a:latin typeface="Tahoma" charset="0"/>
              </a:defRPr>
            </a:lvl1pPr>
          </a:lstStyle>
          <a:p>
            <a:pPr>
              <a:defRPr/>
            </a:pPr>
            <a:fld id="{BFE135C8-D11C-4296-82F6-BF1967A701AF}" type="slidenum">
              <a:rPr lang="nb-NO"/>
              <a:pPr>
                <a:defRPr/>
              </a:pPr>
              <a:t>‹#›</a:t>
            </a:fld>
            <a:endParaRPr lang="nb-NO"/>
          </a:p>
        </p:txBody>
      </p:sp>
    </p:spTree>
    <p:extLst>
      <p:ext uri="{BB962C8B-B14F-4D97-AF65-F5344CB8AC3E}">
        <p14:creationId xmlns:p14="http://schemas.microsoft.com/office/powerpoint/2010/main" val="3134899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58800" y="0"/>
            <a:ext cx="8585200" cy="6858000"/>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0" y="0"/>
            <a:ext cx="1320800" cy="6858000"/>
          </a:xfrm>
          <a:prstGeom prst="rect">
            <a:avLst/>
          </a:prstGeom>
          <a:noFill/>
          <a:ln w="9525">
            <a:noFill/>
            <a:miter lim="800000"/>
            <a:headEnd/>
            <a:tailEnd/>
          </a:ln>
        </p:spPr>
      </p:pic>
      <p:pic>
        <p:nvPicPr>
          <p:cNvPr id="4" name="Picture 4"/>
          <p:cNvPicPr>
            <a:picLocks noChangeAspect="1" noChangeArrowheads="1"/>
          </p:cNvPicPr>
          <p:nvPr/>
        </p:nvPicPr>
        <p:blipFill>
          <a:blip r:embed="rId4" cstate="print"/>
          <a:srcRect/>
          <a:stretch>
            <a:fillRect/>
          </a:stretch>
        </p:blipFill>
        <p:spPr bwMode="auto">
          <a:xfrm>
            <a:off x="7924800" y="5805488"/>
            <a:ext cx="989013" cy="9763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nb-NO"/>
              <a:t> 4</a:t>
            </a:r>
            <a:r>
              <a:rPr lang="nb-NO" sz="1400"/>
              <a:t>-</a:t>
            </a:r>
            <a:fld id="{1584CF4D-A3D9-4A32-878E-4C8C31452369}" type="slidenum">
              <a:rPr lang="nb-NO" sz="1400"/>
              <a:pPr>
                <a:defRPr/>
              </a:pPr>
              <a:t>‹#›</a:t>
            </a:fld>
            <a:endParaRPr lang="nb-NO"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15888"/>
            <a:ext cx="2019300" cy="6581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115888"/>
            <a:ext cx="5905500" cy="6581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nb-NO"/>
              <a:t> 4</a:t>
            </a:r>
            <a:r>
              <a:rPr lang="nb-NO" sz="1400"/>
              <a:t>-</a:t>
            </a:r>
            <a:fld id="{D5CD7C83-6576-4DD0-842A-74D835D1E912}" type="slidenum">
              <a:rPr lang="nb-NO" sz="1400"/>
              <a:pPr>
                <a:defRPr/>
              </a:pPr>
              <a:t>‹#›</a:t>
            </a:fld>
            <a:endParaRPr lang="nb-NO"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115888"/>
            <a:ext cx="8077200" cy="863600"/>
          </a:xfrm>
        </p:spPr>
        <p:txBody>
          <a:bodyPr/>
          <a:lstStyle/>
          <a:p>
            <a:r>
              <a:rPr lang="en-US"/>
              <a:t>Click to edit Master title style</a:t>
            </a:r>
          </a:p>
        </p:txBody>
      </p:sp>
      <p:sp>
        <p:nvSpPr>
          <p:cNvPr id="3" name="Text Placeholder 2"/>
          <p:cNvSpPr>
            <a:spLocks noGrp="1"/>
          </p:cNvSpPr>
          <p:nvPr>
            <p:ph type="body" sz="half" idx="1"/>
          </p:nvPr>
        </p:nvSpPr>
        <p:spPr>
          <a:xfrm>
            <a:off x="1066800" y="1196975"/>
            <a:ext cx="3962400" cy="5500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196975"/>
            <a:ext cx="3962400" cy="5500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r>
              <a:rPr lang="nb-NO"/>
              <a:t> 4</a:t>
            </a:r>
            <a:r>
              <a:rPr lang="nb-NO" sz="1400"/>
              <a:t>-</a:t>
            </a:r>
            <a:fld id="{290EB4B0-9F04-4412-B948-5A132F002076}" type="slidenum">
              <a:rPr lang="nb-NO" sz="1400"/>
              <a:pPr>
                <a:defRPr/>
              </a:pPr>
              <a:t>‹#›</a:t>
            </a:fld>
            <a:endParaRPr lang="nb-NO" sz="1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115888"/>
            <a:ext cx="8077200" cy="863600"/>
          </a:xfrm>
        </p:spPr>
        <p:txBody>
          <a:bodyPr/>
          <a:lstStyle/>
          <a:p>
            <a:r>
              <a:rPr lang="en-US"/>
              <a:t>Click to edit Master title style</a:t>
            </a:r>
          </a:p>
        </p:txBody>
      </p:sp>
      <p:sp>
        <p:nvSpPr>
          <p:cNvPr id="3" name="Text Placeholder 2"/>
          <p:cNvSpPr>
            <a:spLocks noGrp="1"/>
          </p:cNvSpPr>
          <p:nvPr>
            <p:ph type="body" sz="half" idx="1"/>
          </p:nvPr>
        </p:nvSpPr>
        <p:spPr>
          <a:xfrm>
            <a:off x="1066800" y="1196975"/>
            <a:ext cx="3962400" cy="5500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81600" y="1196975"/>
            <a:ext cx="3962400" cy="267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81600" y="4022725"/>
            <a:ext cx="3962400" cy="2674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ln/>
        </p:spPr>
        <p:txBody>
          <a:bodyPr/>
          <a:lstStyle>
            <a:lvl1pPr>
              <a:defRPr/>
            </a:lvl1pPr>
          </a:lstStyle>
          <a:p>
            <a:pPr>
              <a:defRPr/>
            </a:pPr>
            <a:r>
              <a:rPr lang="nb-NO"/>
              <a:t> 4</a:t>
            </a:r>
            <a:r>
              <a:rPr lang="nb-NO" sz="1400"/>
              <a:t>-</a:t>
            </a:r>
            <a:fld id="{268FF26C-1206-449D-9B19-F527DBEA6B5B}" type="slidenum">
              <a:rPr lang="nb-NO" sz="1400"/>
              <a:pPr>
                <a:defRPr/>
              </a:pPr>
              <a:t>‹#›</a:t>
            </a:fld>
            <a:endParaRPr lang="nb-NO" sz="1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115888"/>
            <a:ext cx="8077200" cy="863600"/>
          </a:xfrm>
        </p:spPr>
        <p:txBody>
          <a:bodyPr/>
          <a:lstStyle/>
          <a:p>
            <a:r>
              <a:rPr lang="en-US"/>
              <a:t>Click to edit Master title style</a:t>
            </a:r>
          </a:p>
        </p:txBody>
      </p:sp>
      <p:sp>
        <p:nvSpPr>
          <p:cNvPr id="3" name="Chart Placeholder 2"/>
          <p:cNvSpPr>
            <a:spLocks noGrp="1"/>
          </p:cNvSpPr>
          <p:nvPr>
            <p:ph type="chart" idx="1"/>
          </p:nvPr>
        </p:nvSpPr>
        <p:spPr>
          <a:xfrm>
            <a:off x="1066800" y="1196975"/>
            <a:ext cx="8077200" cy="5500688"/>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r>
              <a:rPr lang="nb-NO"/>
              <a:t> 4</a:t>
            </a:r>
            <a:r>
              <a:rPr lang="nb-NO" sz="1400"/>
              <a:t>-</a:t>
            </a:r>
            <a:fld id="{6F796DB6-A080-4DD5-886E-381C1A6F27D4}" type="slidenum">
              <a:rPr lang="nb-NO" sz="1400"/>
              <a:pPr>
                <a:defRPr/>
              </a:pPr>
              <a:t>‹#›</a:t>
            </a:fld>
            <a:endParaRPr lang="nb-NO" sz="1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115888"/>
            <a:ext cx="8077200" cy="863600"/>
          </a:xfrm>
        </p:spPr>
        <p:txBody>
          <a:bodyPr/>
          <a:lstStyle/>
          <a:p>
            <a:r>
              <a:rPr lang="en-US"/>
              <a:t>Click to edit Master title style</a:t>
            </a:r>
          </a:p>
        </p:txBody>
      </p:sp>
      <p:sp>
        <p:nvSpPr>
          <p:cNvPr id="3" name="Table Placeholder 2"/>
          <p:cNvSpPr>
            <a:spLocks noGrp="1"/>
          </p:cNvSpPr>
          <p:nvPr>
            <p:ph type="tbl" idx="1"/>
          </p:nvPr>
        </p:nvSpPr>
        <p:spPr>
          <a:xfrm>
            <a:off x="1066800" y="1196975"/>
            <a:ext cx="8077200" cy="5500688"/>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r>
              <a:rPr lang="nb-NO"/>
              <a:t> 4</a:t>
            </a:r>
            <a:r>
              <a:rPr lang="nb-NO" sz="1400"/>
              <a:t>-</a:t>
            </a:r>
            <a:fld id="{899C34FD-1D92-48BE-8AA3-28FEF5474EA4}" type="slidenum">
              <a:rPr lang="nb-NO" sz="1400"/>
              <a:pPr>
                <a:defRPr/>
              </a:pPr>
              <a:t>‹#›</a:t>
            </a:fld>
            <a:endParaRPr lang="nb-NO"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nb-NO"/>
              <a:t> 4</a:t>
            </a:r>
            <a:r>
              <a:rPr lang="nb-NO" sz="1400"/>
              <a:t>-</a:t>
            </a:r>
            <a:fld id="{885683B0-4EF4-4346-A11B-7D1FCFEC9C6B}" type="slidenum">
              <a:rPr lang="nb-NO" sz="1400"/>
              <a:pPr>
                <a:defRPr/>
              </a:pPr>
              <a:t>‹#›</a:t>
            </a:fld>
            <a:endParaRPr lang="nb-NO"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nb-NO"/>
              <a:t> 4</a:t>
            </a:r>
            <a:r>
              <a:rPr lang="nb-NO" sz="1400"/>
              <a:t>-</a:t>
            </a:r>
            <a:fld id="{BDDA64C8-CF65-4170-A903-C2FBA5ACF1B8}" type="slidenum">
              <a:rPr lang="nb-NO" sz="1400"/>
              <a:pPr>
                <a:defRPr/>
              </a:pPr>
              <a:t>‹#›</a:t>
            </a:fld>
            <a:endParaRPr lang="nb-NO"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196975"/>
            <a:ext cx="3962400" cy="5500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196975"/>
            <a:ext cx="3962400" cy="5500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r>
              <a:rPr lang="nb-NO"/>
              <a:t> 4</a:t>
            </a:r>
            <a:r>
              <a:rPr lang="nb-NO" sz="1400"/>
              <a:t>-</a:t>
            </a:r>
            <a:fld id="{C14E7603-812E-4D9E-9599-27010C413098}" type="slidenum">
              <a:rPr lang="nb-NO" sz="1400"/>
              <a:pPr>
                <a:defRPr/>
              </a:pPr>
              <a:t>‹#›</a:t>
            </a:fld>
            <a:endParaRPr lang="nb-NO"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r>
              <a:rPr lang="nb-NO"/>
              <a:t> 4</a:t>
            </a:r>
            <a:r>
              <a:rPr lang="nb-NO" sz="1400"/>
              <a:t>-</a:t>
            </a:r>
            <a:fld id="{9A48855F-4EB7-4445-97CB-2AC05023319F}" type="slidenum">
              <a:rPr lang="nb-NO" sz="1400"/>
              <a:pPr>
                <a:defRPr/>
              </a:pPr>
              <a:t>‹#›</a:t>
            </a:fld>
            <a:endParaRPr lang="nb-NO"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r>
              <a:rPr lang="nb-NO"/>
              <a:t> 4</a:t>
            </a:r>
            <a:r>
              <a:rPr lang="nb-NO" sz="1400"/>
              <a:t>-</a:t>
            </a:r>
            <a:fld id="{19125346-1907-4A55-8991-B12F9B977A9B}" type="slidenum">
              <a:rPr lang="nb-NO" sz="1400"/>
              <a:pPr>
                <a:defRPr/>
              </a:pPr>
              <a:t>‹#›</a:t>
            </a:fld>
            <a:endParaRPr lang="nb-NO"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nb-NO"/>
              <a:t> 4</a:t>
            </a:r>
            <a:r>
              <a:rPr lang="nb-NO" sz="1400"/>
              <a:t>-</a:t>
            </a:r>
            <a:fld id="{1F287E3F-A3F5-4935-882E-F26C163F0844}" type="slidenum">
              <a:rPr lang="nb-NO" sz="1400"/>
              <a:pPr>
                <a:defRPr/>
              </a:pPr>
              <a:t>‹#›</a:t>
            </a:fld>
            <a:endParaRPr lang="nb-NO"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nb-NO"/>
              <a:t> 4</a:t>
            </a:r>
            <a:r>
              <a:rPr lang="nb-NO" sz="1400"/>
              <a:t>-</a:t>
            </a:r>
            <a:fld id="{724E8F3F-A7B8-4AE7-9B47-8C7FA409402C}" type="slidenum">
              <a:rPr lang="nb-NO" sz="1400"/>
              <a:pPr>
                <a:defRPr/>
              </a:pPr>
              <a:t>‹#›</a:t>
            </a:fld>
            <a:endParaRPr lang="nb-NO"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nb-NO"/>
              <a:t> 4</a:t>
            </a:r>
            <a:r>
              <a:rPr lang="nb-NO" sz="1400"/>
              <a:t>-</a:t>
            </a:r>
            <a:fld id="{EA35F2F9-8098-49F8-8175-85813975B777}" type="slidenum">
              <a:rPr lang="nb-NO" sz="1400"/>
              <a:pPr>
                <a:defRPr/>
              </a:pPr>
              <a:t>‹#›</a:t>
            </a:fld>
            <a:endParaRPr lang="nb-NO"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tile tx="0" ty="0" sx="100000" sy="100000" flip="none" algn="tl"/>
        </a:blipFill>
        <a:effectLst/>
      </p:bgPr>
    </p:bg>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18" cstate="print"/>
          <a:srcRect/>
          <a:stretch>
            <a:fillRect/>
          </a:stretch>
        </p:blipFill>
        <p:spPr bwMode="auto">
          <a:xfrm>
            <a:off x="0" y="0"/>
            <a:ext cx="1016000" cy="6858000"/>
          </a:xfrm>
          <a:prstGeom prst="rect">
            <a:avLst/>
          </a:prstGeom>
          <a:noFill/>
          <a:ln w="9525">
            <a:noFill/>
            <a:miter lim="800000"/>
            <a:headEnd/>
            <a:tailEnd/>
          </a:ln>
        </p:spPr>
      </p:pic>
      <p:sp>
        <p:nvSpPr>
          <p:cNvPr id="29699" name="Rectangle 3"/>
          <p:cNvSpPr>
            <a:spLocks noGrp="1" noChangeArrowheads="1"/>
          </p:cNvSpPr>
          <p:nvPr>
            <p:ph type="body" idx="1"/>
          </p:nvPr>
        </p:nvSpPr>
        <p:spPr bwMode="auto">
          <a:xfrm>
            <a:off x="1066800" y="1196975"/>
            <a:ext cx="8077200" cy="5500688"/>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p:txBody>
      </p:sp>
      <p:sp>
        <p:nvSpPr>
          <p:cNvPr id="29700" name="Rectangle 4"/>
          <p:cNvSpPr>
            <a:spLocks noGrp="1" noChangeArrowheads="1"/>
          </p:cNvSpPr>
          <p:nvPr>
            <p:ph type="title"/>
          </p:nvPr>
        </p:nvSpPr>
        <p:spPr bwMode="auto">
          <a:xfrm>
            <a:off x="1066800" y="115888"/>
            <a:ext cx="8077200" cy="863600"/>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nb-NO"/>
              <a:t>Klikk for å redigere overskriften</a:t>
            </a:r>
          </a:p>
        </p:txBody>
      </p:sp>
      <p:sp>
        <p:nvSpPr>
          <p:cNvPr id="206853" name="Rectangle 5"/>
          <p:cNvSpPr>
            <a:spLocks noChangeArrowheads="1"/>
          </p:cNvSpPr>
          <p:nvPr/>
        </p:nvSpPr>
        <p:spPr bwMode="gray">
          <a:xfrm>
            <a:off x="917575" y="981075"/>
            <a:ext cx="8226425" cy="31750"/>
          </a:xfrm>
          <a:prstGeom prst="rect">
            <a:avLst/>
          </a:prstGeom>
          <a:gradFill rotWithShape="0">
            <a:gsLst>
              <a:gs pos="0">
                <a:srgbClr val="0066FF"/>
              </a:gs>
              <a:gs pos="100000">
                <a:schemeClr val="bg1"/>
              </a:gs>
            </a:gsLst>
            <a:lin ang="0" scaled="1"/>
          </a:gradFill>
          <a:ln w="9525">
            <a:noFill/>
            <a:miter lim="800000"/>
            <a:headEnd/>
            <a:tailEnd/>
          </a:ln>
          <a:effectLst/>
        </p:spPr>
        <p:txBody>
          <a:bodyPr wrap="none" anchor="ctr"/>
          <a:lstStyle/>
          <a:p>
            <a:pPr algn="ctr">
              <a:spcBef>
                <a:spcPct val="0"/>
              </a:spcBef>
              <a:buFontTx/>
              <a:buNone/>
              <a:defRPr/>
            </a:pPr>
            <a:endParaRPr kumimoji="1" lang="nb-NO" sz="2400" i="0">
              <a:latin typeface="Tahoma" charset="0"/>
            </a:endParaRPr>
          </a:p>
        </p:txBody>
      </p:sp>
      <p:sp>
        <p:nvSpPr>
          <p:cNvPr id="206854" name="Rectangle 6"/>
          <p:cNvSpPr>
            <a:spLocks noGrp="1" noChangeArrowheads="1"/>
          </p:cNvSpPr>
          <p:nvPr>
            <p:ph type="sldNum" sz="quarter" idx="4"/>
          </p:nvPr>
        </p:nvSpPr>
        <p:spPr bwMode="auto">
          <a:xfrm>
            <a:off x="8128000" y="6534150"/>
            <a:ext cx="836613" cy="269875"/>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ctr">
              <a:spcBef>
                <a:spcPct val="0"/>
              </a:spcBef>
              <a:buFontTx/>
              <a:buNone/>
              <a:defRPr sz="1600" i="0" smtClean="0"/>
            </a:lvl1pPr>
          </a:lstStyle>
          <a:p>
            <a:pPr>
              <a:defRPr/>
            </a:pPr>
            <a:r>
              <a:rPr lang="nb-NO"/>
              <a:t> 4</a:t>
            </a:r>
            <a:r>
              <a:rPr lang="nb-NO" sz="1400"/>
              <a:t>-</a:t>
            </a:r>
            <a:fld id="{A5ACF019-5E94-4615-A689-F664223AEAE2}" type="slidenum">
              <a:rPr lang="nb-NO" sz="1400"/>
              <a:pPr>
                <a:defRPr/>
              </a:pPr>
              <a:t>‹#›</a:t>
            </a:fld>
            <a:endParaRPr lang="nb-NO" sz="1400"/>
          </a:p>
        </p:txBody>
      </p:sp>
    </p:spTree>
  </p:cSld>
  <p:clrMap bg1="lt1" tx1="dk1" bg2="lt2" tx2="dk2" accent1="accent1" accent2="accent2" accent3="accent3" accent4="accent4" accent5="accent5" accent6="accent6" hlink="hlink" folHlink="folHlink"/>
  <p:sldLayoutIdLst>
    <p:sldLayoutId id="2147483690"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algn="l" rtl="0" eaLnBrk="0" fontAlgn="base" hangingPunct="0">
        <a:spcBef>
          <a:spcPct val="0"/>
        </a:spcBef>
        <a:spcAft>
          <a:spcPct val="0"/>
        </a:spcAft>
        <a:defRPr sz="3200" b="1">
          <a:solidFill>
            <a:srgbClr val="F4380C"/>
          </a:solidFill>
          <a:latin typeface="+mj-lt"/>
          <a:ea typeface="+mj-ea"/>
          <a:cs typeface="+mj-cs"/>
        </a:defRPr>
      </a:lvl1pPr>
      <a:lvl2pPr algn="l" rtl="0" eaLnBrk="0" fontAlgn="base" hangingPunct="0">
        <a:spcBef>
          <a:spcPct val="0"/>
        </a:spcBef>
        <a:spcAft>
          <a:spcPct val="0"/>
        </a:spcAft>
        <a:defRPr sz="3200" b="1">
          <a:solidFill>
            <a:srgbClr val="F4380C"/>
          </a:solidFill>
          <a:latin typeface="Comic Sans MS" pitchFamily="66" charset="0"/>
        </a:defRPr>
      </a:lvl2pPr>
      <a:lvl3pPr algn="l" rtl="0" eaLnBrk="0" fontAlgn="base" hangingPunct="0">
        <a:spcBef>
          <a:spcPct val="0"/>
        </a:spcBef>
        <a:spcAft>
          <a:spcPct val="0"/>
        </a:spcAft>
        <a:defRPr sz="3200" b="1">
          <a:solidFill>
            <a:srgbClr val="F4380C"/>
          </a:solidFill>
          <a:latin typeface="Comic Sans MS" pitchFamily="66" charset="0"/>
        </a:defRPr>
      </a:lvl3pPr>
      <a:lvl4pPr algn="l" rtl="0" eaLnBrk="0" fontAlgn="base" hangingPunct="0">
        <a:spcBef>
          <a:spcPct val="0"/>
        </a:spcBef>
        <a:spcAft>
          <a:spcPct val="0"/>
        </a:spcAft>
        <a:defRPr sz="3200" b="1">
          <a:solidFill>
            <a:srgbClr val="F4380C"/>
          </a:solidFill>
          <a:latin typeface="Comic Sans MS" pitchFamily="66" charset="0"/>
        </a:defRPr>
      </a:lvl4pPr>
      <a:lvl5pPr algn="l" rtl="0" eaLnBrk="0" fontAlgn="base" hangingPunct="0">
        <a:spcBef>
          <a:spcPct val="0"/>
        </a:spcBef>
        <a:spcAft>
          <a:spcPct val="0"/>
        </a:spcAft>
        <a:defRPr sz="3200" b="1">
          <a:solidFill>
            <a:srgbClr val="F4380C"/>
          </a:solidFill>
          <a:latin typeface="Comic Sans MS" pitchFamily="66" charset="0"/>
        </a:defRPr>
      </a:lvl5pPr>
      <a:lvl6pPr marL="457200" algn="l" rtl="0" fontAlgn="base">
        <a:spcBef>
          <a:spcPct val="0"/>
        </a:spcBef>
        <a:spcAft>
          <a:spcPct val="0"/>
        </a:spcAft>
        <a:defRPr sz="3200" b="1">
          <a:solidFill>
            <a:srgbClr val="F4380C"/>
          </a:solidFill>
          <a:latin typeface="Comic Sans MS" pitchFamily="66" charset="0"/>
        </a:defRPr>
      </a:lvl6pPr>
      <a:lvl7pPr marL="914400" algn="l" rtl="0" fontAlgn="base">
        <a:spcBef>
          <a:spcPct val="0"/>
        </a:spcBef>
        <a:spcAft>
          <a:spcPct val="0"/>
        </a:spcAft>
        <a:defRPr sz="3200" b="1">
          <a:solidFill>
            <a:srgbClr val="F4380C"/>
          </a:solidFill>
          <a:latin typeface="Comic Sans MS" pitchFamily="66" charset="0"/>
        </a:defRPr>
      </a:lvl7pPr>
      <a:lvl8pPr marL="1371600" algn="l" rtl="0" fontAlgn="base">
        <a:spcBef>
          <a:spcPct val="0"/>
        </a:spcBef>
        <a:spcAft>
          <a:spcPct val="0"/>
        </a:spcAft>
        <a:defRPr sz="3200" b="1">
          <a:solidFill>
            <a:srgbClr val="F4380C"/>
          </a:solidFill>
          <a:latin typeface="Comic Sans MS" pitchFamily="66" charset="0"/>
        </a:defRPr>
      </a:lvl8pPr>
      <a:lvl9pPr marL="1828800" algn="l" rtl="0" fontAlgn="base">
        <a:spcBef>
          <a:spcPct val="0"/>
        </a:spcBef>
        <a:spcAft>
          <a:spcPct val="0"/>
        </a:spcAft>
        <a:defRPr sz="3200" b="1">
          <a:solidFill>
            <a:srgbClr val="F4380C"/>
          </a:solidFill>
          <a:latin typeface="Comic Sans MS" pitchFamily="66" charset="0"/>
        </a:defRPr>
      </a:lvl9pPr>
    </p:titleStyle>
    <p:bodyStyle>
      <a:lvl1pPr marL="342900" indent="-342900" algn="l" rtl="0" eaLnBrk="0" fontAlgn="base" hangingPunct="0">
        <a:spcBef>
          <a:spcPct val="20000"/>
        </a:spcBef>
        <a:spcAft>
          <a:spcPct val="0"/>
        </a:spcAft>
        <a:buClr>
          <a:srgbClr val="F4380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4380C"/>
        </a:buClr>
        <a:buFont typeface="Times" pitchFamily="18" charset="0"/>
        <a:buChar char="–"/>
        <a:defRPr sz="2400">
          <a:solidFill>
            <a:schemeClr val="tx1"/>
          </a:solidFill>
          <a:latin typeface="+mn-lt"/>
        </a:defRPr>
      </a:lvl2pPr>
      <a:lvl3pPr marL="1143000" indent="-228600" algn="l" rtl="0" eaLnBrk="0" fontAlgn="base" hangingPunct="0">
        <a:spcBef>
          <a:spcPct val="20000"/>
        </a:spcBef>
        <a:spcAft>
          <a:spcPct val="0"/>
        </a:spcAft>
        <a:buClr>
          <a:srgbClr val="FF00FF"/>
        </a:buClr>
        <a:buChar char="•"/>
        <a:defRPr sz="2000">
          <a:solidFill>
            <a:schemeClr val="tx1"/>
          </a:solidFill>
          <a:latin typeface="+mn-lt"/>
        </a:defRPr>
      </a:lvl3pPr>
      <a:lvl4pPr marL="1600200" indent="-228600" algn="l" rtl="0" eaLnBrk="0" fontAlgn="base" hangingPunct="0">
        <a:spcBef>
          <a:spcPct val="20000"/>
        </a:spcBef>
        <a:spcAft>
          <a:spcPct val="0"/>
        </a:spcAft>
        <a:buFont typeface="Symbol" pitchFamily="18"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13.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22.w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1.bin"/><Relationship Id="rId1" Type="http://schemas.openxmlformats.org/officeDocument/2006/relationships/slideLayout" Target="../slideLayouts/slideLayout6.xml"/><Relationship Id="rId5" Type="http://schemas.openxmlformats.org/officeDocument/2006/relationships/image" Target="../media/image25.emf"/><Relationship Id="rId4" Type="http://schemas.openxmlformats.org/officeDocument/2006/relationships/package" Target="../embeddings/Microsoft_Excel_Worksheet.xlsx"/></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Excel_Worksheet3.xlsx"/><Relationship Id="rId1" Type="http://schemas.openxmlformats.org/officeDocument/2006/relationships/slideLayout" Target="../slideLayouts/slideLayout6.xml"/><Relationship Id="rId5" Type="http://schemas.openxmlformats.org/officeDocument/2006/relationships/image" Target="../media/image29.emf"/><Relationship Id="rId4" Type="http://schemas.openxmlformats.org/officeDocument/2006/relationships/package" Target="../embeddings/Microsoft_Excel_Worksheet4.xlsx"/></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12.bin"/><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13.bin"/><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p:txBody>
          <a:bodyPr/>
          <a:lstStyle/>
          <a:p>
            <a:pPr eaLnBrk="1" hangingPunct="1"/>
            <a:r>
              <a:rPr lang="nb-NO" b="0">
                <a:latin typeface="Calibri" panose="020F0502020204030204" pitchFamily="34" charset="0"/>
              </a:rPr>
              <a:t>Kapittel 11: </a:t>
            </a:r>
            <a:r>
              <a:rPr lang="nb-NO" b="0" dirty="0">
                <a:latin typeface="Calibri" panose="020F0502020204030204" pitchFamily="34" charset="0"/>
              </a:rPr>
              <a:t>Risiko og avkastning</a:t>
            </a:r>
          </a:p>
        </p:txBody>
      </p:sp>
      <p:sp>
        <p:nvSpPr>
          <p:cNvPr id="140291" name="Rectangle 1027"/>
          <p:cNvSpPr>
            <a:spLocks noGrp="1" noChangeArrowheads="1"/>
          </p:cNvSpPr>
          <p:nvPr>
            <p:ph type="body" idx="1"/>
          </p:nvPr>
        </p:nvSpPr>
        <p:spPr/>
        <p:txBody>
          <a:bodyPr/>
          <a:lstStyle/>
          <a:p>
            <a:pPr eaLnBrk="1" hangingPunct="1"/>
            <a:r>
              <a:rPr lang="nb-NO" dirty="0">
                <a:latin typeface="Calibri" panose="020F0502020204030204" pitchFamily="34" charset="0"/>
              </a:rPr>
              <a:t>Hovedmomenter i kapitlet:</a:t>
            </a:r>
          </a:p>
          <a:p>
            <a:pPr lvl="1" eaLnBrk="1" hangingPunct="1"/>
            <a:r>
              <a:rPr lang="nb-NO" dirty="0">
                <a:latin typeface="Calibri" panose="020F0502020204030204" pitchFamily="34" charset="0"/>
              </a:rPr>
              <a:t>Utdyping av risikobegrepet</a:t>
            </a:r>
          </a:p>
          <a:p>
            <a:pPr lvl="1" eaLnBrk="1" hangingPunct="1"/>
            <a:r>
              <a:rPr lang="nb-NO" dirty="0">
                <a:latin typeface="Calibri" panose="020F0502020204030204" pitchFamily="34" charset="0"/>
              </a:rPr>
              <a:t>Systematisk risiko for enkeltaksjer</a:t>
            </a:r>
          </a:p>
          <a:p>
            <a:pPr lvl="1" eaLnBrk="1" hangingPunct="1"/>
            <a:r>
              <a:rPr lang="nb-NO" dirty="0">
                <a:latin typeface="Calibri" panose="020F0502020204030204" pitchFamily="34" charset="0"/>
              </a:rPr>
              <a:t>Kapitalverdimodellen</a:t>
            </a:r>
          </a:p>
          <a:p>
            <a:pPr lvl="1" eaLnBrk="1" hangingPunct="1"/>
            <a:r>
              <a:rPr lang="nb-NO" dirty="0">
                <a:latin typeface="Calibri" panose="020F0502020204030204" pitchFamily="34" charset="0"/>
              </a:rPr>
              <a:t>Egenkapitalkostnad, gjeldskostnad og totalkapitalkostnad</a:t>
            </a:r>
          </a:p>
          <a:p>
            <a:pPr lvl="1" eaLnBrk="1" hangingPunct="1"/>
            <a:r>
              <a:rPr lang="nb-NO" dirty="0">
                <a:latin typeface="Calibri" panose="020F0502020204030204" pitchFamily="34" charset="0"/>
              </a:rPr>
              <a:t>Avkastningskrav i praksis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wipe(left)">
                                      <p:cBhvr>
                                        <p:cTn id="7" dur="500"/>
                                        <p:tgtEl>
                                          <p:spTgt spid="140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wipe(left)">
                                      <p:cBhvr>
                                        <p:cTn id="12" dur="500"/>
                                        <p:tgtEl>
                                          <p:spTgt spid="140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0291">
                                            <p:txEl>
                                              <p:pRg st="2" end="2"/>
                                            </p:txEl>
                                          </p:spTgt>
                                        </p:tgtEl>
                                        <p:attrNameLst>
                                          <p:attrName>style.visibility</p:attrName>
                                        </p:attrNameLst>
                                      </p:cBhvr>
                                      <p:to>
                                        <p:strVal val="visible"/>
                                      </p:to>
                                    </p:set>
                                    <p:animEffect transition="in" filter="wipe(left)">
                                      <p:cBhvr>
                                        <p:cTn id="17" dur="500"/>
                                        <p:tgtEl>
                                          <p:spTgt spid="140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0291">
                                            <p:txEl>
                                              <p:pRg st="3" end="3"/>
                                            </p:txEl>
                                          </p:spTgt>
                                        </p:tgtEl>
                                        <p:attrNameLst>
                                          <p:attrName>style.visibility</p:attrName>
                                        </p:attrNameLst>
                                      </p:cBhvr>
                                      <p:to>
                                        <p:strVal val="visible"/>
                                      </p:to>
                                    </p:set>
                                    <p:animEffect transition="in" filter="wipe(left)">
                                      <p:cBhvr>
                                        <p:cTn id="22" dur="500"/>
                                        <p:tgtEl>
                                          <p:spTgt spid="140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0291">
                                            <p:txEl>
                                              <p:pRg st="4" end="4"/>
                                            </p:txEl>
                                          </p:spTgt>
                                        </p:tgtEl>
                                        <p:attrNameLst>
                                          <p:attrName>style.visibility</p:attrName>
                                        </p:attrNameLst>
                                      </p:cBhvr>
                                      <p:to>
                                        <p:strVal val="visible"/>
                                      </p:to>
                                    </p:set>
                                    <p:animEffect transition="in" filter="wipe(left)">
                                      <p:cBhvr>
                                        <p:cTn id="27" dur="500"/>
                                        <p:tgtEl>
                                          <p:spTgt spid="140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0291">
                                            <p:txEl>
                                              <p:pRg st="5" end="5"/>
                                            </p:txEl>
                                          </p:spTgt>
                                        </p:tgtEl>
                                        <p:attrNameLst>
                                          <p:attrName>style.visibility</p:attrName>
                                        </p:attrNameLst>
                                      </p:cBhvr>
                                      <p:to>
                                        <p:strVal val="visible"/>
                                      </p:to>
                                    </p:set>
                                    <p:animEffect transition="in" filter="wipe(left)">
                                      <p:cBhvr>
                                        <p:cTn id="32" dur="500"/>
                                        <p:tgtEl>
                                          <p:spTgt spid="140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bldLvl="2"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b="0" dirty="0">
                <a:latin typeface="Calibri" panose="020F0502020204030204" pitchFamily="34" charset="0"/>
              </a:rPr>
              <a:t>Kapitalmarkedslinjen (CML)</a:t>
            </a:r>
          </a:p>
        </p:txBody>
      </p:sp>
      <p:sp>
        <p:nvSpPr>
          <p:cNvPr id="2" name="Plassholder for innhold 1"/>
          <p:cNvSpPr>
            <a:spLocks noGrp="1"/>
          </p:cNvSpPr>
          <p:nvPr>
            <p:ph idx="1"/>
          </p:nvPr>
        </p:nvSpPr>
        <p:spPr/>
        <p:txBody>
          <a:bodyPr/>
          <a:lstStyle/>
          <a:p>
            <a:r>
              <a:rPr lang="nb-NO" sz="2500" dirty="0">
                <a:latin typeface="Calibri" panose="020F0502020204030204" pitchFamily="34" charset="0"/>
                <a:cs typeface="Calibri" panose="020F0502020204030204" pitchFamily="34" charset="0"/>
              </a:rPr>
              <a:t>Hva blir porteføljens standardavvik,   ?</a:t>
            </a:r>
          </a:p>
          <a:p>
            <a:r>
              <a:rPr lang="nb-NO" sz="2500" dirty="0">
                <a:latin typeface="Calibri" panose="020F0502020204030204" pitchFamily="34" charset="0"/>
                <a:cs typeface="Calibri" panose="020F0502020204030204" pitchFamily="34" charset="0"/>
              </a:rPr>
              <a:t>Siden standardavviket til den risikofrie plasseringen er 0, blir beregningen noe enklere:</a:t>
            </a:r>
          </a:p>
          <a:p>
            <a:pPr marL="0" indent="0">
              <a:buNone/>
            </a:pPr>
            <a:r>
              <a:rPr lang="nb-NO" sz="2500" dirty="0">
                <a:latin typeface="Calibri" panose="020F0502020204030204" pitchFamily="34" charset="0"/>
                <a:cs typeface="Calibri" panose="020F0502020204030204" pitchFamily="34" charset="0"/>
              </a:rPr>
              <a:t>	</a:t>
            </a:r>
          </a:p>
          <a:p>
            <a:pPr marL="0" indent="0">
              <a:buNone/>
            </a:pPr>
            <a:endParaRPr lang="nb-NO" sz="2500" dirty="0">
              <a:latin typeface="Calibri" panose="020F0502020204030204" pitchFamily="34" charset="0"/>
              <a:cs typeface="Calibri" panose="020F0502020204030204" pitchFamily="34" charset="0"/>
            </a:endParaRPr>
          </a:p>
          <a:p>
            <a:r>
              <a:rPr lang="nb-NO" sz="2500" dirty="0">
                <a:latin typeface="Calibri" panose="020F0502020204030204" pitchFamily="34" charset="0"/>
                <a:cs typeface="Calibri" panose="020F0502020204030204" pitchFamily="34" charset="0"/>
              </a:rPr>
              <a:t>I det tilfellet at en portefølje består av en risikofri plassering og en risikoutsatt plassering, er porteføljens standardavvik lik standardavviket til den risikoutsatte plasseringen multiplisert med andelen w i porteføljen</a:t>
            </a:r>
          </a:p>
          <a:p>
            <a:pPr marL="0" indent="0">
              <a:buNone/>
            </a:pPr>
            <a:endParaRPr lang="nb-NO" sz="2500" dirty="0">
              <a:latin typeface="Calibri" panose="020F0502020204030204" pitchFamily="34" charset="0"/>
              <a:cs typeface="Calibri" panose="020F0502020204030204" pitchFamily="34"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2492691458"/>
              </p:ext>
            </p:extLst>
          </p:nvPr>
        </p:nvGraphicFramePr>
        <p:xfrm>
          <a:off x="6084168" y="1268760"/>
          <a:ext cx="288032" cy="342038"/>
        </p:xfrm>
        <a:graphic>
          <a:graphicData uri="http://schemas.openxmlformats.org/presentationml/2006/ole">
            <mc:AlternateContent xmlns:mc="http://schemas.openxmlformats.org/markup-compatibility/2006">
              <mc:Choice xmlns:v="urn:schemas-microsoft-com:vml" Requires="v">
                <p:oleObj name="Equation" r:id="rId2" imgW="203040" imgH="241200" progId="Equation.DSMT4">
                  <p:embed/>
                </p:oleObj>
              </mc:Choice>
              <mc:Fallback>
                <p:oleObj name="Equation" r:id="rId2" imgW="203040" imgH="241200" progId="Equation.DSMT4">
                  <p:embed/>
                  <p:pic>
                    <p:nvPicPr>
                      <p:cNvPr id="5" name="Objekt 4"/>
                      <p:cNvPicPr/>
                      <p:nvPr/>
                    </p:nvPicPr>
                    <p:blipFill>
                      <a:blip r:embed="rId3"/>
                      <a:stretch>
                        <a:fillRect/>
                      </a:stretch>
                    </p:blipFill>
                    <p:spPr>
                      <a:xfrm>
                        <a:off x="6084168" y="1268760"/>
                        <a:ext cx="288032" cy="342038"/>
                      </a:xfrm>
                      <a:prstGeom prst="rect">
                        <a:avLst/>
                      </a:prstGeom>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3509495022"/>
              </p:ext>
            </p:extLst>
          </p:nvPr>
        </p:nvGraphicFramePr>
        <p:xfrm>
          <a:off x="1475656" y="2639474"/>
          <a:ext cx="4696808" cy="551156"/>
        </p:xfrm>
        <a:graphic>
          <a:graphicData uri="http://schemas.openxmlformats.org/presentationml/2006/ole">
            <mc:AlternateContent xmlns:mc="http://schemas.openxmlformats.org/markup-compatibility/2006">
              <mc:Choice xmlns:v="urn:schemas-microsoft-com:vml" Requires="v">
                <p:oleObj name="Equation" r:id="rId4" imgW="2489040" imgH="291960" progId="Equation.DSMT4">
                  <p:embed/>
                </p:oleObj>
              </mc:Choice>
              <mc:Fallback>
                <p:oleObj name="Equation" r:id="rId4" imgW="2489040" imgH="291960" progId="Equation.DSMT4">
                  <p:embed/>
                  <p:pic>
                    <p:nvPicPr>
                      <p:cNvPr id="9" name="Objekt 8"/>
                      <p:cNvPicPr/>
                      <p:nvPr/>
                    </p:nvPicPr>
                    <p:blipFill>
                      <a:blip r:embed="rId5"/>
                      <a:stretch>
                        <a:fillRect/>
                      </a:stretch>
                    </p:blipFill>
                    <p:spPr>
                      <a:xfrm>
                        <a:off x="1475656" y="2639474"/>
                        <a:ext cx="4696808" cy="551156"/>
                      </a:xfrm>
                      <a:prstGeom prst="rect">
                        <a:avLst/>
                      </a:prstGeom>
                    </p:spPr>
                  </p:pic>
                </p:oleObj>
              </mc:Fallback>
            </mc:AlternateContent>
          </a:graphicData>
        </a:graphic>
      </p:graphicFrame>
      <p:graphicFrame>
        <p:nvGraphicFramePr>
          <p:cNvPr id="10" name="Objekt 9"/>
          <p:cNvGraphicFramePr>
            <a:graphicFrameLocks noChangeAspect="1"/>
          </p:cNvGraphicFramePr>
          <p:nvPr>
            <p:extLst>
              <p:ext uri="{D42A27DB-BD31-4B8C-83A1-F6EECF244321}">
                <p14:modId xmlns:p14="http://schemas.microsoft.com/office/powerpoint/2010/main" val="368083050"/>
              </p:ext>
            </p:extLst>
          </p:nvPr>
        </p:nvGraphicFramePr>
        <p:xfrm>
          <a:off x="1381125" y="5276850"/>
          <a:ext cx="5008563" cy="455613"/>
        </p:xfrm>
        <a:graphic>
          <a:graphicData uri="http://schemas.openxmlformats.org/presentationml/2006/ole">
            <mc:AlternateContent xmlns:mc="http://schemas.openxmlformats.org/markup-compatibility/2006">
              <mc:Choice xmlns:v="urn:schemas-microsoft-com:vml" Requires="v">
                <p:oleObj name="Equation" r:id="rId6" imgW="2654280" imgH="241200" progId="Equation.DSMT4">
                  <p:embed/>
                </p:oleObj>
              </mc:Choice>
              <mc:Fallback>
                <p:oleObj name="Equation" r:id="rId6" imgW="2654280" imgH="241200" progId="Equation.DSMT4">
                  <p:embed/>
                  <p:pic>
                    <p:nvPicPr>
                      <p:cNvPr id="10" name="Objekt 9"/>
                      <p:cNvPicPr/>
                      <p:nvPr/>
                    </p:nvPicPr>
                    <p:blipFill>
                      <a:blip r:embed="rId7"/>
                      <a:stretch>
                        <a:fillRect/>
                      </a:stretch>
                    </p:blipFill>
                    <p:spPr>
                      <a:xfrm>
                        <a:off x="1381125" y="5276850"/>
                        <a:ext cx="5008563" cy="455613"/>
                      </a:xfrm>
                      <a:prstGeom prst="rect">
                        <a:avLst/>
                      </a:prstGeom>
                    </p:spPr>
                  </p:pic>
                </p:oleObj>
              </mc:Fallback>
            </mc:AlternateContent>
          </a:graphicData>
        </a:graphic>
      </p:graphicFrame>
    </p:spTree>
    <p:extLst>
      <p:ext uri="{BB962C8B-B14F-4D97-AF65-F5344CB8AC3E}">
        <p14:creationId xmlns:p14="http://schemas.microsoft.com/office/powerpoint/2010/main" val="305760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b="0" dirty="0">
                <a:latin typeface="Calibri" panose="020F0502020204030204" pitchFamily="34" charset="0"/>
              </a:rPr>
              <a:t>Kapitalmarkedslinjen (CML)</a:t>
            </a:r>
          </a:p>
        </p:txBody>
      </p:sp>
      <p:pic>
        <p:nvPicPr>
          <p:cNvPr id="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196752"/>
            <a:ext cx="4515927" cy="324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Sylinder 2"/>
          <p:cNvSpPr txBox="1"/>
          <p:nvPr/>
        </p:nvSpPr>
        <p:spPr>
          <a:xfrm>
            <a:off x="1187624" y="4725144"/>
            <a:ext cx="6192688" cy="1384995"/>
          </a:xfrm>
          <a:prstGeom prst="rect">
            <a:avLst/>
          </a:prstGeom>
          <a:noFill/>
        </p:spPr>
        <p:txBody>
          <a:bodyPr wrap="square" rtlCol="0">
            <a:spAutoFit/>
          </a:bodyPr>
          <a:lstStyle/>
          <a:p>
            <a:pPr>
              <a:buNone/>
            </a:pPr>
            <a:r>
              <a:rPr lang="nb-NO" i="0" dirty="0"/>
              <a:t>Helningen på kapitalmarkedslinja er:</a:t>
            </a:r>
            <a:br>
              <a:rPr lang="nb-NO" i="0" dirty="0"/>
            </a:br>
            <a:br>
              <a:rPr lang="nb-NO" i="0" dirty="0"/>
            </a:br>
            <a:endParaRPr lang="nb-NO" i="0" dirty="0"/>
          </a:p>
        </p:txBody>
      </p:sp>
      <p:graphicFrame>
        <p:nvGraphicFramePr>
          <p:cNvPr id="6" name="Objekt 5"/>
          <p:cNvGraphicFramePr>
            <a:graphicFrameLocks noChangeAspect="1"/>
          </p:cNvGraphicFramePr>
          <p:nvPr>
            <p:extLst>
              <p:ext uri="{D42A27DB-BD31-4B8C-83A1-F6EECF244321}">
                <p14:modId xmlns:p14="http://schemas.microsoft.com/office/powerpoint/2010/main" val="2010849656"/>
              </p:ext>
            </p:extLst>
          </p:nvPr>
        </p:nvGraphicFramePr>
        <p:xfrm>
          <a:off x="1259632" y="5434784"/>
          <a:ext cx="3410740" cy="802527"/>
        </p:xfrm>
        <a:graphic>
          <a:graphicData uri="http://schemas.openxmlformats.org/presentationml/2006/ole">
            <mc:AlternateContent xmlns:mc="http://schemas.openxmlformats.org/markup-compatibility/2006">
              <mc:Choice xmlns:v="urn:schemas-microsoft-com:vml" Requires="v">
                <p:oleObj name="Equation" r:id="rId3" imgW="1942920" imgH="457200" progId="Equation.DSMT4">
                  <p:embed/>
                </p:oleObj>
              </mc:Choice>
              <mc:Fallback>
                <p:oleObj name="Equation" r:id="rId3" imgW="1942920" imgH="457200" progId="Equation.DSMT4">
                  <p:embed/>
                  <p:pic>
                    <p:nvPicPr>
                      <p:cNvPr id="6" name="Objekt 5"/>
                      <p:cNvPicPr/>
                      <p:nvPr/>
                    </p:nvPicPr>
                    <p:blipFill>
                      <a:blip r:embed="rId4"/>
                      <a:stretch>
                        <a:fillRect/>
                      </a:stretch>
                    </p:blipFill>
                    <p:spPr>
                      <a:xfrm>
                        <a:off x="1259632" y="5434784"/>
                        <a:ext cx="3410740" cy="802527"/>
                      </a:xfrm>
                      <a:prstGeom prst="rect">
                        <a:avLst/>
                      </a:prstGeom>
                    </p:spPr>
                  </p:pic>
                </p:oleObj>
              </mc:Fallback>
            </mc:AlternateContent>
          </a:graphicData>
        </a:graphic>
      </p:graphicFrame>
    </p:spTree>
    <p:extLst>
      <p:ext uri="{BB962C8B-B14F-4D97-AF65-F5344CB8AC3E}">
        <p14:creationId xmlns:p14="http://schemas.microsoft.com/office/powerpoint/2010/main" val="3669166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0" dirty="0" err="1">
                <a:latin typeface="Calibri" panose="020F0502020204030204" pitchFamily="34" charset="0"/>
              </a:rPr>
              <a:t>Effisiente</a:t>
            </a:r>
            <a:r>
              <a:rPr lang="nb-NO" b="0" dirty="0">
                <a:latin typeface="Calibri" panose="020F0502020204030204" pitchFamily="34" charset="0"/>
              </a:rPr>
              <a:t> porteføljer</a:t>
            </a:r>
          </a:p>
        </p:txBody>
      </p:sp>
      <p:pic>
        <p:nvPicPr>
          <p:cNvPr id="3" name="Bilde 2"/>
          <p:cNvPicPr>
            <a:picLocks noChangeAspect="1"/>
          </p:cNvPicPr>
          <p:nvPr/>
        </p:nvPicPr>
        <p:blipFill>
          <a:blip r:embed="rId2"/>
          <a:stretch>
            <a:fillRect/>
          </a:stretch>
        </p:blipFill>
        <p:spPr>
          <a:xfrm>
            <a:off x="1509162" y="1340768"/>
            <a:ext cx="7192475" cy="5184576"/>
          </a:xfrm>
          <a:prstGeom prst="rect">
            <a:avLst/>
          </a:prstGeom>
        </p:spPr>
      </p:pic>
    </p:spTree>
    <p:extLst>
      <p:ext uri="{BB962C8B-B14F-4D97-AF65-F5344CB8AC3E}">
        <p14:creationId xmlns:p14="http://schemas.microsoft.com/office/powerpoint/2010/main" val="238371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nb-NO" b="0" dirty="0">
                <a:latin typeface="Calibri" panose="020F0502020204030204" pitchFamily="34" charset="0"/>
              </a:rPr>
              <a:t>Kapitalverdimodellen (KVM)</a:t>
            </a:r>
          </a:p>
        </p:txBody>
      </p:sp>
      <p:sp>
        <p:nvSpPr>
          <p:cNvPr id="13317" name="Rectangle 3"/>
          <p:cNvSpPr>
            <a:spLocks noGrp="1" noChangeArrowheads="1"/>
          </p:cNvSpPr>
          <p:nvPr>
            <p:ph type="body" sz="half" idx="1"/>
          </p:nvPr>
        </p:nvSpPr>
        <p:spPr>
          <a:xfrm>
            <a:off x="1066800" y="1196975"/>
            <a:ext cx="7537450" cy="5500688"/>
          </a:xfrm>
        </p:spPr>
        <p:txBody>
          <a:bodyPr/>
          <a:lstStyle/>
          <a:p>
            <a:pPr eaLnBrk="1" hangingPunct="1"/>
            <a:r>
              <a:rPr lang="nb-NO" sz="2400" dirty="0">
                <a:latin typeface="Calibri" panose="020F0502020204030204" pitchFamily="34" charset="0"/>
              </a:rPr>
              <a:t>Kapitalverdimodellen (KVM) sier at forventet avkastning </a:t>
            </a:r>
            <a:r>
              <a:rPr lang="nb-NO" sz="2400">
                <a:latin typeface="Calibri" panose="020F0502020204030204" pitchFamily="34" charset="0"/>
              </a:rPr>
              <a:t>eller avkastningskrav på </a:t>
            </a:r>
            <a:r>
              <a:rPr lang="nb-NO" sz="2400" dirty="0">
                <a:latin typeface="Calibri" panose="020F0502020204030204" pitchFamily="34" charset="0"/>
              </a:rPr>
              <a:t>en aksje består av en risikofri rente </a:t>
            </a:r>
            <a:r>
              <a:rPr lang="nb-NO" sz="2400" dirty="0" err="1">
                <a:latin typeface="Calibri" panose="020F0502020204030204" pitchFamily="34" charset="0"/>
              </a:rPr>
              <a:t>r</a:t>
            </a:r>
            <a:r>
              <a:rPr lang="nb-NO" sz="2400" baseline="-25000" dirty="0" err="1">
                <a:latin typeface="Calibri" panose="020F0502020204030204" pitchFamily="34" charset="0"/>
              </a:rPr>
              <a:t>f</a:t>
            </a:r>
            <a:r>
              <a:rPr lang="nb-NO" sz="2400" dirty="0">
                <a:latin typeface="Calibri" panose="020F0502020204030204" pitchFamily="34" charset="0"/>
              </a:rPr>
              <a:t> og aksjens risikopremie, som avhenger av aksjens systematiske risiko </a:t>
            </a:r>
          </a:p>
          <a:p>
            <a:pPr eaLnBrk="1" hangingPunct="1"/>
            <a:r>
              <a:rPr lang="nb-NO" sz="2400" dirty="0">
                <a:latin typeface="Calibri" panose="020F0502020204030204" pitchFamily="34" charset="0"/>
              </a:rPr>
              <a:t>Husk at all usystematisk risiko er diversifisert bort, slik at den ikke er relevant</a:t>
            </a:r>
          </a:p>
        </p:txBody>
      </p:sp>
      <p:pic>
        <p:nvPicPr>
          <p:cNvPr id="1333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645024"/>
            <a:ext cx="7452320" cy="210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b="0" dirty="0">
                <a:latin typeface="Calibri" panose="020F0502020204030204" pitchFamily="34" charset="0"/>
              </a:rPr>
              <a:t>Kapitalverdimodellen (KVM)</a:t>
            </a:r>
            <a:br>
              <a:rPr lang="nb-NO" b="0" dirty="0">
                <a:latin typeface="Calibri" panose="020F0502020204030204" pitchFamily="34" charset="0"/>
              </a:rPr>
            </a:br>
            <a:r>
              <a:rPr lang="nb-NO" sz="1600" b="0" dirty="0">
                <a:latin typeface="Calibri" panose="020F0502020204030204" pitchFamily="34" charset="0"/>
              </a:rPr>
              <a:t>Eks: </a:t>
            </a:r>
            <a:r>
              <a:rPr lang="nb-NO" sz="1600" b="0" dirty="0" err="1">
                <a:latin typeface="Calibri" panose="020F0502020204030204" pitchFamily="34" charset="0"/>
              </a:rPr>
              <a:t>rf</a:t>
            </a:r>
            <a:r>
              <a:rPr lang="nb-NO" sz="1600" b="0" dirty="0">
                <a:latin typeface="Calibri" panose="020F0502020204030204" pitchFamily="34" charset="0"/>
              </a:rPr>
              <a:t> = 0,03, markedets risikopremie </a:t>
            </a:r>
            <a:r>
              <a:rPr lang="nb-NO" sz="1600" b="0" dirty="0" err="1">
                <a:latin typeface="Calibri" panose="020F0502020204030204" pitchFamily="34" charset="0"/>
              </a:rPr>
              <a:t>rm</a:t>
            </a:r>
            <a:r>
              <a:rPr lang="nb-NO" sz="1600" b="0" dirty="0">
                <a:latin typeface="Calibri" panose="020F0502020204030204" pitchFamily="34" charset="0"/>
              </a:rPr>
              <a:t> – </a:t>
            </a:r>
            <a:r>
              <a:rPr lang="nb-NO" sz="1600" b="0" dirty="0" err="1">
                <a:latin typeface="Calibri" panose="020F0502020204030204" pitchFamily="34" charset="0"/>
              </a:rPr>
              <a:t>rf</a:t>
            </a:r>
            <a:r>
              <a:rPr lang="nb-NO" sz="1600" b="0" dirty="0">
                <a:latin typeface="Calibri" panose="020F0502020204030204" pitchFamily="34" charset="0"/>
              </a:rPr>
              <a:t> = 0,06, </a:t>
            </a:r>
            <a:r>
              <a:rPr lang="el-GR" sz="1600" b="0" dirty="0">
                <a:latin typeface="Calibri" panose="020F0502020204030204" pitchFamily="34" charset="0"/>
              </a:rPr>
              <a:t>β</a:t>
            </a:r>
            <a:r>
              <a:rPr lang="nb-NO" sz="1600" b="0" dirty="0">
                <a:latin typeface="Calibri" panose="020F0502020204030204" pitchFamily="34" charset="0"/>
              </a:rPr>
              <a:t> = 1,6</a:t>
            </a:r>
            <a:endParaRPr lang="nb-NO" b="0" dirty="0">
              <a:latin typeface="Calibri" panose="020F0502020204030204" pitchFamily="34" charset="0"/>
            </a:endParaRPr>
          </a:p>
        </p:txBody>
      </p:sp>
      <p:pic>
        <p:nvPicPr>
          <p:cNvPr id="3" name="Bilde 2">
            <a:extLst>
              <a:ext uri="{FF2B5EF4-FFF2-40B4-BE49-F238E27FC236}">
                <a16:creationId xmlns:a16="http://schemas.microsoft.com/office/drawing/2014/main" id="{706724F1-E501-F008-859E-A9856DF872D7}"/>
              </a:ext>
            </a:extLst>
          </p:cNvPr>
          <p:cNvPicPr>
            <a:picLocks noChangeAspect="1"/>
          </p:cNvPicPr>
          <p:nvPr/>
        </p:nvPicPr>
        <p:blipFill>
          <a:blip r:embed="rId2"/>
          <a:stretch>
            <a:fillRect/>
          </a:stretch>
        </p:blipFill>
        <p:spPr>
          <a:xfrm>
            <a:off x="1331640" y="1268760"/>
            <a:ext cx="7180226" cy="5040560"/>
          </a:xfrm>
          <a:prstGeom prst="rect">
            <a:avLst/>
          </a:prstGeom>
        </p:spPr>
      </p:pic>
    </p:spTree>
    <p:extLst>
      <p:ext uri="{BB962C8B-B14F-4D97-AF65-F5344CB8AC3E}">
        <p14:creationId xmlns:p14="http://schemas.microsoft.com/office/powerpoint/2010/main" val="3753198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nb-NO" sz="3600" b="0" dirty="0">
                <a:latin typeface="Calibri" panose="020F0502020204030204" pitchFamily="34" charset="0"/>
              </a:rPr>
              <a:t>Risiko og avkastningskrav</a:t>
            </a:r>
          </a:p>
        </p:txBody>
      </p:sp>
      <p:sp>
        <p:nvSpPr>
          <p:cNvPr id="9220" name="Rectangle 3"/>
          <p:cNvSpPr>
            <a:spLocks noGrp="1" noChangeArrowheads="1"/>
          </p:cNvSpPr>
          <p:nvPr>
            <p:ph type="body" idx="1"/>
          </p:nvPr>
        </p:nvSpPr>
        <p:spPr/>
        <p:txBody>
          <a:bodyPr/>
          <a:lstStyle/>
          <a:p>
            <a:pPr eaLnBrk="1" hangingPunct="1"/>
            <a:r>
              <a:rPr lang="nb-NO" dirty="0">
                <a:latin typeface="Calibri" panose="020F0502020204030204" pitchFamily="34" charset="0"/>
              </a:rPr>
              <a:t>Systematisk risiko (markedsrisiko) måler hvor følsom en enkeltaksjes avkastning er for endringer i markedet generelt, og måles med en </a:t>
            </a:r>
            <a:r>
              <a:rPr lang="nb-NO" dirty="0">
                <a:solidFill>
                  <a:srgbClr val="FF3300"/>
                </a:solidFill>
                <a:latin typeface="Calibri" panose="020F0502020204030204" pitchFamily="34" charset="0"/>
              </a:rPr>
              <a:t>aksjes beta</a:t>
            </a:r>
            <a:r>
              <a:rPr lang="nb-NO" dirty="0">
                <a:latin typeface="Calibri" panose="020F0502020204030204" pitchFamily="34" charset="0"/>
              </a:rPr>
              <a:t> (</a:t>
            </a:r>
            <a:r>
              <a:rPr lang="nb-NO" dirty="0">
                <a:latin typeface="Calibri" panose="020F0502020204030204" pitchFamily="34" charset="0"/>
                <a:sym typeface="Symbol" pitchFamily="18" charset="2"/>
              </a:rPr>
              <a:t>)</a:t>
            </a:r>
          </a:p>
          <a:p>
            <a:pPr eaLnBrk="1" hangingPunct="1"/>
            <a:r>
              <a:rPr lang="nb-NO" dirty="0" err="1">
                <a:latin typeface="Calibri" panose="020F0502020204030204" pitchFamily="34" charset="0"/>
                <a:sym typeface="Symbol" pitchFamily="18" charset="2"/>
              </a:rPr>
              <a:t>Aksjebeta</a:t>
            </a:r>
            <a:r>
              <a:rPr lang="nb-NO" dirty="0">
                <a:latin typeface="Calibri" panose="020F0502020204030204" pitchFamily="34" charset="0"/>
                <a:sym typeface="Symbol" pitchFamily="18" charset="2"/>
              </a:rPr>
              <a:t> for en aksje j er gitt ved:</a:t>
            </a:r>
            <a:endParaRPr lang="nb-NO" dirty="0">
              <a:latin typeface="Calibri" panose="020F0502020204030204" pitchFamily="34" charset="0"/>
            </a:endParaRPr>
          </a:p>
          <a:p>
            <a:pPr eaLnBrk="1" hangingPunct="1"/>
            <a:endParaRPr lang="nb-NO" dirty="0"/>
          </a:p>
          <a:p>
            <a:pPr eaLnBrk="1" hangingPunct="1"/>
            <a:endParaRPr lang="nb-NO" dirty="0"/>
          </a:p>
        </p:txBody>
      </p:sp>
      <p:sp>
        <p:nvSpPr>
          <p:cNvPr id="9221" name="Rectangle 5"/>
          <p:cNvSpPr>
            <a:spLocks noChangeArrowheads="1"/>
          </p:cNvSpPr>
          <p:nvPr/>
        </p:nvSpPr>
        <p:spPr bwMode="auto">
          <a:xfrm>
            <a:off x="0" y="0"/>
            <a:ext cx="9144000" cy="0"/>
          </a:xfrm>
          <a:prstGeom prst="rect">
            <a:avLst/>
          </a:prstGeom>
          <a:noFill/>
          <a:ln w="9525" algn="ctr">
            <a:noFill/>
            <a:miter lim="800000"/>
            <a:headEnd/>
            <a:tailEnd/>
          </a:ln>
        </p:spPr>
        <p:txBody>
          <a:bodyPr wrap="none" lIns="90000" tIns="46800" rIns="90000" bIns="46800" anchor="ctr">
            <a:spAutoFit/>
          </a:bodyPr>
          <a:lstStyle/>
          <a:p>
            <a:endParaRPr lang="en-US"/>
          </a:p>
        </p:txBody>
      </p:sp>
      <p:graphicFrame>
        <p:nvGraphicFramePr>
          <p:cNvPr id="9218" name="Object 4"/>
          <p:cNvGraphicFramePr>
            <a:graphicFrameLocks noChangeAspect="1"/>
          </p:cNvGraphicFramePr>
          <p:nvPr>
            <p:extLst>
              <p:ext uri="{D42A27DB-BD31-4B8C-83A1-F6EECF244321}">
                <p14:modId xmlns:p14="http://schemas.microsoft.com/office/powerpoint/2010/main" val="1182155066"/>
              </p:ext>
            </p:extLst>
          </p:nvPr>
        </p:nvGraphicFramePr>
        <p:xfrm>
          <a:off x="1547664" y="3284984"/>
          <a:ext cx="6640513" cy="1317625"/>
        </p:xfrm>
        <a:graphic>
          <a:graphicData uri="http://schemas.openxmlformats.org/presentationml/2006/ole">
            <mc:AlternateContent xmlns:mc="http://schemas.openxmlformats.org/markup-compatibility/2006">
              <mc:Choice xmlns:v="urn:schemas-microsoft-com:vml" Requires="v">
                <p:oleObj name="Formel" r:id="rId2" imgW="2311200" imgH="457200" progId="Equation.3">
                  <p:embed/>
                </p:oleObj>
              </mc:Choice>
              <mc:Fallback>
                <p:oleObj name="Formel" r:id="rId2" imgW="2311200" imgH="457200" progId="Equation.3">
                  <p:embed/>
                  <p:pic>
                    <p:nvPicPr>
                      <p:cNvPr id="921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284984"/>
                        <a:ext cx="6640513" cy="1317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lstStyle/>
          <a:p>
            <a:pPr eaLnBrk="1" hangingPunct="1"/>
            <a:r>
              <a:rPr lang="nb-NO" b="0" dirty="0" err="1">
                <a:latin typeface="Calibri" panose="020F0502020204030204" pitchFamily="34" charset="0"/>
              </a:rPr>
              <a:t>Aksjebeta</a:t>
            </a:r>
            <a:r>
              <a:rPr lang="nb-NO" b="0" dirty="0">
                <a:latin typeface="Calibri" panose="020F0502020204030204" pitchFamily="34" charset="0"/>
              </a:rPr>
              <a:t> - forts</a:t>
            </a:r>
          </a:p>
        </p:txBody>
      </p:sp>
      <p:sp>
        <p:nvSpPr>
          <p:cNvPr id="10246" name="Rectangle 3"/>
          <p:cNvSpPr>
            <a:spLocks noGrp="1" noChangeArrowheads="1"/>
          </p:cNvSpPr>
          <p:nvPr>
            <p:ph type="body" idx="1"/>
          </p:nvPr>
        </p:nvSpPr>
        <p:spPr/>
        <p:txBody>
          <a:bodyPr/>
          <a:lstStyle/>
          <a:p>
            <a:pPr eaLnBrk="1" hangingPunct="1"/>
            <a:r>
              <a:rPr lang="nb-NO" dirty="0">
                <a:latin typeface="Calibri" panose="020F0502020204030204" pitchFamily="34" charset="0"/>
              </a:rPr>
              <a:t>Siden                er kovariansen       mellom aksje j og markedet, kan </a:t>
            </a:r>
            <a:r>
              <a:rPr lang="el-GR" dirty="0">
                <a:latin typeface="Calibri" panose="020F0502020204030204" pitchFamily="34" charset="0"/>
                <a:cs typeface="Times New Roman" pitchFamily="18" charset="0"/>
              </a:rPr>
              <a:t>β</a:t>
            </a:r>
            <a:r>
              <a:rPr lang="nb-NO" baseline="-25000" dirty="0">
                <a:latin typeface="Calibri" panose="020F0502020204030204" pitchFamily="34" charset="0"/>
                <a:cs typeface="Times New Roman" pitchFamily="18" charset="0"/>
              </a:rPr>
              <a:t>j</a:t>
            </a:r>
            <a:r>
              <a:rPr lang="nb-NO" dirty="0">
                <a:latin typeface="Calibri" panose="020F0502020204030204" pitchFamily="34" charset="0"/>
                <a:cs typeface="Times New Roman" pitchFamily="18" charset="0"/>
              </a:rPr>
              <a:t> uttrykkes som:</a:t>
            </a:r>
            <a:br>
              <a:rPr lang="nb-NO" dirty="0">
                <a:latin typeface="Calibri" panose="020F0502020204030204" pitchFamily="34" charset="0"/>
                <a:cs typeface="Times New Roman" pitchFamily="18" charset="0"/>
              </a:rPr>
            </a:br>
            <a:br>
              <a:rPr lang="nb-NO" dirty="0">
                <a:latin typeface="Calibri" panose="020F0502020204030204" pitchFamily="34" charset="0"/>
                <a:cs typeface="Times New Roman" pitchFamily="18" charset="0"/>
              </a:rPr>
            </a:br>
            <a:br>
              <a:rPr lang="nb-NO" dirty="0">
                <a:latin typeface="Calibri" panose="020F0502020204030204" pitchFamily="34" charset="0"/>
                <a:cs typeface="Times New Roman" pitchFamily="18" charset="0"/>
              </a:rPr>
            </a:br>
            <a:br>
              <a:rPr lang="nb-NO" dirty="0">
                <a:latin typeface="Calibri" panose="020F0502020204030204" pitchFamily="34" charset="0"/>
                <a:cs typeface="Times New Roman" pitchFamily="18" charset="0"/>
              </a:rPr>
            </a:br>
            <a:endParaRPr lang="nb-NO" dirty="0">
              <a:latin typeface="Calibri" panose="020F0502020204030204" pitchFamily="34" charset="0"/>
              <a:cs typeface="Times New Roman" pitchFamily="18" charset="0"/>
            </a:endParaRPr>
          </a:p>
          <a:p>
            <a:pPr eaLnBrk="1" hangingPunct="1">
              <a:lnSpc>
                <a:spcPct val="96000"/>
              </a:lnSpc>
              <a:spcBef>
                <a:spcPct val="40000"/>
              </a:spcBef>
              <a:spcAft>
                <a:spcPct val="40000"/>
              </a:spcAft>
            </a:pPr>
            <a:r>
              <a:rPr lang="nb-NO" dirty="0">
                <a:latin typeface="Calibri" panose="020F0502020204030204" pitchFamily="34" charset="0"/>
              </a:rPr>
              <a:t>Jo høyere beta, jo mer følsom er avkastningen på en aksje for endringer i markedets avkastning. En beta på 1,2 for et selskap </a:t>
            </a:r>
            <a:r>
              <a:rPr lang="nb-NO" dirty="0" err="1">
                <a:latin typeface="Calibri" panose="020F0502020204030204" pitchFamily="34" charset="0"/>
              </a:rPr>
              <a:t>X</a:t>
            </a:r>
            <a:r>
              <a:rPr lang="nb-NO" dirty="0">
                <a:latin typeface="Calibri" panose="020F0502020204030204" pitchFamily="34" charset="0"/>
              </a:rPr>
              <a:t> betyr at hvis markedet generelt går opp med 1 %, er forventet økning i aksjekursen til selskap </a:t>
            </a:r>
            <a:r>
              <a:rPr lang="nb-NO" dirty="0" err="1">
                <a:latin typeface="Calibri" panose="020F0502020204030204" pitchFamily="34" charset="0"/>
              </a:rPr>
              <a:t>X</a:t>
            </a:r>
            <a:r>
              <a:rPr lang="nb-NO" dirty="0">
                <a:latin typeface="Calibri" panose="020F0502020204030204" pitchFamily="34" charset="0"/>
              </a:rPr>
              <a:t> 1,2 %.</a:t>
            </a:r>
          </a:p>
        </p:txBody>
      </p:sp>
      <p:sp>
        <p:nvSpPr>
          <p:cNvPr id="10247" name="Rectangle 5"/>
          <p:cNvSpPr>
            <a:spLocks noChangeArrowheads="1"/>
          </p:cNvSpPr>
          <p:nvPr/>
        </p:nvSpPr>
        <p:spPr bwMode="auto">
          <a:xfrm>
            <a:off x="0" y="0"/>
            <a:ext cx="9144000" cy="0"/>
          </a:xfrm>
          <a:prstGeom prst="rect">
            <a:avLst/>
          </a:prstGeom>
          <a:noFill/>
          <a:ln w="9525" algn="ctr">
            <a:noFill/>
            <a:miter lim="800000"/>
            <a:headEnd/>
            <a:tailEnd/>
          </a:ln>
        </p:spPr>
        <p:txBody>
          <a:bodyPr wrap="none" lIns="90000" tIns="46800" rIns="90000" bIns="46800" anchor="ctr">
            <a:spAutoFit/>
          </a:bodyPr>
          <a:lstStyle/>
          <a:p>
            <a:endParaRPr lang="en-US"/>
          </a:p>
        </p:txBody>
      </p:sp>
      <p:graphicFrame>
        <p:nvGraphicFramePr>
          <p:cNvPr id="10242" name="Object 4"/>
          <p:cNvGraphicFramePr>
            <a:graphicFrameLocks noChangeAspect="1"/>
          </p:cNvGraphicFramePr>
          <p:nvPr>
            <p:extLst>
              <p:ext uri="{D42A27DB-BD31-4B8C-83A1-F6EECF244321}">
                <p14:modId xmlns:p14="http://schemas.microsoft.com/office/powerpoint/2010/main" val="778324692"/>
              </p:ext>
            </p:extLst>
          </p:nvPr>
        </p:nvGraphicFramePr>
        <p:xfrm>
          <a:off x="2267744" y="1268413"/>
          <a:ext cx="1368425" cy="376237"/>
        </p:xfrm>
        <a:graphic>
          <a:graphicData uri="http://schemas.openxmlformats.org/presentationml/2006/ole">
            <mc:AlternateContent xmlns:mc="http://schemas.openxmlformats.org/markup-compatibility/2006">
              <mc:Choice xmlns:v="urn:schemas-microsoft-com:vml" Requires="v">
                <p:oleObj name="Formel" r:id="rId2" imgW="863225" imgH="241195" progId="Equation.3">
                  <p:embed/>
                </p:oleObj>
              </mc:Choice>
              <mc:Fallback>
                <p:oleObj name="Formel" r:id="rId2" imgW="863225" imgH="241195" progId="Equation.3">
                  <p:embed/>
                  <p:pic>
                    <p:nvPicPr>
                      <p:cNvPr id="1024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268413"/>
                        <a:ext cx="1368425" cy="376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8" name="Rectangle 7"/>
          <p:cNvSpPr>
            <a:spLocks noChangeArrowheads="1"/>
          </p:cNvSpPr>
          <p:nvPr/>
        </p:nvSpPr>
        <p:spPr bwMode="auto">
          <a:xfrm>
            <a:off x="0" y="0"/>
            <a:ext cx="9144000" cy="0"/>
          </a:xfrm>
          <a:prstGeom prst="rect">
            <a:avLst/>
          </a:prstGeom>
          <a:noFill/>
          <a:ln w="9525" algn="ctr">
            <a:noFill/>
            <a:miter lim="800000"/>
            <a:headEnd/>
            <a:tailEnd/>
          </a:ln>
        </p:spPr>
        <p:txBody>
          <a:bodyPr wrap="none" lIns="90000" tIns="46800" rIns="90000" bIns="46800" anchor="ctr">
            <a:spAutoFit/>
          </a:bodyPr>
          <a:lstStyle/>
          <a:p>
            <a:endParaRPr lang="en-US"/>
          </a:p>
        </p:txBody>
      </p:sp>
      <p:sp>
        <p:nvSpPr>
          <p:cNvPr id="10249" name="Rectangle 9"/>
          <p:cNvSpPr>
            <a:spLocks noChangeArrowheads="1"/>
          </p:cNvSpPr>
          <p:nvPr/>
        </p:nvSpPr>
        <p:spPr bwMode="auto">
          <a:xfrm>
            <a:off x="0" y="0"/>
            <a:ext cx="9144000" cy="0"/>
          </a:xfrm>
          <a:prstGeom prst="rect">
            <a:avLst/>
          </a:prstGeom>
          <a:noFill/>
          <a:ln w="9525" algn="ctr">
            <a:noFill/>
            <a:miter lim="800000"/>
            <a:headEnd/>
            <a:tailEnd/>
          </a:ln>
        </p:spPr>
        <p:txBody>
          <a:bodyPr wrap="none" lIns="90000" tIns="46800" rIns="90000" bIns="46800" anchor="ctr">
            <a:spAutoFit/>
          </a:bodyPr>
          <a:lstStyle/>
          <a:p>
            <a:endParaRPr lang="en-US"/>
          </a:p>
        </p:txBody>
      </p:sp>
      <p:graphicFrame>
        <p:nvGraphicFramePr>
          <p:cNvPr id="10243" name="Object 8"/>
          <p:cNvGraphicFramePr>
            <a:graphicFrameLocks noChangeAspect="1"/>
          </p:cNvGraphicFramePr>
          <p:nvPr/>
        </p:nvGraphicFramePr>
        <p:xfrm>
          <a:off x="5867400" y="1268413"/>
          <a:ext cx="504825" cy="450850"/>
        </p:xfrm>
        <a:graphic>
          <a:graphicData uri="http://schemas.openxmlformats.org/presentationml/2006/ole">
            <mc:AlternateContent xmlns:mc="http://schemas.openxmlformats.org/markup-compatibility/2006">
              <mc:Choice xmlns:v="urn:schemas-microsoft-com:vml" Requires="v">
                <p:oleObj name="Formel" r:id="rId4" imgW="266469" imgH="241091" progId="Equation.3">
                  <p:embed/>
                </p:oleObj>
              </mc:Choice>
              <mc:Fallback>
                <p:oleObj name="Formel" r:id="rId4" imgW="266469" imgH="241091" progId="Equation.3">
                  <p:embed/>
                  <p:pic>
                    <p:nvPicPr>
                      <p:cNvPr id="10243"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268413"/>
                        <a:ext cx="504825"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0" name="Rectangle 11"/>
          <p:cNvSpPr>
            <a:spLocks noChangeArrowheads="1"/>
          </p:cNvSpPr>
          <p:nvPr/>
        </p:nvSpPr>
        <p:spPr bwMode="auto">
          <a:xfrm>
            <a:off x="0" y="3214688"/>
            <a:ext cx="9144000" cy="0"/>
          </a:xfrm>
          <a:prstGeom prst="rect">
            <a:avLst/>
          </a:prstGeom>
          <a:noFill/>
          <a:ln w="9525" algn="ctr">
            <a:noFill/>
            <a:miter lim="800000"/>
            <a:headEnd/>
            <a:tailEnd/>
          </a:ln>
        </p:spPr>
        <p:txBody>
          <a:bodyPr wrap="none" lIns="90000" tIns="46800" rIns="90000" bIns="46800" anchor="ctr">
            <a:spAutoFit/>
          </a:bodyPr>
          <a:lstStyle/>
          <a:p>
            <a:endParaRPr lang="en-US"/>
          </a:p>
        </p:txBody>
      </p:sp>
      <p:graphicFrame>
        <p:nvGraphicFramePr>
          <p:cNvPr id="10244" name="Object 10"/>
          <p:cNvGraphicFramePr>
            <a:graphicFrameLocks noChangeAspect="1"/>
          </p:cNvGraphicFramePr>
          <p:nvPr/>
        </p:nvGraphicFramePr>
        <p:xfrm>
          <a:off x="1547813" y="2205038"/>
          <a:ext cx="2303462" cy="1503362"/>
        </p:xfrm>
        <a:graphic>
          <a:graphicData uri="http://schemas.openxmlformats.org/presentationml/2006/ole">
            <mc:AlternateContent xmlns:mc="http://schemas.openxmlformats.org/markup-compatibility/2006">
              <mc:Choice xmlns:v="urn:schemas-microsoft-com:vml" Requires="v">
                <p:oleObj name="Formel" r:id="rId6" imgW="660113" imgH="431613" progId="Equation.3">
                  <p:embed/>
                </p:oleObj>
              </mc:Choice>
              <mc:Fallback>
                <p:oleObj name="Formel" r:id="rId6" imgW="660113" imgH="431613" progId="Equation.3">
                  <p:embed/>
                  <p:pic>
                    <p:nvPicPr>
                      <p:cNvPr id="10244"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2205038"/>
                        <a:ext cx="2303462" cy="1503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nb-NO" b="0" dirty="0">
                <a:latin typeface="Calibri" panose="020F0502020204030204" pitchFamily="34" charset="0"/>
              </a:rPr>
              <a:t>Estimering av beta – minste kvadraters metode</a:t>
            </a:r>
          </a:p>
        </p:txBody>
      </p:sp>
      <p:sp>
        <p:nvSpPr>
          <p:cNvPr id="37891" name="Rectangle 3"/>
          <p:cNvSpPr>
            <a:spLocks noChangeArrowheads="1"/>
          </p:cNvSpPr>
          <p:nvPr/>
        </p:nvSpPr>
        <p:spPr bwMode="auto">
          <a:xfrm>
            <a:off x="1116013" y="1268413"/>
            <a:ext cx="7775575" cy="4968875"/>
          </a:xfrm>
          <a:prstGeom prst="rect">
            <a:avLst/>
          </a:prstGeom>
          <a:gradFill rotWithShape="0">
            <a:gsLst>
              <a:gs pos="0">
                <a:srgbClr val="FF0000"/>
              </a:gs>
              <a:gs pos="100000">
                <a:srgbClr val="66FF33"/>
              </a:gs>
            </a:gsLst>
            <a:lin ang="5400000" scaled="1"/>
          </a:gradFill>
          <a:ln w="9525">
            <a:solidFill>
              <a:schemeClr val="tx1"/>
            </a:solidFill>
            <a:miter lim="800000"/>
            <a:headEnd/>
            <a:tailEnd/>
          </a:ln>
        </p:spPr>
        <p:txBody>
          <a:bodyPr wrap="none" anchor="ctr"/>
          <a:lstStyle/>
          <a:p>
            <a:endParaRPr lang="en-US"/>
          </a:p>
        </p:txBody>
      </p:sp>
      <p:sp>
        <p:nvSpPr>
          <p:cNvPr id="37892" name="Line 4"/>
          <p:cNvSpPr>
            <a:spLocks noChangeShapeType="1"/>
          </p:cNvSpPr>
          <p:nvPr/>
        </p:nvSpPr>
        <p:spPr bwMode="auto">
          <a:xfrm>
            <a:off x="2514600" y="2438400"/>
            <a:ext cx="0" cy="3276600"/>
          </a:xfrm>
          <a:prstGeom prst="line">
            <a:avLst/>
          </a:prstGeom>
          <a:noFill/>
          <a:ln w="38100">
            <a:solidFill>
              <a:schemeClr val="hlink"/>
            </a:solidFill>
            <a:miter lim="800000"/>
            <a:headEnd/>
            <a:tailEnd/>
          </a:ln>
        </p:spPr>
        <p:txBody>
          <a:bodyPr wrap="none" anchor="ctr"/>
          <a:lstStyle/>
          <a:p>
            <a:endParaRPr lang="en-US"/>
          </a:p>
        </p:txBody>
      </p:sp>
      <p:sp>
        <p:nvSpPr>
          <p:cNvPr id="37893" name="Line 5"/>
          <p:cNvSpPr>
            <a:spLocks noChangeShapeType="1"/>
          </p:cNvSpPr>
          <p:nvPr/>
        </p:nvSpPr>
        <p:spPr bwMode="auto">
          <a:xfrm>
            <a:off x="2514600" y="5715000"/>
            <a:ext cx="5867400" cy="0"/>
          </a:xfrm>
          <a:prstGeom prst="line">
            <a:avLst/>
          </a:prstGeom>
          <a:noFill/>
          <a:ln w="38100">
            <a:solidFill>
              <a:schemeClr val="hlink"/>
            </a:solidFill>
            <a:miter lim="800000"/>
            <a:headEnd/>
            <a:tailEnd/>
          </a:ln>
        </p:spPr>
        <p:txBody>
          <a:bodyPr wrap="none" anchor="ctr"/>
          <a:lstStyle/>
          <a:p>
            <a:endParaRPr lang="en-US"/>
          </a:p>
        </p:txBody>
      </p:sp>
      <p:sp>
        <p:nvSpPr>
          <p:cNvPr id="37894" name="Text Box 6"/>
          <p:cNvSpPr txBox="1">
            <a:spLocks noChangeArrowheads="1"/>
          </p:cNvSpPr>
          <p:nvPr/>
        </p:nvSpPr>
        <p:spPr bwMode="auto">
          <a:xfrm>
            <a:off x="1033463" y="2438400"/>
            <a:ext cx="1738312" cy="641350"/>
          </a:xfrm>
          <a:prstGeom prst="rect">
            <a:avLst/>
          </a:prstGeom>
          <a:noFill/>
          <a:ln w="9525">
            <a:noFill/>
            <a:miter lim="800000"/>
            <a:headEnd/>
            <a:tailEnd/>
          </a:ln>
        </p:spPr>
        <p:txBody>
          <a:bodyPr>
            <a:spAutoFit/>
          </a:bodyPr>
          <a:lstStyle/>
          <a:p>
            <a:pPr>
              <a:spcBef>
                <a:spcPct val="50000"/>
              </a:spcBef>
              <a:buFontTx/>
              <a:buNone/>
            </a:pPr>
            <a:r>
              <a:rPr lang="nb-NO" sz="1800" b="1" i="0">
                <a:latin typeface="Tahoma" charset="0"/>
              </a:rPr>
              <a:t>Avkastning</a:t>
            </a:r>
            <a:br>
              <a:rPr lang="nb-NO" sz="1800" b="1" i="0">
                <a:latin typeface="Tahoma" charset="0"/>
              </a:rPr>
            </a:br>
            <a:r>
              <a:rPr lang="nb-NO" sz="1800" b="1" i="0">
                <a:latin typeface="Tahoma" charset="0"/>
              </a:rPr>
              <a:t>aksje j</a:t>
            </a:r>
          </a:p>
        </p:txBody>
      </p:sp>
      <p:sp>
        <p:nvSpPr>
          <p:cNvPr id="37895" name="Text Box 7"/>
          <p:cNvSpPr txBox="1">
            <a:spLocks noChangeArrowheads="1"/>
          </p:cNvSpPr>
          <p:nvPr/>
        </p:nvSpPr>
        <p:spPr bwMode="auto">
          <a:xfrm>
            <a:off x="5715000" y="5791200"/>
            <a:ext cx="2667000" cy="366713"/>
          </a:xfrm>
          <a:prstGeom prst="rect">
            <a:avLst/>
          </a:prstGeom>
          <a:noFill/>
          <a:ln w="9525">
            <a:noFill/>
            <a:miter lim="800000"/>
            <a:headEnd/>
            <a:tailEnd/>
          </a:ln>
        </p:spPr>
        <p:txBody>
          <a:bodyPr>
            <a:spAutoFit/>
          </a:bodyPr>
          <a:lstStyle/>
          <a:p>
            <a:pPr>
              <a:spcBef>
                <a:spcPct val="50000"/>
              </a:spcBef>
              <a:buFontTx/>
              <a:buNone/>
            </a:pPr>
            <a:r>
              <a:rPr lang="nb-NO" sz="1800" b="1" i="0">
                <a:latin typeface="Tahoma" charset="0"/>
              </a:rPr>
              <a:t>Avkastning marked</a:t>
            </a:r>
          </a:p>
        </p:txBody>
      </p:sp>
      <p:sp>
        <p:nvSpPr>
          <p:cNvPr id="37896" name="Text Box 8"/>
          <p:cNvSpPr txBox="1">
            <a:spLocks noChangeArrowheads="1"/>
          </p:cNvSpPr>
          <p:nvPr/>
        </p:nvSpPr>
        <p:spPr bwMode="auto">
          <a:xfrm>
            <a:off x="2895600" y="4800600"/>
            <a:ext cx="392113" cy="457200"/>
          </a:xfrm>
          <a:prstGeom prst="rect">
            <a:avLst/>
          </a:prstGeom>
          <a:noFill/>
          <a:ln w="9525">
            <a:noFill/>
            <a:miter lim="800000"/>
            <a:headEnd/>
            <a:tailEnd/>
          </a:ln>
        </p:spPr>
        <p:txBody>
          <a:bodyPr wrap="none">
            <a:spAutoFit/>
          </a:bodyPr>
          <a:lstStyle/>
          <a:p>
            <a:pPr>
              <a:spcBef>
                <a:spcPct val="50000"/>
              </a:spcBef>
              <a:buFontTx/>
              <a:buNone/>
            </a:pPr>
            <a:r>
              <a:rPr lang="nb-NO" sz="2400" b="1" i="0">
                <a:latin typeface="Tahoma" charset="0"/>
              </a:rPr>
              <a:t>X</a:t>
            </a:r>
          </a:p>
        </p:txBody>
      </p:sp>
      <p:sp>
        <p:nvSpPr>
          <p:cNvPr id="37897" name="Text Box 9"/>
          <p:cNvSpPr txBox="1">
            <a:spLocks noChangeArrowheads="1"/>
          </p:cNvSpPr>
          <p:nvPr/>
        </p:nvSpPr>
        <p:spPr bwMode="auto">
          <a:xfrm>
            <a:off x="3200400" y="4572000"/>
            <a:ext cx="392113" cy="457200"/>
          </a:xfrm>
          <a:prstGeom prst="rect">
            <a:avLst/>
          </a:prstGeom>
          <a:noFill/>
          <a:ln w="9525">
            <a:noFill/>
            <a:miter lim="800000"/>
            <a:headEnd/>
            <a:tailEnd/>
          </a:ln>
        </p:spPr>
        <p:txBody>
          <a:bodyPr wrap="none">
            <a:spAutoFit/>
          </a:bodyPr>
          <a:lstStyle/>
          <a:p>
            <a:pPr>
              <a:spcBef>
                <a:spcPct val="50000"/>
              </a:spcBef>
              <a:buFontTx/>
              <a:buNone/>
            </a:pPr>
            <a:r>
              <a:rPr lang="nb-NO" sz="2400" b="1" i="0">
                <a:latin typeface="Tahoma" charset="0"/>
              </a:rPr>
              <a:t>X</a:t>
            </a:r>
          </a:p>
        </p:txBody>
      </p:sp>
      <p:sp>
        <p:nvSpPr>
          <p:cNvPr id="37898" name="Text Box 10"/>
          <p:cNvSpPr txBox="1">
            <a:spLocks noChangeArrowheads="1"/>
          </p:cNvSpPr>
          <p:nvPr/>
        </p:nvSpPr>
        <p:spPr bwMode="auto">
          <a:xfrm>
            <a:off x="4038600" y="3810000"/>
            <a:ext cx="392113" cy="457200"/>
          </a:xfrm>
          <a:prstGeom prst="rect">
            <a:avLst/>
          </a:prstGeom>
          <a:noFill/>
          <a:ln w="9525">
            <a:noFill/>
            <a:miter lim="800000"/>
            <a:headEnd/>
            <a:tailEnd/>
          </a:ln>
        </p:spPr>
        <p:txBody>
          <a:bodyPr wrap="none">
            <a:spAutoFit/>
          </a:bodyPr>
          <a:lstStyle/>
          <a:p>
            <a:pPr>
              <a:spcBef>
                <a:spcPct val="50000"/>
              </a:spcBef>
              <a:buFontTx/>
              <a:buNone/>
            </a:pPr>
            <a:r>
              <a:rPr lang="nb-NO" sz="2400" b="1" i="0">
                <a:latin typeface="Tahoma" charset="0"/>
              </a:rPr>
              <a:t>X</a:t>
            </a:r>
          </a:p>
        </p:txBody>
      </p:sp>
      <p:sp>
        <p:nvSpPr>
          <p:cNvPr id="37899" name="Text Box 11"/>
          <p:cNvSpPr txBox="1">
            <a:spLocks noChangeArrowheads="1"/>
          </p:cNvSpPr>
          <p:nvPr/>
        </p:nvSpPr>
        <p:spPr bwMode="auto">
          <a:xfrm>
            <a:off x="3886200" y="4267200"/>
            <a:ext cx="392113" cy="457200"/>
          </a:xfrm>
          <a:prstGeom prst="rect">
            <a:avLst/>
          </a:prstGeom>
          <a:noFill/>
          <a:ln w="9525">
            <a:noFill/>
            <a:miter lim="800000"/>
            <a:headEnd/>
            <a:tailEnd/>
          </a:ln>
        </p:spPr>
        <p:txBody>
          <a:bodyPr wrap="none">
            <a:spAutoFit/>
          </a:bodyPr>
          <a:lstStyle/>
          <a:p>
            <a:pPr>
              <a:spcBef>
                <a:spcPct val="50000"/>
              </a:spcBef>
              <a:buFontTx/>
              <a:buNone/>
            </a:pPr>
            <a:r>
              <a:rPr lang="nb-NO" sz="2400" b="1" i="0">
                <a:latin typeface="Tahoma" charset="0"/>
              </a:rPr>
              <a:t>X</a:t>
            </a:r>
          </a:p>
        </p:txBody>
      </p:sp>
      <p:sp>
        <p:nvSpPr>
          <p:cNvPr id="37900" name="Text Box 12"/>
          <p:cNvSpPr txBox="1">
            <a:spLocks noChangeArrowheads="1"/>
          </p:cNvSpPr>
          <p:nvPr/>
        </p:nvSpPr>
        <p:spPr bwMode="auto">
          <a:xfrm>
            <a:off x="4343400" y="3352800"/>
            <a:ext cx="392113" cy="457200"/>
          </a:xfrm>
          <a:prstGeom prst="rect">
            <a:avLst/>
          </a:prstGeom>
          <a:noFill/>
          <a:ln w="9525">
            <a:noFill/>
            <a:miter lim="800000"/>
            <a:headEnd/>
            <a:tailEnd/>
          </a:ln>
        </p:spPr>
        <p:txBody>
          <a:bodyPr wrap="none">
            <a:spAutoFit/>
          </a:bodyPr>
          <a:lstStyle/>
          <a:p>
            <a:pPr>
              <a:spcBef>
                <a:spcPct val="50000"/>
              </a:spcBef>
              <a:buFontTx/>
              <a:buNone/>
            </a:pPr>
            <a:r>
              <a:rPr lang="nb-NO" sz="2400" b="1" i="0">
                <a:latin typeface="Tahoma" charset="0"/>
              </a:rPr>
              <a:t>X</a:t>
            </a:r>
          </a:p>
        </p:txBody>
      </p:sp>
      <p:sp>
        <p:nvSpPr>
          <p:cNvPr id="37901" name="Text Box 13"/>
          <p:cNvSpPr txBox="1">
            <a:spLocks noChangeArrowheads="1"/>
          </p:cNvSpPr>
          <p:nvPr/>
        </p:nvSpPr>
        <p:spPr bwMode="auto">
          <a:xfrm>
            <a:off x="3505200" y="4267200"/>
            <a:ext cx="392113" cy="457200"/>
          </a:xfrm>
          <a:prstGeom prst="rect">
            <a:avLst/>
          </a:prstGeom>
          <a:noFill/>
          <a:ln w="9525">
            <a:noFill/>
            <a:miter lim="800000"/>
            <a:headEnd/>
            <a:tailEnd/>
          </a:ln>
        </p:spPr>
        <p:txBody>
          <a:bodyPr wrap="none">
            <a:spAutoFit/>
          </a:bodyPr>
          <a:lstStyle/>
          <a:p>
            <a:pPr>
              <a:spcBef>
                <a:spcPct val="50000"/>
              </a:spcBef>
              <a:buFontTx/>
              <a:buNone/>
            </a:pPr>
            <a:r>
              <a:rPr lang="nb-NO" sz="2400" b="1" i="0">
                <a:latin typeface="Tahoma" charset="0"/>
              </a:rPr>
              <a:t>X</a:t>
            </a:r>
          </a:p>
        </p:txBody>
      </p:sp>
      <p:sp>
        <p:nvSpPr>
          <p:cNvPr id="37902" name="Text Box 14"/>
          <p:cNvSpPr txBox="1">
            <a:spLocks noChangeArrowheads="1"/>
          </p:cNvSpPr>
          <p:nvPr/>
        </p:nvSpPr>
        <p:spPr bwMode="auto">
          <a:xfrm>
            <a:off x="4724400" y="3505200"/>
            <a:ext cx="392113" cy="457200"/>
          </a:xfrm>
          <a:prstGeom prst="rect">
            <a:avLst/>
          </a:prstGeom>
          <a:noFill/>
          <a:ln w="9525">
            <a:noFill/>
            <a:miter lim="800000"/>
            <a:headEnd/>
            <a:tailEnd/>
          </a:ln>
        </p:spPr>
        <p:txBody>
          <a:bodyPr wrap="none">
            <a:spAutoFit/>
          </a:bodyPr>
          <a:lstStyle/>
          <a:p>
            <a:pPr>
              <a:spcBef>
                <a:spcPct val="50000"/>
              </a:spcBef>
              <a:buFontTx/>
              <a:buNone/>
            </a:pPr>
            <a:r>
              <a:rPr lang="nb-NO" sz="2400" b="1" i="0">
                <a:latin typeface="Tahoma" charset="0"/>
              </a:rPr>
              <a:t>X</a:t>
            </a:r>
          </a:p>
        </p:txBody>
      </p:sp>
      <p:sp>
        <p:nvSpPr>
          <p:cNvPr id="37903" name="Text Box 15"/>
          <p:cNvSpPr txBox="1">
            <a:spLocks noChangeArrowheads="1"/>
          </p:cNvSpPr>
          <p:nvPr/>
        </p:nvSpPr>
        <p:spPr bwMode="auto">
          <a:xfrm>
            <a:off x="5486400" y="2895600"/>
            <a:ext cx="392113" cy="457200"/>
          </a:xfrm>
          <a:prstGeom prst="rect">
            <a:avLst/>
          </a:prstGeom>
          <a:noFill/>
          <a:ln w="9525">
            <a:noFill/>
            <a:miter lim="800000"/>
            <a:headEnd/>
            <a:tailEnd/>
          </a:ln>
        </p:spPr>
        <p:txBody>
          <a:bodyPr wrap="none">
            <a:spAutoFit/>
          </a:bodyPr>
          <a:lstStyle/>
          <a:p>
            <a:pPr>
              <a:spcBef>
                <a:spcPct val="50000"/>
              </a:spcBef>
              <a:buFontTx/>
              <a:buNone/>
            </a:pPr>
            <a:r>
              <a:rPr lang="nb-NO" sz="2400" b="1" i="0">
                <a:latin typeface="Tahoma" charset="0"/>
              </a:rPr>
              <a:t>X</a:t>
            </a:r>
          </a:p>
        </p:txBody>
      </p:sp>
      <p:sp>
        <p:nvSpPr>
          <p:cNvPr id="37904" name="Text Box 16"/>
          <p:cNvSpPr txBox="1">
            <a:spLocks noChangeArrowheads="1"/>
          </p:cNvSpPr>
          <p:nvPr/>
        </p:nvSpPr>
        <p:spPr bwMode="auto">
          <a:xfrm>
            <a:off x="5105400" y="3200400"/>
            <a:ext cx="392113" cy="457200"/>
          </a:xfrm>
          <a:prstGeom prst="rect">
            <a:avLst/>
          </a:prstGeom>
          <a:noFill/>
          <a:ln w="9525">
            <a:noFill/>
            <a:miter lim="800000"/>
            <a:headEnd/>
            <a:tailEnd/>
          </a:ln>
        </p:spPr>
        <p:txBody>
          <a:bodyPr wrap="none">
            <a:spAutoFit/>
          </a:bodyPr>
          <a:lstStyle/>
          <a:p>
            <a:pPr>
              <a:spcBef>
                <a:spcPct val="50000"/>
              </a:spcBef>
              <a:buFontTx/>
              <a:buNone/>
            </a:pPr>
            <a:r>
              <a:rPr lang="nb-NO" sz="2400" b="1" i="0">
                <a:latin typeface="Tahoma" charset="0"/>
              </a:rPr>
              <a:t>X</a:t>
            </a:r>
          </a:p>
        </p:txBody>
      </p:sp>
      <p:sp>
        <p:nvSpPr>
          <p:cNvPr id="37905" name="Text Box 17"/>
          <p:cNvSpPr txBox="1">
            <a:spLocks noChangeArrowheads="1"/>
          </p:cNvSpPr>
          <p:nvPr/>
        </p:nvSpPr>
        <p:spPr bwMode="auto">
          <a:xfrm>
            <a:off x="5867400" y="2819400"/>
            <a:ext cx="392113" cy="457200"/>
          </a:xfrm>
          <a:prstGeom prst="rect">
            <a:avLst/>
          </a:prstGeom>
          <a:noFill/>
          <a:ln w="9525">
            <a:noFill/>
            <a:miter lim="800000"/>
            <a:headEnd/>
            <a:tailEnd/>
          </a:ln>
        </p:spPr>
        <p:txBody>
          <a:bodyPr wrap="none">
            <a:spAutoFit/>
          </a:bodyPr>
          <a:lstStyle/>
          <a:p>
            <a:pPr>
              <a:spcBef>
                <a:spcPct val="50000"/>
              </a:spcBef>
              <a:buFontTx/>
              <a:buNone/>
            </a:pPr>
            <a:r>
              <a:rPr lang="nb-NO" sz="2400" b="1" i="0">
                <a:latin typeface="Tahoma" charset="0"/>
              </a:rPr>
              <a:t>X</a:t>
            </a:r>
          </a:p>
        </p:txBody>
      </p:sp>
      <p:sp>
        <p:nvSpPr>
          <p:cNvPr id="37906" name="Text Box 18"/>
          <p:cNvSpPr txBox="1">
            <a:spLocks noChangeArrowheads="1"/>
          </p:cNvSpPr>
          <p:nvPr/>
        </p:nvSpPr>
        <p:spPr bwMode="auto">
          <a:xfrm>
            <a:off x="6096000" y="2590800"/>
            <a:ext cx="392113" cy="457200"/>
          </a:xfrm>
          <a:prstGeom prst="rect">
            <a:avLst/>
          </a:prstGeom>
          <a:noFill/>
          <a:ln w="9525">
            <a:noFill/>
            <a:miter lim="800000"/>
            <a:headEnd/>
            <a:tailEnd/>
          </a:ln>
        </p:spPr>
        <p:txBody>
          <a:bodyPr wrap="none">
            <a:spAutoFit/>
          </a:bodyPr>
          <a:lstStyle/>
          <a:p>
            <a:pPr>
              <a:spcBef>
                <a:spcPct val="50000"/>
              </a:spcBef>
              <a:buFontTx/>
              <a:buNone/>
            </a:pPr>
            <a:r>
              <a:rPr lang="nb-NO" sz="2400" b="1" i="0">
                <a:latin typeface="Tahoma" charset="0"/>
              </a:rPr>
              <a:t>X</a:t>
            </a:r>
          </a:p>
        </p:txBody>
      </p:sp>
      <p:sp>
        <p:nvSpPr>
          <p:cNvPr id="282643" name="Line 19"/>
          <p:cNvSpPr>
            <a:spLocks noChangeShapeType="1"/>
          </p:cNvSpPr>
          <p:nvPr/>
        </p:nvSpPr>
        <p:spPr bwMode="auto">
          <a:xfrm flipV="1">
            <a:off x="2514600" y="2590800"/>
            <a:ext cx="4038600" cy="2819400"/>
          </a:xfrm>
          <a:prstGeom prst="line">
            <a:avLst/>
          </a:prstGeom>
          <a:noFill/>
          <a:ln w="38100">
            <a:solidFill>
              <a:srgbClr val="3D0DD7"/>
            </a:solidFill>
            <a:miter lim="800000"/>
            <a:headEnd/>
            <a:tailEnd/>
          </a:ln>
        </p:spPr>
        <p:txBody>
          <a:bodyPr wrap="none" anchor="ctr"/>
          <a:lstStyle/>
          <a:p>
            <a:endParaRPr lang="en-US"/>
          </a:p>
        </p:txBody>
      </p:sp>
      <p:sp>
        <p:nvSpPr>
          <p:cNvPr id="282644" name="Text Box 20"/>
          <p:cNvSpPr txBox="1">
            <a:spLocks noChangeArrowheads="1"/>
          </p:cNvSpPr>
          <p:nvPr/>
        </p:nvSpPr>
        <p:spPr bwMode="auto">
          <a:xfrm>
            <a:off x="6324600" y="2743200"/>
            <a:ext cx="2513013" cy="915988"/>
          </a:xfrm>
          <a:prstGeom prst="rect">
            <a:avLst/>
          </a:prstGeom>
          <a:noFill/>
          <a:ln w="9525">
            <a:noFill/>
            <a:miter lim="800000"/>
            <a:headEnd/>
            <a:tailEnd/>
          </a:ln>
        </p:spPr>
        <p:txBody>
          <a:bodyPr wrap="none">
            <a:spAutoFit/>
          </a:bodyPr>
          <a:lstStyle/>
          <a:p>
            <a:pPr>
              <a:spcBef>
                <a:spcPct val="50000"/>
              </a:spcBef>
              <a:buFontTx/>
              <a:buNone/>
            </a:pPr>
            <a:r>
              <a:rPr lang="nb-NO" sz="1800" b="1" i="0">
                <a:latin typeface="Tahoma" charset="0"/>
              </a:rPr>
              <a:t>Beste linje </a:t>
            </a:r>
            <a:br>
              <a:rPr lang="nb-NO" sz="1800" b="1" i="0">
                <a:latin typeface="Tahoma" charset="0"/>
              </a:rPr>
            </a:br>
            <a:r>
              <a:rPr lang="nb-NO" sz="1800" b="1" i="0">
                <a:latin typeface="Tahoma" charset="0"/>
              </a:rPr>
              <a:t>estimeres med mkm</a:t>
            </a:r>
            <a:br>
              <a:rPr lang="nb-NO" sz="1800" b="1" i="0">
                <a:latin typeface="Tahoma" charset="0"/>
              </a:rPr>
            </a:br>
            <a:r>
              <a:rPr lang="nb-NO" sz="1800" b="1" i="0">
                <a:latin typeface="Tahoma" charset="0"/>
              </a:rPr>
              <a:t>(least squares)</a:t>
            </a:r>
          </a:p>
        </p:txBody>
      </p:sp>
      <p:sp>
        <p:nvSpPr>
          <p:cNvPr id="282645" name="Line 21"/>
          <p:cNvSpPr>
            <a:spLocks noChangeShapeType="1"/>
          </p:cNvSpPr>
          <p:nvPr/>
        </p:nvSpPr>
        <p:spPr bwMode="auto">
          <a:xfrm>
            <a:off x="3886200" y="4419600"/>
            <a:ext cx="1447800" cy="0"/>
          </a:xfrm>
          <a:prstGeom prst="line">
            <a:avLst/>
          </a:prstGeom>
          <a:noFill/>
          <a:ln w="38100">
            <a:solidFill>
              <a:schemeClr val="tx1"/>
            </a:solidFill>
            <a:miter lim="800000"/>
            <a:headEnd/>
            <a:tailEnd/>
          </a:ln>
        </p:spPr>
        <p:txBody>
          <a:bodyPr wrap="none" anchor="ctr"/>
          <a:lstStyle/>
          <a:p>
            <a:endParaRPr lang="en-US"/>
          </a:p>
        </p:txBody>
      </p:sp>
      <p:sp>
        <p:nvSpPr>
          <p:cNvPr id="282646" name="Line 22"/>
          <p:cNvSpPr>
            <a:spLocks noChangeShapeType="1"/>
          </p:cNvSpPr>
          <p:nvPr/>
        </p:nvSpPr>
        <p:spPr bwMode="auto">
          <a:xfrm flipV="1">
            <a:off x="5334000" y="3429000"/>
            <a:ext cx="0" cy="990600"/>
          </a:xfrm>
          <a:prstGeom prst="line">
            <a:avLst/>
          </a:prstGeom>
          <a:noFill/>
          <a:ln w="38100">
            <a:solidFill>
              <a:schemeClr val="tx1"/>
            </a:solidFill>
            <a:miter lim="800000"/>
            <a:headEnd/>
            <a:tailEnd/>
          </a:ln>
        </p:spPr>
        <p:txBody>
          <a:bodyPr wrap="none" anchor="ctr"/>
          <a:lstStyle/>
          <a:p>
            <a:endParaRPr lang="en-US"/>
          </a:p>
        </p:txBody>
      </p:sp>
      <p:sp>
        <p:nvSpPr>
          <p:cNvPr id="282647" name="Text Box 23"/>
          <p:cNvSpPr txBox="1">
            <a:spLocks noChangeArrowheads="1"/>
          </p:cNvSpPr>
          <p:nvPr/>
        </p:nvSpPr>
        <p:spPr bwMode="auto">
          <a:xfrm>
            <a:off x="5334000" y="3810000"/>
            <a:ext cx="1514475" cy="366713"/>
          </a:xfrm>
          <a:prstGeom prst="rect">
            <a:avLst/>
          </a:prstGeom>
          <a:noFill/>
          <a:ln w="9525">
            <a:noFill/>
            <a:miter lim="800000"/>
            <a:headEnd/>
            <a:tailEnd/>
          </a:ln>
        </p:spPr>
        <p:txBody>
          <a:bodyPr wrap="none">
            <a:spAutoFit/>
          </a:bodyPr>
          <a:lstStyle/>
          <a:p>
            <a:pPr>
              <a:spcBef>
                <a:spcPct val="50000"/>
              </a:spcBef>
              <a:buFontTx/>
              <a:buNone/>
            </a:pPr>
            <a:r>
              <a:rPr lang="nb-NO" sz="1800" b="1" i="0">
                <a:latin typeface="Tahoma" charset="0"/>
              </a:rPr>
              <a:t>Helning = </a:t>
            </a:r>
            <a:r>
              <a:rPr lang="nb-NO" sz="1800" b="1" i="0">
                <a:latin typeface="Tahoma" charset="0"/>
                <a:sym typeface="Symbol" pitchFamily="18" charset="2"/>
              </a:rPr>
              <a:t></a:t>
            </a:r>
            <a:endParaRPr lang="nb-NO" sz="1800" b="1" i="0">
              <a:latin typeface="Tahoma" charset="0"/>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2643"/>
                                        </p:tgtEl>
                                        <p:attrNameLst>
                                          <p:attrName>style.visibility</p:attrName>
                                        </p:attrNameLst>
                                      </p:cBhvr>
                                      <p:to>
                                        <p:strVal val="visible"/>
                                      </p:to>
                                    </p:set>
                                    <p:anim calcmode="lin" valueType="num">
                                      <p:cBhvr additive="base">
                                        <p:cTn id="7" dur="500" fill="hold"/>
                                        <p:tgtEl>
                                          <p:spTgt spid="282643"/>
                                        </p:tgtEl>
                                        <p:attrNameLst>
                                          <p:attrName>ppt_x</p:attrName>
                                        </p:attrNameLst>
                                      </p:cBhvr>
                                      <p:tavLst>
                                        <p:tav tm="0">
                                          <p:val>
                                            <p:strVal val="0-#ppt_w/2"/>
                                          </p:val>
                                        </p:tav>
                                        <p:tav tm="100000">
                                          <p:val>
                                            <p:strVal val="#ppt_x"/>
                                          </p:val>
                                        </p:tav>
                                      </p:tavLst>
                                    </p:anim>
                                    <p:anim calcmode="lin" valueType="num">
                                      <p:cBhvr additive="base">
                                        <p:cTn id="8" dur="500" fill="hold"/>
                                        <p:tgtEl>
                                          <p:spTgt spid="2826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2644"/>
                                        </p:tgtEl>
                                        <p:attrNameLst>
                                          <p:attrName>style.visibility</p:attrName>
                                        </p:attrNameLst>
                                      </p:cBhvr>
                                      <p:to>
                                        <p:strVal val="visible"/>
                                      </p:to>
                                    </p:set>
                                    <p:anim calcmode="lin" valueType="num">
                                      <p:cBhvr additive="base">
                                        <p:cTn id="13" dur="500" fill="hold"/>
                                        <p:tgtEl>
                                          <p:spTgt spid="282644"/>
                                        </p:tgtEl>
                                        <p:attrNameLst>
                                          <p:attrName>ppt_x</p:attrName>
                                        </p:attrNameLst>
                                      </p:cBhvr>
                                      <p:tavLst>
                                        <p:tav tm="0">
                                          <p:val>
                                            <p:strVal val="0-#ppt_w/2"/>
                                          </p:val>
                                        </p:tav>
                                        <p:tav tm="100000">
                                          <p:val>
                                            <p:strVal val="#ppt_x"/>
                                          </p:val>
                                        </p:tav>
                                      </p:tavLst>
                                    </p:anim>
                                    <p:anim calcmode="lin" valueType="num">
                                      <p:cBhvr additive="base">
                                        <p:cTn id="14" dur="500" fill="hold"/>
                                        <p:tgtEl>
                                          <p:spTgt spid="28264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2645"/>
                                        </p:tgtEl>
                                        <p:attrNameLst>
                                          <p:attrName>style.visibility</p:attrName>
                                        </p:attrNameLst>
                                      </p:cBhvr>
                                      <p:to>
                                        <p:strVal val="visible"/>
                                      </p:to>
                                    </p:set>
                                    <p:anim calcmode="lin" valueType="num">
                                      <p:cBhvr additive="base">
                                        <p:cTn id="19" dur="500" fill="hold"/>
                                        <p:tgtEl>
                                          <p:spTgt spid="282645"/>
                                        </p:tgtEl>
                                        <p:attrNameLst>
                                          <p:attrName>ppt_x</p:attrName>
                                        </p:attrNameLst>
                                      </p:cBhvr>
                                      <p:tavLst>
                                        <p:tav tm="0">
                                          <p:val>
                                            <p:strVal val="0-#ppt_w/2"/>
                                          </p:val>
                                        </p:tav>
                                        <p:tav tm="100000">
                                          <p:val>
                                            <p:strVal val="#ppt_x"/>
                                          </p:val>
                                        </p:tav>
                                      </p:tavLst>
                                    </p:anim>
                                    <p:anim calcmode="lin" valueType="num">
                                      <p:cBhvr additive="base">
                                        <p:cTn id="20" dur="500" fill="hold"/>
                                        <p:tgtEl>
                                          <p:spTgt spid="28264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282646"/>
                                        </p:tgtEl>
                                        <p:attrNameLst>
                                          <p:attrName>style.visibility</p:attrName>
                                        </p:attrNameLst>
                                      </p:cBhvr>
                                      <p:to>
                                        <p:strVal val="visible"/>
                                      </p:to>
                                    </p:set>
                                    <p:anim calcmode="lin" valueType="num">
                                      <p:cBhvr additive="base">
                                        <p:cTn id="24" dur="500" fill="hold"/>
                                        <p:tgtEl>
                                          <p:spTgt spid="282646"/>
                                        </p:tgtEl>
                                        <p:attrNameLst>
                                          <p:attrName>ppt_x</p:attrName>
                                        </p:attrNameLst>
                                      </p:cBhvr>
                                      <p:tavLst>
                                        <p:tav tm="0">
                                          <p:val>
                                            <p:strVal val="0-#ppt_w/2"/>
                                          </p:val>
                                        </p:tav>
                                        <p:tav tm="100000">
                                          <p:val>
                                            <p:strVal val="#ppt_x"/>
                                          </p:val>
                                        </p:tav>
                                      </p:tavLst>
                                    </p:anim>
                                    <p:anim calcmode="lin" valueType="num">
                                      <p:cBhvr additive="base">
                                        <p:cTn id="25" dur="500" fill="hold"/>
                                        <p:tgtEl>
                                          <p:spTgt spid="282646"/>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8" fill="hold" grpId="0" nodeType="afterEffect">
                                  <p:stCondLst>
                                    <p:cond delay="2000"/>
                                  </p:stCondLst>
                                  <p:childTnLst>
                                    <p:set>
                                      <p:cBhvr>
                                        <p:cTn id="28" dur="1" fill="hold">
                                          <p:stCondLst>
                                            <p:cond delay="0"/>
                                          </p:stCondLst>
                                        </p:cTn>
                                        <p:tgtEl>
                                          <p:spTgt spid="282647"/>
                                        </p:tgtEl>
                                        <p:attrNameLst>
                                          <p:attrName>style.visibility</p:attrName>
                                        </p:attrNameLst>
                                      </p:cBhvr>
                                      <p:to>
                                        <p:strVal val="visible"/>
                                      </p:to>
                                    </p:set>
                                    <p:anim calcmode="lin" valueType="num">
                                      <p:cBhvr additive="base">
                                        <p:cTn id="29" dur="500" fill="hold"/>
                                        <p:tgtEl>
                                          <p:spTgt spid="282647"/>
                                        </p:tgtEl>
                                        <p:attrNameLst>
                                          <p:attrName>ppt_x</p:attrName>
                                        </p:attrNameLst>
                                      </p:cBhvr>
                                      <p:tavLst>
                                        <p:tav tm="0">
                                          <p:val>
                                            <p:strVal val="0-#ppt_w/2"/>
                                          </p:val>
                                        </p:tav>
                                        <p:tav tm="100000">
                                          <p:val>
                                            <p:strVal val="#ppt_x"/>
                                          </p:val>
                                        </p:tav>
                                      </p:tavLst>
                                    </p:anim>
                                    <p:anim calcmode="lin" valueType="num">
                                      <p:cBhvr additive="base">
                                        <p:cTn id="30" dur="500" fill="hold"/>
                                        <p:tgtEl>
                                          <p:spTgt spid="2826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43" grpId="0" animBg="1"/>
      <p:bldP spid="282644" grpId="0" autoUpdateAnimBg="0"/>
      <p:bldP spid="282645" grpId="0" animBg="1"/>
      <p:bldP spid="282646" grpId="0" animBg="1"/>
      <p:bldP spid="28264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b="0" dirty="0">
                <a:latin typeface="Calibri" panose="020F0502020204030204" pitchFamily="34" charset="0"/>
              </a:rPr>
              <a:t>Estimering av beta – Olav Thon ASA</a:t>
            </a:r>
            <a:br>
              <a:rPr lang="nb-NO" b="0" dirty="0">
                <a:latin typeface="Calibri" panose="020F0502020204030204" pitchFamily="34" charset="0"/>
              </a:rPr>
            </a:br>
            <a:r>
              <a:rPr lang="nb-NO" sz="1600" b="0" dirty="0">
                <a:latin typeface="Calibri" panose="020F0502020204030204" pitchFamily="34" charset="0"/>
              </a:rPr>
              <a:t>Korrelasjon mellom Thon og markedet (OSEBX) er 0,60</a:t>
            </a:r>
            <a:endParaRPr lang="nb-NO" dirty="0"/>
          </a:p>
        </p:txBody>
      </p:sp>
      <p:sp>
        <p:nvSpPr>
          <p:cNvPr id="8" name="Rectangle 2"/>
          <p:cNvSpPr>
            <a:spLocks noChangeArrowheads="1"/>
          </p:cNvSpPr>
          <p:nvPr/>
        </p:nvSpPr>
        <p:spPr bwMode="auto">
          <a:xfrm>
            <a:off x="1187623" y="4787090"/>
            <a:ext cx="106614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b-NO"/>
          </a:p>
        </p:txBody>
      </p:sp>
      <p:graphicFrame>
        <p:nvGraphicFramePr>
          <p:cNvPr id="9" name="Objekt 8"/>
          <p:cNvGraphicFramePr>
            <a:graphicFrameLocks noChangeAspect="1"/>
          </p:cNvGraphicFramePr>
          <p:nvPr>
            <p:extLst>
              <p:ext uri="{D42A27DB-BD31-4B8C-83A1-F6EECF244321}">
                <p14:modId xmlns:p14="http://schemas.microsoft.com/office/powerpoint/2010/main" val="626288115"/>
              </p:ext>
            </p:extLst>
          </p:nvPr>
        </p:nvGraphicFramePr>
        <p:xfrm>
          <a:off x="1281113" y="4581525"/>
          <a:ext cx="6910387" cy="730250"/>
        </p:xfrm>
        <a:graphic>
          <a:graphicData uri="http://schemas.openxmlformats.org/presentationml/2006/ole">
            <mc:AlternateContent xmlns:mc="http://schemas.openxmlformats.org/markup-compatibility/2006">
              <mc:Choice xmlns:v="urn:schemas-microsoft-com:vml" Requires="v">
                <p:oleObj name="Equation" r:id="rId2" imgW="4305240" imgH="457200" progId="Equation.DSMT4">
                  <p:embed/>
                </p:oleObj>
              </mc:Choice>
              <mc:Fallback>
                <p:oleObj name="Equation" r:id="rId2" imgW="4305240" imgH="457200" progId="Equation.DSMT4">
                  <p:embed/>
                  <p:pic>
                    <p:nvPicPr>
                      <p:cNvPr id="9" name="Objekt 8"/>
                      <p:cNvPicPr>
                        <a:picLocks noChangeAspect="1" noChangeArrowheads="1"/>
                      </p:cNvPicPr>
                      <p:nvPr/>
                    </p:nvPicPr>
                    <p:blipFill>
                      <a:blip r:embed="rId3"/>
                      <a:srcRect/>
                      <a:stretch>
                        <a:fillRect/>
                      </a:stretch>
                    </p:blipFill>
                    <p:spPr bwMode="auto">
                      <a:xfrm>
                        <a:off x="1281113" y="4581525"/>
                        <a:ext cx="6910387" cy="730250"/>
                      </a:xfrm>
                      <a:prstGeom prst="rect">
                        <a:avLst/>
                      </a:prstGeom>
                      <a:noFill/>
                    </p:spPr>
                  </p:pic>
                </p:oleObj>
              </mc:Fallback>
            </mc:AlternateContent>
          </a:graphicData>
        </a:graphic>
      </p:graphicFrame>
      <p:graphicFrame>
        <p:nvGraphicFramePr>
          <p:cNvPr id="2" name="Objekt 1">
            <a:extLst>
              <a:ext uri="{FF2B5EF4-FFF2-40B4-BE49-F238E27FC236}">
                <a16:creationId xmlns:a16="http://schemas.microsoft.com/office/drawing/2014/main" id="{1827C6C2-974D-84C1-3578-104128ED38D5}"/>
              </a:ext>
            </a:extLst>
          </p:cNvPr>
          <p:cNvGraphicFramePr>
            <a:graphicFrameLocks noChangeAspect="1"/>
          </p:cNvGraphicFramePr>
          <p:nvPr>
            <p:extLst>
              <p:ext uri="{D42A27DB-BD31-4B8C-83A1-F6EECF244321}">
                <p14:modId xmlns:p14="http://schemas.microsoft.com/office/powerpoint/2010/main" val="1434101119"/>
              </p:ext>
            </p:extLst>
          </p:nvPr>
        </p:nvGraphicFramePr>
        <p:xfrm>
          <a:off x="1187623" y="1235534"/>
          <a:ext cx="6734175" cy="2867025"/>
        </p:xfrm>
        <a:graphic>
          <a:graphicData uri="http://schemas.openxmlformats.org/presentationml/2006/ole">
            <mc:AlternateContent xmlns:mc="http://schemas.openxmlformats.org/markup-compatibility/2006">
              <mc:Choice xmlns:v="urn:schemas-microsoft-com:vml" Requires="v">
                <p:oleObj name="Worksheet" r:id="rId4" imgW="6733987" imgH="2866889" progId="Excel.Sheet.12">
                  <p:embed/>
                </p:oleObj>
              </mc:Choice>
              <mc:Fallback>
                <p:oleObj name="Worksheet" r:id="rId4" imgW="6733987" imgH="2866889" progId="Excel.Sheet.12">
                  <p:embed/>
                  <p:pic>
                    <p:nvPicPr>
                      <p:cNvPr id="2" name="Objekt 1">
                        <a:extLst>
                          <a:ext uri="{FF2B5EF4-FFF2-40B4-BE49-F238E27FC236}">
                            <a16:creationId xmlns:a16="http://schemas.microsoft.com/office/drawing/2014/main" id="{1827C6C2-974D-84C1-3578-104128ED38D5}"/>
                          </a:ext>
                        </a:extLst>
                      </p:cNvPr>
                      <p:cNvPicPr/>
                      <p:nvPr/>
                    </p:nvPicPr>
                    <p:blipFill>
                      <a:blip r:embed="rId5"/>
                      <a:stretch>
                        <a:fillRect/>
                      </a:stretch>
                    </p:blipFill>
                    <p:spPr>
                      <a:xfrm>
                        <a:off x="1187623" y="1235534"/>
                        <a:ext cx="6734175" cy="2867025"/>
                      </a:xfrm>
                      <a:prstGeom prst="rect">
                        <a:avLst/>
                      </a:prstGeom>
                    </p:spPr>
                  </p:pic>
                </p:oleObj>
              </mc:Fallback>
            </mc:AlternateContent>
          </a:graphicData>
        </a:graphic>
      </p:graphicFrame>
    </p:spTree>
    <p:extLst>
      <p:ext uri="{BB962C8B-B14F-4D97-AF65-F5344CB8AC3E}">
        <p14:creationId xmlns:p14="http://schemas.microsoft.com/office/powerpoint/2010/main" val="644140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b="0" dirty="0">
                <a:latin typeface="Calibri" panose="020F0502020204030204" pitchFamily="34" charset="0"/>
              </a:rPr>
              <a:t>Estimering av beta – Olav Thon ASA</a:t>
            </a:r>
            <a:endParaRPr lang="nb-NO" dirty="0"/>
          </a:p>
        </p:txBody>
      </p:sp>
      <p:sp>
        <p:nvSpPr>
          <p:cNvPr id="2" name="Plassholder for innhold 1"/>
          <p:cNvSpPr>
            <a:spLocks noGrp="1"/>
          </p:cNvSpPr>
          <p:nvPr>
            <p:ph idx="1"/>
          </p:nvPr>
        </p:nvSpPr>
        <p:spPr/>
        <p:txBody>
          <a:bodyPr/>
          <a:lstStyle/>
          <a:p>
            <a:r>
              <a:rPr lang="nb-NO" sz="2500" dirty="0">
                <a:latin typeface="Calibri" panose="020F0502020204030204" pitchFamily="34" charset="0"/>
                <a:cs typeface="Calibri" panose="020F0502020204030204" pitchFamily="34" charset="0"/>
              </a:rPr>
              <a:t>Det kan være raskere å beregne beta med Excel direkte. Det betyr at vi estimerer sammenhengen at Y = </a:t>
            </a:r>
            <a:r>
              <a:rPr lang="el-GR" sz="2500" dirty="0">
                <a:latin typeface="Calibri" panose="020F0502020204030204" pitchFamily="34" charset="0"/>
                <a:cs typeface="Calibri" panose="020F0502020204030204" pitchFamily="34" charset="0"/>
              </a:rPr>
              <a:t>β</a:t>
            </a:r>
            <a:r>
              <a:rPr lang="nb-NO" sz="1600" dirty="0">
                <a:latin typeface="Calibri" panose="020F0502020204030204" pitchFamily="34" charset="0"/>
                <a:cs typeface="Calibri" panose="020F0502020204030204" pitchFamily="34" charset="0"/>
              </a:rPr>
              <a:t>0</a:t>
            </a:r>
            <a:r>
              <a:rPr lang="nb-NO" sz="2500" dirty="0">
                <a:latin typeface="Calibri" panose="020F0502020204030204" pitchFamily="34" charset="0"/>
                <a:cs typeface="Calibri" panose="020F0502020204030204" pitchFamily="34" charset="0"/>
              </a:rPr>
              <a:t> + </a:t>
            </a:r>
            <a:r>
              <a:rPr lang="el-GR" sz="2500" dirty="0">
                <a:latin typeface="Calibri" panose="020F0502020204030204" pitchFamily="34" charset="0"/>
                <a:cs typeface="Calibri" panose="020F0502020204030204" pitchFamily="34" charset="0"/>
              </a:rPr>
              <a:t>β</a:t>
            </a:r>
            <a:r>
              <a:rPr lang="nb-NO" sz="1600" dirty="0">
                <a:latin typeface="Calibri" panose="020F0502020204030204" pitchFamily="34" charset="0"/>
                <a:cs typeface="Calibri" panose="020F0502020204030204" pitchFamily="34" charset="0"/>
              </a:rPr>
              <a:t>1</a:t>
            </a:r>
            <a:r>
              <a:rPr lang="nb-NO" sz="2400" dirty="0">
                <a:latin typeface="Calibri" panose="020F0502020204030204" pitchFamily="34" charset="0"/>
                <a:cs typeface="Calibri" panose="020F0502020204030204" pitchFamily="34" charset="0"/>
              </a:rPr>
              <a:t>X </a:t>
            </a:r>
            <a:r>
              <a:rPr lang="nb-NO" sz="2500" dirty="0">
                <a:latin typeface="Calibri" panose="020F0502020204030204" pitchFamily="34" charset="0"/>
                <a:cs typeface="Calibri" panose="020F0502020204030204" pitchFamily="34" charset="0"/>
              </a:rPr>
              <a:t>hvor Y er avkastning i Thon og </a:t>
            </a:r>
            <a:r>
              <a:rPr lang="nb-NO" sz="2500" dirty="0" err="1">
                <a:latin typeface="Calibri" panose="020F0502020204030204" pitchFamily="34" charset="0"/>
                <a:cs typeface="Calibri" panose="020F0502020204030204" pitchFamily="34" charset="0"/>
              </a:rPr>
              <a:t>X</a:t>
            </a:r>
            <a:r>
              <a:rPr lang="nb-NO" sz="2500" dirty="0">
                <a:latin typeface="Calibri" panose="020F0502020204030204" pitchFamily="34" charset="0"/>
                <a:cs typeface="Calibri" panose="020F0502020204030204" pitchFamily="34" charset="0"/>
              </a:rPr>
              <a:t> avkastning i markedet</a:t>
            </a:r>
          </a:p>
          <a:p>
            <a:r>
              <a:rPr lang="nb-NO" sz="2500" dirty="0">
                <a:latin typeface="Calibri" panose="020F0502020204030204" pitchFamily="34" charset="0"/>
                <a:cs typeface="Calibri" panose="020F0502020204030204" pitchFamily="34" charset="0"/>
              </a:rPr>
              <a:t>Velg Data, Dataanalyse og Regresjon i Excel</a:t>
            </a:r>
          </a:p>
          <a:p>
            <a:endParaRPr lang="nb-NO" sz="2400" dirty="0">
              <a:latin typeface="Calibri" panose="020F0502020204030204" pitchFamily="34" charset="0"/>
              <a:cs typeface="Calibri" panose="020F0502020204030204" pitchFamily="34" charset="0"/>
            </a:endParaRPr>
          </a:p>
          <a:p>
            <a:endParaRPr lang="nb-NO" sz="2500" dirty="0">
              <a:latin typeface="Calibri" panose="020F0502020204030204" pitchFamily="34" charset="0"/>
              <a:cs typeface="Calibri" panose="020F0502020204030204" pitchFamily="34" charset="0"/>
            </a:endParaRPr>
          </a:p>
        </p:txBody>
      </p:sp>
      <p:sp>
        <p:nvSpPr>
          <p:cNvPr id="8" name="Rectangle 2"/>
          <p:cNvSpPr>
            <a:spLocks noChangeArrowheads="1"/>
          </p:cNvSpPr>
          <p:nvPr/>
        </p:nvSpPr>
        <p:spPr bwMode="auto">
          <a:xfrm>
            <a:off x="1187623" y="4787090"/>
            <a:ext cx="106614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b-NO"/>
          </a:p>
        </p:txBody>
      </p:sp>
      <p:graphicFrame>
        <p:nvGraphicFramePr>
          <p:cNvPr id="4" name="Objekt 3">
            <a:extLst>
              <a:ext uri="{FF2B5EF4-FFF2-40B4-BE49-F238E27FC236}">
                <a16:creationId xmlns:a16="http://schemas.microsoft.com/office/drawing/2014/main" id="{EE7D04E9-810D-9853-57A1-46DD2A662EF5}"/>
              </a:ext>
            </a:extLst>
          </p:cNvPr>
          <p:cNvGraphicFramePr>
            <a:graphicFrameLocks noChangeAspect="1"/>
          </p:cNvGraphicFramePr>
          <p:nvPr>
            <p:extLst>
              <p:ext uri="{D42A27DB-BD31-4B8C-83A1-F6EECF244321}">
                <p14:modId xmlns:p14="http://schemas.microsoft.com/office/powerpoint/2010/main" val="3745355659"/>
              </p:ext>
            </p:extLst>
          </p:nvPr>
        </p:nvGraphicFramePr>
        <p:xfrm>
          <a:off x="1547664" y="2996952"/>
          <a:ext cx="6296025" cy="3495675"/>
        </p:xfrm>
        <a:graphic>
          <a:graphicData uri="http://schemas.openxmlformats.org/presentationml/2006/ole">
            <mc:AlternateContent xmlns:mc="http://schemas.openxmlformats.org/markup-compatibility/2006">
              <mc:Choice xmlns:v="urn:schemas-microsoft-com:vml" Requires="v">
                <p:oleObj name="Worksheet" r:id="rId2" imgW="6296137" imgH="3495539" progId="Excel.Sheet.12">
                  <p:embed/>
                </p:oleObj>
              </mc:Choice>
              <mc:Fallback>
                <p:oleObj name="Worksheet" r:id="rId2" imgW="6296137" imgH="3495539" progId="Excel.Sheet.12">
                  <p:embed/>
                  <p:pic>
                    <p:nvPicPr>
                      <p:cNvPr id="4" name="Objekt 3">
                        <a:extLst>
                          <a:ext uri="{FF2B5EF4-FFF2-40B4-BE49-F238E27FC236}">
                            <a16:creationId xmlns:a16="http://schemas.microsoft.com/office/drawing/2014/main" id="{EE7D04E9-810D-9853-57A1-46DD2A662EF5}"/>
                          </a:ext>
                        </a:extLst>
                      </p:cNvPr>
                      <p:cNvPicPr/>
                      <p:nvPr/>
                    </p:nvPicPr>
                    <p:blipFill>
                      <a:blip r:embed="rId3"/>
                      <a:stretch>
                        <a:fillRect/>
                      </a:stretch>
                    </p:blipFill>
                    <p:spPr>
                      <a:xfrm>
                        <a:off x="1547664" y="2996952"/>
                        <a:ext cx="6296025" cy="3495675"/>
                      </a:xfrm>
                      <a:prstGeom prst="rect">
                        <a:avLst/>
                      </a:prstGeom>
                    </p:spPr>
                  </p:pic>
                </p:oleObj>
              </mc:Fallback>
            </mc:AlternateContent>
          </a:graphicData>
        </a:graphic>
      </p:graphicFrame>
    </p:spTree>
    <p:extLst>
      <p:ext uri="{BB962C8B-B14F-4D97-AF65-F5344CB8AC3E}">
        <p14:creationId xmlns:p14="http://schemas.microsoft.com/office/powerpoint/2010/main" val="3404920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pPr eaLnBrk="1" hangingPunct="1"/>
            <a:r>
              <a:rPr lang="nb-NO" i="1" dirty="0">
                <a:latin typeface="Calibri" panose="020F0502020204030204" pitchFamily="34" charset="0"/>
              </a:rPr>
              <a:t>Innledning</a:t>
            </a:r>
          </a:p>
        </p:txBody>
      </p:sp>
      <p:sp>
        <p:nvSpPr>
          <p:cNvPr id="326659" name="Rectangle 3"/>
          <p:cNvSpPr>
            <a:spLocks noGrp="1" noChangeArrowheads="1"/>
          </p:cNvSpPr>
          <p:nvPr>
            <p:ph type="body" idx="4294967295"/>
          </p:nvPr>
        </p:nvSpPr>
        <p:spPr>
          <a:xfrm>
            <a:off x="1066800" y="1295400"/>
            <a:ext cx="8077200" cy="5257800"/>
          </a:xfrm>
        </p:spPr>
        <p:txBody>
          <a:bodyPr/>
          <a:lstStyle/>
          <a:p>
            <a:pPr eaLnBrk="1" hangingPunct="1"/>
            <a:r>
              <a:rPr lang="nb-NO" dirty="0">
                <a:latin typeface="Calibri" panose="020F0502020204030204" pitchFamily="34" charset="0"/>
              </a:rPr>
              <a:t>Sammenhengen mellom risiko og avkastning er fundamental innen finansfaget</a:t>
            </a:r>
          </a:p>
          <a:p>
            <a:pPr eaLnBrk="1" hangingPunct="1"/>
            <a:r>
              <a:rPr lang="nb-NO" dirty="0">
                <a:latin typeface="Calibri" panose="020F0502020204030204" pitchFamily="34" charset="0"/>
              </a:rPr>
              <a:t>Hovedidé: Rasjonelle investorer har </a:t>
            </a:r>
            <a:r>
              <a:rPr lang="nb-NO" b="1" dirty="0">
                <a:solidFill>
                  <a:srgbClr val="FF0000"/>
                </a:solidFill>
                <a:latin typeface="Calibri" panose="020F0502020204030204" pitchFamily="34" charset="0"/>
              </a:rPr>
              <a:t>risikoaversjon</a:t>
            </a:r>
            <a:r>
              <a:rPr lang="nb-NO" b="1" dirty="0">
                <a:solidFill>
                  <a:srgbClr val="0066FF"/>
                </a:solidFill>
                <a:latin typeface="Calibri" panose="020F0502020204030204" pitchFamily="34" charset="0"/>
              </a:rPr>
              <a:t>:</a:t>
            </a:r>
            <a:r>
              <a:rPr lang="nb-NO" dirty="0">
                <a:latin typeface="Calibri" panose="020F0502020204030204" pitchFamily="34" charset="0"/>
              </a:rPr>
              <a:t> de pådrar seg ikke risiko uten å bli kompensert for det i form av </a:t>
            </a:r>
            <a:r>
              <a:rPr lang="nb-NO" b="1" dirty="0">
                <a:solidFill>
                  <a:srgbClr val="FF0000"/>
                </a:solidFill>
                <a:latin typeface="Calibri" panose="020F0502020204030204" pitchFamily="34" charset="0"/>
              </a:rPr>
              <a:t>høyere forventet avkastning.</a:t>
            </a:r>
          </a:p>
          <a:p>
            <a:pPr eaLnBrk="1" hangingPunct="1"/>
            <a:r>
              <a:rPr lang="nb-NO" dirty="0">
                <a:latin typeface="Calibri" panose="020F0502020204030204" pitchFamily="34" charset="0"/>
              </a:rPr>
              <a:t>Aksjemarkedet bestemmer prisen på risiko gjennom aksjekursene.</a:t>
            </a:r>
          </a:p>
          <a:p>
            <a:pPr eaLnBrk="1" hangingPunct="1"/>
            <a:r>
              <a:rPr lang="nb-NO" dirty="0">
                <a:latin typeface="Calibri" panose="020F0502020204030204" pitchFamily="34" charset="0"/>
              </a:rPr>
              <a:t>Hvis en investor ikke er villig til å pådra seg risiko, plasseres penger for eksempel i statsobligasjoner og man oppnår en avkastning lik risikofri rente</a:t>
            </a:r>
          </a:p>
          <a:p>
            <a:pPr eaLnBrk="1" hangingPunct="1"/>
            <a:endParaRPr lang="nb-NO"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6658"/>
                                        </p:tgtEl>
                                        <p:attrNameLst>
                                          <p:attrName>style.visibility</p:attrName>
                                        </p:attrNameLst>
                                      </p:cBhvr>
                                      <p:to>
                                        <p:strVal val="visible"/>
                                      </p:to>
                                    </p:set>
                                    <p:animEffect transition="in" filter="fade">
                                      <p:cBhvr>
                                        <p:cTn id="7" dur="2000"/>
                                        <p:tgtEl>
                                          <p:spTgt spid="3266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6659">
                                            <p:txEl>
                                              <p:pRg st="0" end="0"/>
                                            </p:txEl>
                                          </p:spTgt>
                                        </p:tgtEl>
                                        <p:attrNameLst>
                                          <p:attrName>style.visibility</p:attrName>
                                        </p:attrNameLst>
                                      </p:cBhvr>
                                      <p:to>
                                        <p:strVal val="visible"/>
                                      </p:to>
                                    </p:set>
                                    <p:animEffect transition="in" filter="wipe(left)">
                                      <p:cBhvr>
                                        <p:cTn id="12" dur="500"/>
                                        <p:tgtEl>
                                          <p:spTgt spid="3266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6659">
                                            <p:txEl>
                                              <p:pRg st="1" end="1"/>
                                            </p:txEl>
                                          </p:spTgt>
                                        </p:tgtEl>
                                        <p:attrNameLst>
                                          <p:attrName>style.visibility</p:attrName>
                                        </p:attrNameLst>
                                      </p:cBhvr>
                                      <p:to>
                                        <p:strVal val="visible"/>
                                      </p:to>
                                    </p:set>
                                    <p:animEffect transition="in" filter="wipe(left)">
                                      <p:cBhvr>
                                        <p:cTn id="17" dur="500"/>
                                        <p:tgtEl>
                                          <p:spTgt spid="3266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6659">
                                            <p:txEl>
                                              <p:pRg st="2" end="2"/>
                                            </p:txEl>
                                          </p:spTgt>
                                        </p:tgtEl>
                                        <p:attrNameLst>
                                          <p:attrName>style.visibility</p:attrName>
                                        </p:attrNameLst>
                                      </p:cBhvr>
                                      <p:to>
                                        <p:strVal val="visible"/>
                                      </p:to>
                                    </p:set>
                                    <p:animEffect transition="in" filter="wipe(left)">
                                      <p:cBhvr>
                                        <p:cTn id="22" dur="500"/>
                                        <p:tgtEl>
                                          <p:spTgt spid="3266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6659">
                                            <p:txEl>
                                              <p:pRg st="3" end="3"/>
                                            </p:txEl>
                                          </p:spTgt>
                                        </p:tgtEl>
                                        <p:attrNameLst>
                                          <p:attrName>style.visibility</p:attrName>
                                        </p:attrNameLst>
                                      </p:cBhvr>
                                      <p:to>
                                        <p:strVal val="visible"/>
                                      </p:to>
                                    </p:set>
                                    <p:animEffect transition="in" filter="wipe(left)">
                                      <p:cBhvr>
                                        <p:cTn id="27" dur="500"/>
                                        <p:tgtEl>
                                          <p:spTgt spid="326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p:bldP spid="32665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13D42E-7189-8354-57F0-EF6153B02AEA}"/>
              </a:ext>
            </a:extLst>
          </p:cNvPr>
          <p:cNvSpPr>
            <a:spLocks noGrp="1"/>
          </p:cNvSpPr>
          <p:nvPr>
            <p:ph type="title"/>
          </p:nvPr>
        </p:nvSpPr>
        <p:spPr/>
        <p:txBody>
          <a:bodyPr/>
          <a:lstStyle/>
          <a:p>
            <a:r>
              <a:rPr lang="nb-NO" b="0" dirty="0">
                <a:latin typeface="Calibri" panose="020F0502020204030204" pitchFamily="34" charset="0"/>
              </a:rPr>
              <a:t>Olav Thon ASA og marked 2018-2022</a:t>
            </a:r>
            <a:endParaRPr lang="nb-NO" dirty="0"/>
          </a:p>
        </p:txBody>
      </p:sp>
      <p:sp>
        <p:nvSpPr>
          <p:cNvPr id="3" name="Plassholder for innhold 2">
            <a:extLst>
              <a:ext uri="{FF2B5EF4-FFF2-40B4-BE49-F238E27FC236}">
                <a16:creationId xmlns:a16="http://schemas.microsoft.com/office/drawing/2014/main" id="{732D1CDB-7569-ABAC-39B9-D5415DF0141B}"/>
              </a:ext>
            </a:extLst>
          </p:cNvPr>
          <p:cNvSpPr>
            <a:spLocks noGrp="1"/>
          </p:cNvSpPr>
          <p:nvPr>
            <p:ph idx="1"/>
          </p:nvPr>
        </p:nvSpPr>
        <p:spPr/>
        <p:txBody>
          <a:bodyPr/>
          <a:lstStyle/>
          <a:p>
            <a:endParaRPr lang="nb-NO" dirty="0"/>
          </a:p>
        </p:txBody>
      </p:sp>
      <p:graphicFrame>
        <p:nvGraphicFramePr>
          <p:cNvPr id="4" name="Objekt 3">
            <a:extLst>
              <a:ext uri="{FF2B5EF4-FFF2-40B4-BE49-F238E27FC236}">
                <a16:creationId xmlns:a16="http://schemas.microsoft.com/office/drawing/2014/main" id="{980F40DF-6FD8-6874-0EC0-59770327C2C0}"/>
              </a:ext>
            </a:extLst>
          </p:cNvPr>
          <p:cNvGraphicFramePr>
            <a:graphicFrameLocks noChangeAspect="1"/>
          </p:cNvGraphicFramePr>
          <p:nvPr>
            <p:extLst>
              <p:ext uri="{D42A27DB-BD31-4B8C-83A1-F6EECF244321}">
                <p14:modId xmlns:p14="http://schemas.microsoft.com/office/powerpoint/2010/main" val="1396065849"/>
              </p:ext>
            </p:extLst>
          </p:nvPr>
        </p:nvGraphicFramePr>
        <p:xfrm>
          <a:off x="1163670" y="1180107"/>
          <a:ext cx="7479929" cy="4985197"/>
        </p:xfrm>
        <a:graphic>
          <a:graphicData uri="http://schemas.openxmlformats.org/presentationml/2006/ole">
            <mc:AlternateContent xmlns:mc="http://schemas.openxmlformats.org/markup-compatibility/2006">
              <mc:Choice xmlns:v="urn:schemas-microsoft-com:vml" Requires="v">
                <p:oleObj name="Worksheet" r:id="rId2" imgW="8353171" imgH="5567451" progId="Excel.Sheet.12">
                  <p:embed/>
                </p:oleObj>
              </mc:Choice>
              <mc:Fallback>
                <p:oleObj name="Worksheet" r:id="rId2" imgW="8353171" imgH="5567451" progId="Excel.Sheet.12">
                  <p:embed/>
                  <p:pic>
                    <p:nvPicPr>
                      <p:cNvPr id="4" name="Objekt 3">
                        <a:extLst>
                          <a:ext uri="{FF2B5EF4-FFF2-40B4-BE49-F238E27FC236}">
                            <a16:creationId xmlns:a16="http://schemas.microsoft.com/office/drawing/2014/main" id="{980F40DF-6FD8-6874-0EC0-59770327C2C0}"/>
                          </a:ext>
                        </a:extLst>
                      </p:cNvPr>
                      <p:cNvPicPr/>
                      <p:nvPr/>
                    </p:nvPicPr>
                    <p:blipFill>
                      <a:blip r:embed="rId3"/>
                      <a:stretch>
                        <a:fillRect/>
                      </a:stretch>
                    </p:blipFill>
                    <p:spPr>
                      <a:xfrm>
                        <a:off x="1163670" y="1180107"/>
                        <a:ext cx="7479929" cy="4985197"/>
                      </a:xfrm>
                      <a:prstGeom prst="rect">
                        <a:avLst/>
                      </a:prstGeom>
                    </p:spPr>
                  </p:pic>
                </p:oleObj>
              </mc:Fallback>
            </mc:AlternateContent>
          </a:graphicData>
        </a:graphic>
      </p:graphicFrame>
    </p:spTree>
    <p:extLst>
      <p:ext uri="{BB962C8B-B14F-4D97-AF65-F5344CB8AC3E}">
        <p14:creationId xmlns:p14="http://schemas.microsoft.com/office/powerpoint/2010/main" val="138975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sz="3000" b="0" dirty="0">
                <a:latin typeface="Calibri" panose="020F0502020204030204" pitchFamily="34" charset="0"/>
              </a:rPr>
              <a:t>Olav Thon ASA med månedlige data 2018 – 2022</a:t>
            </a:r>
            <a:endParaRPr lang="nb-NO" sz="3000" dirty="0"/>
          </a:p>
        </p:txBody>
      </p:sp>
      <p:sp>
        <p:nvSpPr>
          <p:cNvPr id="8" name="Rectangle 2"/>
          <p:cNvSpPr>
            <a:spLocks noChangeArrowheads="1"/>
          </p:cNvSpPr>
          <p:nvPr/>
        </p:nvSpPr>
        <p:spPr bwMode="auto">
          <a:xfrm>
            <a:off x="1187623" y="4787090"/>
            <a:ext cx="106614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b-NO"/>
          </a:p>
        </p:txBody>
      </p:sp>
      <p:graphicFrame>
        <p:nvGraphicFramePr>
          <p:cNvPr id="3" name="Objekt 2">
            <a:extLst>
              <a:ext uri="{FF2B5EF4-FFF2-40B4-BE49-F238E27FC236}">
                <a16:creationId xmlns:a16="http://schemas.microsoft.com/office/drawing/2014/main" id="{2AA06B38-A199-B74D-5264-EB8001F09D81}"/>
              </a:ext>
            </a:extLst>
          </p:cNvPr>
          <p:cNvGraphicFramePr>
            <a:graphicFrameLocks noChangeAspect="1"/>
          </p:cNvGraphicFramePr>
          <p:nvPr>
            <p:extLst>
              <p:ext uri="{D42A27DB-BD31-4B8C-83A1-F6EECF244321}">
                <p14:modId xmlns:p14="http://schemas.microsoft.com/office/powerpoint/2010/main" val="1863025405"/>
              </p:ext>
            </p:extLst>
          </p:nvPr>
        </p:nvGraphicFramePr>
        <p:xfrm>
          <a:off x="1187623" y="1278068"/>
          <a:ext cx="6120681" cy="2849001"/>
        </p:xfrm>
        <a:graphic>
          <a:graphicData uri="http://schemas.openxmlformats.org/presentationml/2006/ole">
            <mc:AlternateContent xmlns:mc="http://schemas.openxmlformats.org/markup-compatibility/2006">
              <mc:Choice xmlns:v="urn:schemas-microsoft-com:vml" Requires="v">
                <p:oleObj name="Worksheet" r:id="rId2" imgW="5124316" imgH="3495539" progId="Excel.Sheet.12">
                  <p:embed/>
                </p:oleObj>
              </mc:Choice>
              <mc:Fallback>
                <p:oleObj name="Worksheet" r:id="rId2" imgW="5124316" imgH="3495539" progId="Excel.Sheet.12">
                  <p:embed/>
                  <p:pic>
                    <p:nvPicPr>
                      <p:cNvPr id="3" name="Objekt 2">
                        <a:extLst>
                          <a:ext uri="{FF2B5EF4-FFF2-40B4-BE49-F238E27FC236}">
                            <a16:creationId xmlns:a16="http://schemas.microsoft.com/office/drawing/2014/main" id="{2AA06B38-A199-B74D-5264-EB8001F09D81}"/>
                          </a:ext>
                        </a:extLst>
                      </p:cNvPr>
                      <p:cNvPicPr/>
                      <p:nvPr/>
                    </p:nvPicPr>
                    <p:blipFill>
                      <a:blip r:embed="rId3"/>
                      <a:stretch>
                        <a:fillRect/>
                      </a:stretch>
                    </p:blipFill>
                    <p:spPr>
                      <a:xfrm>
                        <a:off x="1187623" y="1278068"/>
                        <a:ext cx="6120681" cy="2849001"/>
                      </a:xfrm>
                      <a:prstGeom prst="rect">
                        <a:avLst/>
                      </a:prstGeom>
                    </p:spPr>
                  </p:pic>
                </p:oleObj>
              </mc:Fallback>
            </mc:AlternateContent>
          </a:graphicData>
        </a:graphic>
      </p:graphicFrame>
      <p:graphicFrame>
        <p:nvGraphicFramePr>
          <p:cNvPr id="5" name="Objekt 4">
            <a:extLst>
              <a:ext uri="{FF2B5EF4-FFF2-40B4-BE49-F238E27FC236}">
                <a16:creationId xmlns:a16="http://schemas.microsoft.com/office/drawing/2014/main" id="{0C14D337-347A-7F20-A8F4-0FED369251A6}"/>
              </a:ext>
            </a:extLst>
          </p:cNvPr>
          <p:cNvGraphicFramePr>
            <a:graphicFrameLocks noChangeAspect="1"/>
          </p:cNvGraphicFramePr>
          <p:nvPr>
            <p:extLst>
              <p:ext uri="{D42A27DB-BD31-4B8C-83A1-F6EECF244321}">
                <p14:modId xmlns:p14="http://schemas.microsoft.com/office/powerpoint/2010/main" val="1242730205"/>
              </p:ext>
            </p:extLst>
          </p:nvPr>
        </p:nvGraphicFramePr>
        <p:xfrm>
          <a:off x="1187622" y="4221088"/>
          <a:ext cx="6264697" cy="2353370"/>
        </p:xfrm>
        <a:graphic>
          <a:graphicData uri="http://schemas.openxmlformats.org/presentationml/2006/ole">
            <mc:AlternateContent xmlns:mc="http://schemas.openxmlformats.org/markup-compatibility/2006">
              <mc:Choice xmlns:v="urn:schemas-microsoft-com:vml" Requires="v">
                <p:oleObj name="Worksheet" r:id="rId4" imgW="7150608" imgH="4674092" progId="Excel.Sheet.12">
                  <p:embed/>
                </p:oleObj>
              </mc:Choice>
              <mc:Fallback>
                <p:oleObj name="Worksheet" r:id="rId4" imgW="7150608" imgH="4674092" progId="Excel.Sheet.12">
                  <p:embed/>
                  <p:pic>
                    <p:nvPicPr>
                      <p:cNvPr id="5" name="Objekt 4">
                        <a:extLst>
                          <a:ext uri="{FF2B5EF4-FFF2-40B4-BE49-F238E27FC236}">
                            <a16:creationId xmlns:a16="http://schemas.microsoft.com/office/drawing/2014/main" id="{0C14D337-347A-7F20-A8F4-0FED369251A6}"/>
                          </a:ext>
                        </a:extLst>
                      </p:cNvPr>
                      <p:cNvPicPr/>
                      <p:nvPr/>
                    </p:nvPicPr>
                    <p:blipFill>
                      <a:blip r:embed="rId5"/>
                      <a:stretch>
                        <a:fillRect/>
                      </a:stretch>
                    </p:blipFill>
                    <p:spPr>
                      <a:xfrm>
                        <a:off x="1187622" y="4221088"/>
                        <a:ext cx="6264697" cy="2353370"/>
                      </a:xfrm>
                      <a:prstGeom prst="rect">
                        <a:avLst/>
                      </a:prstGeom>
                    </p:spPr>
                  </p:pic>
                </p:oleObj>
              </mc:Fallback>
            </mc:AlternateContent>
          </a:graphicData>
        </a:graphic>
      </p:graphicFrame>
    </p:spTree>
    <p:extLst>
      <p:ext uri="{BB962C8B-B14F-4D97-AF65-F5344CB8AC3E}">
        <p14:creationId xmlns:p14="http://schemas.microsoft.com/office/powerpoint/2010/main" val="3737433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nb-NO" b="0" dirty="0" err="1">
                <a:latin typeface="Calibri" panose="020F0502020204030204" pitchFamily="34" charset="0"/>
              </a:rPr>
              <a:t>Aksjebeta</a:t>
            </a:r>
            <a:r>
              <a:rPr lang="nb-NO" b="0" dirty="0">
                <a:latin typeface="Calibri" panose="020F0502020204030204" pitchFamily="34" charset="0"/>
              </a:rPr>
              <a:t> 2018 – 2022 - basert på månedlig avkastning</a:t>
            </a:r>
          </a:p>
        </p:txBody>
      </p:sp>
      <p:sp>
        <p:nvSpPr>
          <p:cNvPr id="1229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4" name="Bilde 3">
            <a:extLst>
              <a:ext uri="{FF2B5EF4-FFF2-40B4-BE49-F238E27FC236}">
                <a16:creationId xmlns:a16="http://schemas.microsoft.com/office/drawing/2014/main" id="{A4E9C545-028B-23D6-6177-E6A1A60EFF3A}"/>
              </a:ext>
            </a:extLst>
          </p:cNvPr>
          <p:cNvPicPr>
            <a:picLocks noChangeAspect="1"/>
          </p:cNvPicPr>
          <p:nvPr/>
        </p:nvPicPr>
        <p:blipFill>
          <a:blip r:embed="rId2"/>
          <a:stretch>
            <a:fillRect/>
          </a:stretch>
        </p:blipFill>
        <p:spPr>
          <a:xfrm>
            <a:off x="1331640" y="1268760"/>
            <a:ext cx="7387019" cy="4824536"/>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0" dirty="0">
                <a:latin typeface="Calibri" panose="020F0502020204030204" pitchFamily="34" charset="0"/>
              </a:rPr>
              <a:t>Porteføljebeta – veid sum av enkeltbetaene</a:t>
            </a:r>
          </a:p>
        </p:txBody>
      </p:sp>
      <p:pic>
        <p:nvPicPr>
          <p:cNvPr id="5" name="Bilde 4">
            <a:extLst>
              <a:ext uri="{FF2B5EF4-FFF2-40B4-BE49-F238E27FC236}">
                <a16:creationId xmlns:a16="http://schemas.microsoft.com/office/drawing/2014/main" id="{C4761C5D-FAEA-566D-0CBE-52A062C70D60}"/>
              </a:ext>
            </a:extLst>
          </p:cNvPr>
          <p:cNvPicPr>
            <a:picLocks noChangeAspect="1"/>
          </p:cNvPicPr>
          <p:nvPr/>
        </p:nvPicPr>
        <p:blipFill>
          <a:blip r:embed="rId2"/>
          <a:stretch>
            <a:fillRect/>
          </a:stretch>
        </p:blipFill>
        <p:spPr>
          <a:xfrm>
            <a:off x="1259632" y="1628800"/>
            <a:ext cx="7185684" cy="3240360"/>
          </a:xfrm>
          <a:prstGeom prst="rect">
            <a:avLst/>
          </a:prstGeom>
        </p:spPr>
      </p:pic>
    </p:spTree>
    <p:extLst>
      <p:ext uri="{BB962C8B-B14F-4D97-AF65-F5344CB8AC3E}">
        <p14:creationId xmlns:p14="http://schemas.microsoft.com/office/powerpoint/2010/main" val="3581285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latin typeface="Calibri" panose="020F0502020204030204" pitchFamily="34" charset="0"/>
                <a:cs typeface="Calibri" panose="020F0502020204030204" pitchFamily="34" charset="0"/>
              </a:rPr>
              <a:t>Avkastningskrav til totalkapitalen, WACC</a:t>
            </a:r>
          </a:p>
        </p:txBody>
      </p:sp>
      <p:sp>
        <p:nvSpPr>
          <p:cNvPr id="3" name="Plassholder for innhold 2"/>
          <p:cNvSpPr>
            <a:spLocks noGrp="1"/>
          </p:cNvSpPr>
          <p:nvPr>
            <p:ph idx="1"/>
          </p:nvPr>
        </p:nvSpPr>
        <p:spPr/>
        <p:txBody>
          <a:bodyPr/>
          <a:lstStyle/>
          <a:p>
            <a:r>
              <a:rPr lang="nb-NO" dirty="0">
                <a:latin typeface="Calibri" panose="020F0502020204030204" pitchFamily="34" charset="0"/>
                <a:cs typeface="Calibri" panose="020F0502020204030204" pitchFamily="34" charset="0"/>
              </a:rPr>
              <a:t>Målet vårt er å komme fram til et korrekt mål på avkastningskravet i et prosjekt. Det betyr at vi må utføre 3 beregninger</a:t>
            </a:r>
          </a:p>
          <a:p>
            <a:pPr lvl="1"/>
            <a:r>
              <a:rPr lang="nb-NO" dirty="0">
                <a:latin typeface="Calibri" panose="020F0502020204030204" pitchFamily="34" charset="0"/>
                <a:cs typeface="Calibri" panose="020F0502020204030204" pitchFamily="34" charset="0"/>
              </a:rPr>
              <a:t>Hva er egenkapitalens avkastningskrav?</a:t>
            </a:r>
          </a:p>
          <a:p>
            <a:pPr lvl="1"/>
            <a:r>
              <a:rPr lang="nb-NO" dirty="0">
                <a:latin typeface="Calibri" panose="020F0502020204030204" pitchFamily="34" charset="0"/>
                <a:cs typeface="Calibri" panose="020F0502020204030204" pitchFamily="34" charset="0"/>
              </a:rPr>
              <a:t>Hva er gjeldskostnaden eller gjeldsrenten?</a:t>
            </a:r>
          </a:p>
          <a:p>
            <a:pPr lvl="1"/>
            <a:r>
              <a:rPr lang="nb-NO" dirty="0">
                <a:latin typeface="Calibri" panose="020F0502020204030204" pitchFamily="34" charset="0"/>
                <a:cs typeface="Calibri" panose="020F0502020204030204" pitchFamily="34" charset="0"/>
              </a:rPr>
              <a:t>Egenkapitalens avkastningskrav og gjeldsrenten veies til slutt sammen for å finne avkastningskravet til totalkapitalen, som vi kaller WACC eller i.</a:t>
            </a:r>
          </a:p>
          <a:p>
            <a:pPr lvl="1"/>
            <a:r>
              <a:rPr lang="nb-NO" dirty="0">
                <a:latin typeface="Calibri" panose="020F0502020204030204" pitchFamily="34" charset="0"/>
                <a:cs typeface="Calibri" panose="020F0502020204030204" pitchFamily="34" charset="0"/>
              </a:rPr>
              <a:t>WACC = «</a:t>
            </a:r>
            <a:r>
              <a:rPr lang="nb-NO" dirty="0" err="1">
                <a:latin typeface="Calibri" panose="020F0502020204030204" pitchFamily="34" charset="0"/>
                <a:cs typeface="Calibri" panose="020F0502020204030204" pitchFamily="34" charset="0"/>
              </a:rPr>
              <a:t>Weighted</a:t>
            </a:r>
            <a:r>
              <a:rPr lang="nb-NO" dirty="0">
                <a:latin typeface="Calibri" panose="020F0502020204030204" pitchFamily="34" charset="0"/>
                <a:cs typeface="Calibri" panose="020F0502020204030204" pitchFamily="34" charset="0"/>
              </a:rPr>
              <a:t> </a:t>
            </a:r>
            <a:r>
              <a:rPr lang="nb-NO" dirty="0" err="1">
                <a:latin typeface="Calibri" panose="020F0502020204030204" pitchFamily="34" charset="0"/>
                <a:cs typeface="Calibri" panose="020F0502020204030204" pitchFamily="34" charset="0"/>
              </a:rPr>
              <a:t>Average</a:t>
            </a:r>
            <a:r>
              <a:rPr lang="nb-NO" dirty="0">
                <a:latin typeface="Calibri" panose="020F0502020204030204" pitchFamily="34" charset="0"/>
                <a:cs typeface="Calibri" panose="020F0502020204030204" pitchFamily="34" charset="0"/>
              </a:rPr>
              <a:t> </a:t>
            </a:r>
            <a:r>
              <a:rPr lang="nb-NO" dirty="0" err="1">
                <a:latin typeface="Calibri" panose="020F0502020204030204" pitchFamily="34" charset="0"/>
                <a:cs typeface="Calibri" panose="020F0502020204030204" pitchFamily="34" charset="0"/>
              </a:rPr>
              <a:t>Cost</a:t>
            </a:r>
            <a:r>
              <a:rPr lang="nb-NO" dirty="0">
                <a:latin typeface="Calibri" panose="020F0502020204030204" pitchFamily="34" charset="0"/>
                <a:cs typeface="Calibri" panose="020F0502020204030204" pitchFamily="34" charset="0"/>
              </a:rPr>
              <a:t> </a:t>
            </a:r>
            <a:r>
              <a:rPr lang="nb-NO" dirty="0" err="1">
                <a:latin typeface="Calibri" panose="020F0502020204030204" pitchFamily="34" charset="0"/>
                <a:cs typeface="Calibri" panose="020F0502020204030204" pitchFamily="34" charset="0"/>
              </a:rPr>
              <a:t>of</a:t>
            </a:r>
            <a:r>
              <a:rPr lang="nb-NO" dirty="0">
                <a:latin typeface="Calibri" panose="020F0502020204030204" pitchFamily="34" charset="0"/>
                <a:cs typeface="Calibri" panose="020F0502020204030204" pitchFamily="34" charset="0"/>
              </a:rPr>
              <a:t> Capital»</a:t>
            </a:r>
          </a:p>
          <a:p>
            <a:r>
              <a:rPr lang="nb-NO" dirty="0">
                <a:latin typeface="Calibri" panose="020F0502020204030204" pitchFamily="34" charset="0"/>
                <a:cs typeface="Calibri" panose="020F0502020204030204" pitchFamily="34" charset="0"/>
              </a:rPr>
              <a:t>For å finne egenkapitalens avkastningskrav skal vi benytte kapitalverdimodellen, mens gjeldsrenten som regel er oppgitt</a:t>
            </a:r>
          </a:p>
        </p:txBody>
      </p:sp>
    </p:spTree>
    <p:extLst>
      <p:ext uri="{BB962C8B-B14F-4D97-AF65-F5344CB8AC3E}">
        <p14:creationId xmlns:p14="http://schemas.microsoft.com/office/powerpoint/2010/main" val="2687988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latin typeface="Calibri" panose="020F0502020204030204" pitchFamily="34" charset="0"/>
                <a:cs typeface="Calibri" panose="020F0502020204030204" pitchFamily="34" charset="0"/>
              </a:rPr>
              <a:t>Avkastningskrav til totalkapitalen, WACC</a:t>
            </a:r>
            <a:endParaRPr lang="nb-NO" b="0" dirty="0">
              <a:latin typeface="Calibri" panose="020F0502020204030204" pitchFamily="34" charset="0"/>
            </a:endParaRPr>
          </a:p>
        </p:txBody>
      </p:sp>
      <p:sp>
        <p:nvSpPr>
          <p:cNvPr id="3" name="Plassholder for innhold 2"/>
          <p:cNvSpPr>
            <a:spLocks noGrp="1"/>
          </p:cNvSpPr>
          <p:nvPr>
            <p:ph idx="1"/>
          </p:nvPr>
        </p:nvSpPr>
        <p:spPr/>
        <p:txBody>
          <a:bodyPr/>
          <a:lstStyle/>
          <a:p>
            <a:r>
              <a:rPr lang="nb-NO" sz="2400" dirty="0">
                <a:latin typeface="Calibri" panose="020F0502020204030204" pitchFamily="34" charset="0"/>
              </a:rPr>
              <a:t>Vi skal beregne totalavkastningskravet til et prosjekt, og finner først egenkapitalens avkastningskrav med kapitalverdimodellen, deretter tar vi inn gjeldsrenten og veier sammen for å finne WACC. </a:t>
            </a:r>
          </a:p>
          <a:p>
            <a:r>
              <a:rPr lang="nb-NO" sz="2400" dirty="0">
                <a:latin typeface="Calibri" panose="020F0502020204030204" pitchFamily="34" charset="0"/>
              </a:rPr>
              <a:t>Beregning av egenkapitalkostnad eller egenkapitalens avkastningskrav r</a:t>
            </a:r>
            <a:r>
              <a:rPr lang="nb-NO" sz="1600" dirty="0">
                <a:latin typeface="Calibri" panose="020F0502020204030204" pitchFamily="34" charset="0"/>
              </a:rPr>
              <a:t>e</a:t>
            </a:r>
          </a:p>
          <a:p>
            <a:pPr lvl="1"/>
            <a:r>
              <a:rPr lang="nb-NO" sz="2000" dirty="0">
                <a:latin typeface="Calibri" panose="020F0502020204030204" pitchFamily="34" charset="0"/>
              </a:rPr>
              <a:t>r</a:t>
            </a:r>
            <a:r>
              <a:rPr lang="nb-NO" sz="1000" dirty="0">
                <a:latin typeface="Calibri" panose="020F0502020204030204" pitchFamily="34" charset="0"/>
              </a:rPr>
              <a:t>e</a:t>
            </a:r>
            <a:r>
              <a:rPr lang="nb-NO" sz="2000" dirty="0">
                <a:latin typeface="Calibri" panose="020F0502020204030204" pitchFamily="34" charset="0"/>
              </a:rPr>
              <a:t> = </a:t>
            </a:r>
            <a:r>
              <a:rPr lang="nb-NO" sz="2000" dirty="0" err="1">
                <a:latin typeface="Calibri" panose="020F0502020204030204" pitchFamily="34" charset="0"/>
              </a:rPr>
              <a:t>r</a:t>
            </a:r>
            <a:r>
              <a:rPr lang="nb-NO" sz="800" dirty="0" err="1">
                <a:latin typeface="Calibri" panose="020F0502020204030204" pitchFamily="34" charset="0"/>
              </a:rPr>
              <a:t>f</a:t>
            </a:r>
            <a:r>
              <a:rPr lang="nb-NO" sz="800" dirty="0">
                <a:latin typeface="Calibri" panose="020F0502020204030204" pitchFamily="34" charset="0"/>
              </a:rPr>
              <a:t> </a:t>
            </a:r>
            <a:r>
              <a:rPr lang="nb-NO" sz="2000" dirty="0">
                <a:latin typeface="Calibri" panose="020F0502020204030204" pitchFamily="34" charset="0"/>
              </a:rPr>
              <a:t>+ </a:t>
            </a:r>
            <a:r>
              <a:rPr lang="el-GR" sz="2000" dirty="0">
                <a:latin typeface="Calibri" panose="020F0502020204030204" pitchFamily="34" charset="0"/>
              </a:rPr>
              <a:t>β</a:t>
            </a:r>
            <a:r>
              <a:rPr lang="nb-NO" sz="1200" dirty="0">
                <a:latin typeface="Calibri" panose="020F0502020204030204" pitchFamily="34" charset="0"/>
              </a:rPr>
              <a:t>e</a:t>
            </a:r>
            <a:r>
              <a:rPr lang="nb-NO" sz="2000" dirty="0">
                <a:latin typeface="Calibri" panose="020F0502020204030204" pitchFamily="34" charset="0"/>
              </a:rPr>
              <a:t>(</a:t>
            </a:r>
            <a:r>
              <a:rPr lang="nb-NO" sz="2000" dirty="0" err="1">
                <a:latin typeface="Calibri" panose="020F0502020204030204" pitchFamily="34" charset="0"/>
              </a:rPr>
              <a:t>r</a:t>
            </a:r>
            <a:r>
              <a:rPr lang="nb-NO" sz="1050" dirty="0" err="1">
                <a:latin typeface="Calibri" panose="020F0502020204030204" pitchFamily="34" charset="0"/>
              </a:rPr>
              <a:t>m</a:t>
            </a:r>
            <a:r>
              <a:rPr lang="nb-NO" sz="2000" dirty="0">
                <a:latin typeface="Calibri" panose="020F0502020204030204" pitchFamily="34" charset="0"/>
              </a:rPr>
              <a:t> – </a:t>
            </a:r>
            <a:r>
              <a:rPr lang="nb-NO" sz="2000" dirty="0" err="1">
                <a:latin typeface="Calibri" panose="020F0502020204030204" pitchFamily="34" charset="0"/>
              </a:rPr>
              <a:t>r</a:t>
            </a:r>
            <a:r>
              <a:rPr lang="nb-NO" sz="1050" dirty="0" err="1">
                <a:latin typeface="Calibri" panose="020F0502020204030204" pitchFamily="34" charset="0"/>
              </a:rPr>
              <a:t>f</a:t>
            </a:r>
            <a:r>
              <a:rPr lang="nb-NO" sz="2000" dirty="0">
                <a:latin typeface="Calibri" panose="020F0502020204030204" pitchFamily="34" charset="0"/>
              </a:rPr>
              <a:t>)</a:t>
            </a:r>
          </a:p>
          <a:p>
            <a:pPr lvl="1"/>
            <a:r>
              <a:rPr lang="nb-NO" sz="2000" dirty="0" err="1">
                <a:latin typeface="Calibri" panose="020F0502020204030204" pitchFamily="34" charset="0"/>
              </a:rPr>
              <a:t>r</a:t>
            </a:r>
            <a:r>
              <a:rPr lang="nb-NO" sz="1100" dirty="0" err="1">
                <a:latin typeface="Calibri" panose="020F0502020204030204" pitchFamily="34" charset="0"/>
              </a:rPr>
              <a:t>f</a:t>
            </a:r>
            <a:r>
              <a:rPr lang="nb-NO" sz="2000" dirty="0">
                <a:latin typeface="Calibri" panose="020F0502020204030204" pitchFamily="34" charset="0"/>
              </a:rPr>
              <a:t> = 0,03</a:t>
            </a:r>
          </a:p>
          <a:p>
            <a:pPr lvl="1"/>
            <a:r>
              <a:rPr lang="nb-NO" sz="2000" dirty="0" err="1">
                <a:latin typeface="Calibri" panose="020F0502020204030204" pitchFamily="34" charset="0"/>
              </a:rPr>
              <a:t>r</a:t>
            </a:r>
            <a:r>
              <a:rPr lang="nb-NO" sz="1100" dirty="0" err="1">
                <a:latin typeface="Calibri" panose="020F0502020204030204" pitchFamily="34" charset="0"/>
              </a:rPr>
              <a:t>m</a:t>
            </a:r>
            <a:r>
              <a:rPr lang="nb-NO" sz="2000" dirty="0">
                <a:latin typeface="Calibri" panose="020F0502020204030204" pitchFamily="34" charset="0"/>
              </a:rPr>
              <a:t> = 0,09</a:t>
            </a:r>
          </a:p>
          <a:p>
            <a:pPr lvl="1"/>
            <a:r>
              <a:rPr lang="el-GR" sz="2000" dirty="0">
                <a:latin typeface="Calibri" panose="020F0502020204030204" pitchFamily="34" charset="0"/>
              </a:rPr>
              <a:t>β</a:t>
            </a:r>
            <a:r>
              <a:rPr lang="nb-NO" sz="1200" dirty="0">
                <a:latin typeface="Calibri" panose="020F0502020204030204" pitchFamily="34" charset="0"/>
              </a:rPr>
              <a:t>e</a:t>
            </a:r>
            <a:r>
              <a:rPr lang="nb-NO" sz="2000" dirty="0">
                <a:latin typeface="Calibri" panose="020F0502020204030204" pitchFamily="34" charset="0"/>
              </a:rPr>
              <a:t> = 1,55</a:t>
            </a:r>
          </a:p>
          <a:p>
            <a:pPr lvl="1"/>
            <a:r>
              <a:rPr lang="nb-NO" sz="2000" dirty="0">
                <a:latin typeface="Calibri" panose="020F0502020204030204" pitchFamily="34" charset="0"/>
              </a:rPr>
              <a:t>r</a:t>
            </a:r>
            <a:r>
              <a:rPr lang="nb-NO" sz="1000" dirty="0">
                <a:latin typeface="Calibri" panose="020F0502020204030204" pitchFamily="34" charset="0"/>
              </a:rPr>
              <a:t>e</a:t>
            </a:r>
            <a:r>
              <a:rPr lang="nb-NO" sz="2000" dirty="0">
                <a:latin typeface="Calibri" panose="020F0502020204030204" pitchFamily="34" charset="0"/>
              </a:rPr>
              <a:t> = 0,03 + 1,55 • (0,09 – 0,03) = 0,1230 eller 12,30 %</a:t>
            </a:r>
          </a:p>
          <a:p>
            <a:pPr marL="457200" lvl="1" indent="0">
              <a:buNone/>
            </a:pPr>
            <a:endParaRPr lang="nb-NO" sz="2000" dirty="0">
              <a:latin typeface="Calibri" panose="020F0502020204030204" pitchFamily="34" charset="0"/>
            </a:endParaRPr>
          </a:p>
          <a:p>
            <a:pPr lvl="1"/>
            <a:endParaRPr lang="nb-NO" sz="2000" dirty="0">
              <a:latin typeface="Calibri" panose="020F0502020204030204" pitchFamily="34" charset="0"/>
            </a:endParaRPr>
          </a:p>
        </p:txBody>
      </p:sp>
    </p:spTree>
    <p:extLst>
      <p:ext uri="{BB962C8B-B14F-4D97-AF65-F5344CB8AC3E}">
        <p14:creationId xmlns:p14="http://schemas.microsoft.com/office/powerpoint/2010/main" val="3977427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latin typeface="Calibri" panose="020F0502020204030204" pitchFamily="34" charset="0"/>
                <a:cs typeface="Calibri" panose="020F0502020204030204" pitchFamily="34" charset="0"/>
              </a:rPr>
              <a:t>Avkastningskrav til totalkapitalen, WACC</a:t>
            </a:r>
            <a:endParaRPr lang="nb-NO" b="0" dirty="0">
              <a:latin typeface="Calibri" panose="020F0502020204030204" pitchFamily="34" charset="0"/>
            </a:endParaRPr>
          </a:p>
        </p:txBody>
      </p:sp>
      <p:sp>
        <p:nvSpPr>
          <p:cNvPr id="3" name="Plassholder for innhold 2"/>
          <p:cNvSpPr>
            <a:spLocks noGrp="1"/>
          </p:cNvSpPr>
          <p:nvPr>
            <p:ph idx="1"/>
          </p:nvPr>
        </p:nvSpPr>
        <p:spPr/>
        <p:txBody>
          <a:bodyPr/>
          <a:lstStyle/>
          <a:p>
            <a:r>
              <a:rPr lang="nb-NO" sz="2400" dirty="0">
                <a:latin typeface="Calibri" panose="020F0502020204030204" pitchFamily="34" charset="0"/>
              </a:rPr>
              <a:t>Beregning av gjeldsrente </a:t>
            </a:r>
            <a:r>
              <a:rPr lang="nb-NO" sz="2400" dirty="0" err="1">
                <a:latin typeface="Calibri" panose="020F0502020204030204" pitchFamily="34" charset="0"/>
              </a:rPr>
              <a:t>r</a:t>
            </a:r>
            <a:r>
              <a:rPr lang="nb-NO" sz="1200" dirty="0" err="1">
                <a:latin typeface="Calibri" panose="020F0502020204030204" pitchFamily="34" charset="0"/>
              </a:rPr>
              <a:t>g</a:t>
            </a:r>
            <a:r>
              <a:rPr lang="nb-NO" sz="2400" dirty="0">
                <a:latin typeface="Calibri" panose="020F0502020204030204" pitchFamily="34" charset="0"/>
              </a:rPr>
              <a:t> kan vi også gjøre med kapitalverdimodellen dersom gjelden er omsatt slik at vi kan finne en </a:t>
            </a:r>
            <a:r>
              <a:rPr lang="nb-NO" sz="2400" dirty="0" err="1">
                <a:latin typeface="Calibri" panose="020F0502020204030204" pitchFamily="34" charset="0"/>
              </a:rPr>
              <a:t>gjeldsbeta</a:t>
            </a:r>
            <a:r>
              <a:rPr lang="nb-NO" sz="2400" dirty="0">
                <a:latin typeface="Calibri" panose="020F0502020204030204" pitchFamily="34" charset="0"/>
              </a:rPr>
              <a:t>. Det vil bare unntaksvis være tilfellet, så som regel er gjeldsrenten oppgitt</a:t>
            </a:r>
            <a:br>
              <a:rPr lang="nb-NO" sz="2400" dirty="0">
                <a:latin typeface="Calibri" panose="020F0502020204030204" pitchFamily="34" charset="0"/>
              </a:rPr>
            </a:br>
            <a:r>
              <a:rPr lang="nb-NO" sz="2000" dirty="0" err="1">
                <a:latin typeface="Calibri" panose="020F0502020204030204" pitchFamily="34" charset="0"/>
              </a:rPr>
              <a:t>r</a:t>
            </a:r>
            <a:r>
              <a:rPr lang="nb-NO" sz="1000" dirty="0" err="1">
                <a:latin typeface="Calibri" panose="020F0502020204030204" pitchFamily="34" charset="0"/>
              </a:rPr>
              <a:t>g</a:t>
            </a:r>
            <a:r>
              <a:rPr lang="nb-NO" sz="2000" dirty="0">
                <a:latin typeface="Calibri" panose="020F0502020204030204" pitchFamily="34" charset="0"/>
              </a:rPr>
              <a:t> = </a:t>
            </a:r>
            <a:r>
              <a:rPr lang="nb-NO" sz="2000" dirty="0" err="1">
                <a:latin typeface="Calibri" panose="020F0502020204030204" pitchFamily="34" charset="0"/>
              </a:rPr>
              <a:t>r</a:t>
            </a:r>
            <a:r>
              <a:rPr lang="nb-NO" sz="800" dirty="0" err="1">
                <a:latin typeface="Calibri" panose="020F0502020204030204" pitchFamily="34" charset="0"/>
              </a:rPr>
              <a:t>f</a:t>
            </a:r>
            <a:r>
              <a:rPr lang="nb-NO" sz="800" dirty="0">
                <a:latin typeface="Calibri" panose="020F0502020204030204" pitchFamily="34" charset="0"/>
              </a:rPr>
              <a:t> </a:t>
            </a:r>
            <a:r>
              <a:rPr lang="nb-NO" sz="2000" dirty="0">
                <a:latin typeface="Calibri" panose="020F0502020204030204" pitchFamily="34" charset="0"/>
              </a:rPr>
              <a:t>+ </a:t>
            </a:r>
            <a:r>
              <a:rPr lang="el-GR" sz="2000" dirty="0">
                <a:latin typeface="Calibri" panose="020F0502020204030204" pitchFamily="34" charset="0"/>
              </a:rPr>
              <a:t>β</a:t>
            </a:r>
            <a:r>
              <a:rPr lang="nb-NO" sz="1200" dirty="0">
                <a:latin typeface="Calibri" panose="020F0502020204030204" pitchFamily="34" charset="0"/>
              </a:rPr>
              <a:t>g</a:t>
            </a:r>
            <a:r>
              <a:rPr lang="nb-NO" sz="2000" dirty="0">
                <a:latin typeface="Calibri" panose="020F0502020204030204" pitchFamily="34" charset="0"/>
              </a:rPr>
              <a:t>(</a:t>
            </a:r>
            <a:r>
              <a:rPr lang="nb-NO" sz="2000" dirty="0" err="1">
                <a:latin typeface="Calibri" panose="020F0502020204030204" pitchFamily="34" charset="0"/>
              </a:rPr>
              <a:t>r</a:t>
            </a:r>
            <a:r>
              <a:rPr lang="nb-NO" sz="1050" dirty="0" err="1">
                <a:latin typeface="Calibri" panose="020F0502020204030204" pitchFamily="34" charset="0"/>
              </a:rPr>
              <a:t>m</a:t>
            </a:r>
            <a:r>
              <a:rPr lang="nb-NO" sz="2000" dirty="0">
                <a:latin typeface="Calibri" panose="020F0502020204030204" pitchFamily="34" charset="0"/>
              </a:rPr>
              <a:t> – </a:t>
            </a:r>
            <a:r>
              <a:rPr lang="nb-NO" sz="2000" dirty="0" err="1">
                <a:latin typeface="Calibri" panose="020F0502020204030204" pitchFamily="34" charset="0"/>
              </a:rPr>
              <a:t>r</a:t>
            </a:r>
            <a:r>
              <a:rPr lang="nb-NO" sz="1050" dirty="0" err="1">
                <a:latin typeface="Calibri" panose="020F0502020204030204" pitchFamily="34" charset="0"/>
              </a:rPr>
              <a:t>f</a:t>
            </a:r>
            <a:r>
              <a:rPr lang="nb-NO" sz="2000" dirty="0">
                <a:latin typeface="Calibri" panose="020F0502020204030204" pitchFamily="34" charset="0"/>
              </a:rPr>
              <a:t>)</a:t>
            </a:r>
          </a:p>
          <a:p>
            <a:pPr lvl="1"/>
            <a:r>
              <a:rPr lang="nb-NO" sz="2000" dirty="0" err="1">
                <a:latin typeface="Calibri" panose="020F0502020204030204" pitchFamily="34" charset="0"/>
              </a:rPr>
              <a:t>r</a:t>
            </a:r>
            <a:r>
              <a:rPr lang="nb-NO" sz="1100" dirty="0" err="1">
                <a:latin typeface="Calibri" panose="020F0502020204030204" pitchFamily="34" charset="0"/>
              </a:rPr>
              <a:t>f</a:t>
            </a:r>
            <a:r>
              <a:rPr lang="nb-NO" sz="2000" dirty="0">
                <a:latin typeface="Calibri" panose="020F0502020204030204" pitchFamily="34" charset="0"/>
              </a:rPr>
              <a:t> = 0,03</a:t>
            </a:r>
          </a:p>
          <a:p>
            <a:pPr lvl="1"/>
            <a:r>
              <a:rPr lang="nb-NO" sz="2000" dirty="0" err="1">
                <a:latin typeface="Calibri" panose="020F0502020204030204" pitchFamily="34" charset="0"/>
              </a:rPr>
              <a:t>r</a:t>
            </a:r>
            <a:r>
              <a:rPr lang="nb-NO" sz="1100" dirty="0" err="1">
                <a:latin typeface="Calibri" panose="020F0502020204030204" pitchFamily="34" charset="0"/>
              </a:rPr>
              <a:t>m</a:t>
            </a:r>
            <a:r>
              <a:rPr lang="nb-NO" sz="2000" dirty="0">
                <a:latin typeface="Calibri" panose="020F0502020204030204" pitchFamily="34" charset="0"/>
              </a:rPr>
              <a:t> = 0,09</a:t>
            </a:r>
          </a:p>
          <a:p>
            <a:pPr lvl="1"/>
            <a:r>
              <a:rPr lang="el-GR" sz="2000" dirty="0">
                <a:latin typeface="Calibri" panose="020F0502020204030204" pitchFamily="34" charset="0"/>
              </a:rPr>
              <a:t>β</a:t>
            </a:r>
            <a:r>
              <a:rPr lang="nb-NO" sz="1200" dirty="0">
                <a:latin typeface="Calibri" panose="020F0502020204030204" pitchFamily="34" charset="0"/>
              </a:rPr>
              <a:t>g</a:t>
            </a:r>
            <a:r>
              <a:rPr lang="nb-NO" sz="2000" dirty="0">
                <a:latin typeface="Calibri" panose="020F0502020204030204" pitchFamily="34" charset="0"/>
              </a:rPr>
              <a:t> = 0,24</a:t>
            </a:r>
          </a:p>
          <a:p>
            <a:pPr lvl="1"/>
            <a:r>
              <a:rPr lang="nb-NO" sz="2000" dirty="0" err="1">
                <a:latin typeface="Calibri" panose="020F0502020204030204" pitchFamily="34" charset="0"/>
              </a:rPr>
              <a:t>r</a:t>
            </a:r>
            <a:r>
              <a:rPr lang="nb-NO" sz="1000" dirty="0" err="1">
                <a:latin typeface="Calibri" panose="020F0502020204030204" pitchFamily="34" charset="0"/>
              </a:rPr>
              <a:t>g</a:t>
            </a:r>
            <a:r>
              <a:rPr lang="nb-NO" sz="2000" dirty="0">
                <a:latin typeface="Calibri" panose="020F0502020204030204" pitchFamily="34" charset="0"/>
              </a:rPr>
              <a:t> = 0,03 + 0,24 • (0,09 – 0,03) = 0,0444 eller 4,44%</a:t>
            </a:r>
          </a:p>
        </p:txBody>
      </p:sp>
    </p:spTree>
    <p:extLst>
      <p:ext uri="{BB962C8B-B14F-4D97-AF65-F5344CB8AC3E}">
        <p14:creationId xmlns:p14="http://schemas.microsoft.com/office/powerpoint/2010/main" val="3636764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pPr eaLnBrk="1" hangingPunct="1"/>
            <a:r>
              <a:rPr lang="nb-NO" b="0" dirty="0">
                <a:latin typeface="Calibri" panose="020F0502020204030204" pitchFamily="34" charset="0"/>
              </a:rPr>
              <a:t>Gjeldskostnad (gjeldsrente)</a:t>
            </a:r>
          </a:p>
        </p:txBody>
      </p:sp>
      <p:sp>
        <p:nvSpPr>
          <p:cNvPr id="299011" name="Rectangle 3"/>
          <p:cNvSpPr>
            <a:spLocks noGrp="1" noChangeArrowheads="1"/>
          </p:cNvSpPr>
          <p:nvPr>
            <p:ph sz="half" idx="1"/>
          </p:nvPr>
        </p:nvSpPr>
        <p:spPr/>
        <p:txBody>
          <a:bodyPr/>
          <a:lstStyle/>
          <a:p>
            <a:pPr eaLnBrk="1" hangingPunct="1"/>
            <a:r>
              <a:rPr lang="nb-NO" sz="2000" dirty="0">
                <a:latin typeface="Calibri" panose="020F0502020204030204" pitchFamily="34" charset="0"/>
              </a:rPr>
              <a:t>Det er i prinsippet også mulig å bruke kapitalverdimodellen for å finne gjeldsrenten, men det er et betydelig problem at det bare er de største bedriftene som har omsettelig gjeld (obligasjons-gjeld), og denne gjelden omsettes også sjelden</a:t>
            </a:r>
          </a:p>
          <a:p>
            <a:pPr eaLnBrk="1" hangingPunct="1"/>
            <a:r>
              <a:rPr lang="nb-NO" sz="2000" dirty="0">
                <a:latin typeface="Calibri" panose="020F0502020204030204" pitchFamily="34" charset="0"/>
              </a:rPr>
              <a:t>Uten å ha prisingsdata på gjeld, kan vi ikke finne relevant </a:t>
            </a:r>
            <a:r>
              <a:rPr lang="nb-NO" sz="2000" dirty="0" err="1">
                <a:latin typeface="Calibri" panose="020F0502020204030204" pitchFamily="34" charset="0"/>
              </a:rPr>
              <a:t>gjeldsbeta</a:t>
            </a:r>
            <a:endParaRPr lang="nb-NO" sz="2000" dirty="0">
              <a:latin typeface="Calibri" panose="020F0502020204030204" pitchFamily="34" charset="0"/>
            </a:endParaRPr>
          </a:p>
          <a:p>
            <a:pPr eaLnBrk="1" hangingPunct="1"/>
            <a:r>
              <a:rPr lang="nb-NO" sz="2000" dirty="0">
                <a:latin typeface="Calibri" panose="020F0502020204030204" pitchFamily="34" charset="0"/>
              </a:rPr>
              <a:t>Ofte kan man observere direkte hva bedrifter betaler i låne-renter. Dette avhenger av kredittverdighet</a:t>
            </a:r>
          </a:p>
        </p:txBody>
      </p:sp>
      <p:graphicFrame>
        <p:nvGraphicFramePr>
          <p:cNvPr id="3" name="Objekt 2"/>
          <p:cNvGraphicFramePr>
            <a:graphicFrameLocks noChangeAspect="1"/>
          </p:cNvGraphicFramePr>
          <p:nvPr>
            <p:extLst>
              <p:ext uri="{D42A27DB-BD31-4B8C-83A1-F6EECF244321}">
                <p14:modId xmlns:p14="http://schemas.microsoft.com/office/powerpoint/2010/main" val="2510436322"/>
              </p:ext>
            </p:extLst>
          </p:nvPr>
        </p:nvGraphicFramePr>
        <p:xfrm>
          <a:off x="5181600" y="1196975"/>
          <a:ext cx="3714750" cy="3148013"/>
        </p:xfrm>
        <a:graphic>
          <a:graphicData uri="http://schemas.openxmlformats.org/presentationml/2006/ole">
            <mc:AlternateContent xmlns:mc="http://schemas.openxmlformats.org/markup-compatibility/2006">
              <mc:Choice xmlns:v="urn:schemas-microsoft-com:vml" Requires="v">
                <p:oleObj name="Worksheet" r:id="rId2" imgW="3714460" imgH="3148173" progId="Excel.Sheet.12">
                  <p:embed/>
                </p:oleObj>
              </mc:Choice>
              <mc:Fallback>
                <p:oleObj name="Worksheet" r:id="rId2" imgW="3714460" imgH="3148173" progId="Excel.Sheet.12">
                  <p:embed/>
                  <p:pic>
                    <p:nvPicPr>
                      <p:cNvPr id="3" name="Objekt 2"/>
                      <p:cNvPicPr/>
                      <p:nvPr/>
                    </p:nvPicPr>
                    <p:blipFill>
                      <a:blip r:embed="rId3"/>
                      <a:stretch>
                        <a:fillRect/>
                      </a:stretch>
                    </p:blipFill>
                    <p:spPr>
                      <a:xfrm>
                        <a:off x="5181600" y="1196975"/>
                        <a:ext cx="3714750" cy="3148013"/>
                      </a:xfrm>
                      <a:prstGeom prst="rect">
                        <a:avLst/>
                      </a:prstGeom>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9010"/>
                                        </p:tgtEl>
                                        <p:attrNameLst>
                                          <p:attrName>style.visibility</p:attrName>
                                        </p:attrNameLst>
                                      </p:cBhvr>
                                      <p:to>
                                        <p:strVal val="visible"/>
                                      </p:to>
                                    </p:set>
                                    <p:animEffect transition="in" filter="fade">
                                      <p:cBhvr>
                                        <p:cTn id="7" dur="2000"/>
                                        <p:tgtEl>
                                          <p:spTgt spid="299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9011">
                                            <p:txEl>
                                              <p:pRg st="0" end="0"/>
                                            </p:txEl>
                                          </p:spTgt>
                                        </p:tgtEl>
                                        <p:attrNameLst>
                                          <p:attrName>style.visibility</p:attrName>
                                        </p:attrNameLst>
                                      </p:cBhvr>
                                      <p:to>
                                        <p:strVal val="visible"/>
                                      </p:to>
                                    </p:set>
                                    <p:animEffect transition="in" filter="wipe(left)">
                                      <p:cBhvr>
                                        <p:cTn id="12" dur="500"/>
                                        <p:tgtEl>
                                          <p:spTgt spid="2990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9011">
                                            <p:txEl>
                                              <p:pRg st="1" end="1"/>
                                            </p:txEl>
                                          </p:spTgt>
                                        </p:tgtEl>
                                        <p:attrNameLst>
                                          <p:attrName>style.visibility</p:attrName>
                                        </p:attrNameLst>
                                      </p:cBhvr>
                                      <p:to>
                                        <p:strVal val="visible"/>
                                      </p:to>
                                    </p:set>
                                    <p:animEffect transition="in" filter="wipe(left)">
                                      <p:cBhvr>
                                        <p:cTn id="17" dur="500"/>
                                        <p:tgtEl>
                                          <p:spTgt spid="2990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9011">
                                            <p:txEl>
                                              <p:pRg st="2" end="2"/>
                                            </p:txEl>
                                          </p:spTgt>
                                        </p:tgtEl>
                                        <p:attrNameLst>
                                          <p:attrName>style.visibility</p:attrName>
                                        </p:attrNameLst>
                                      </p:cBhvr>
                                      <p:to>
                                        <p:strVal val="visible"/>
                                      </p:to>
                                    </p:set>
                                    <p:animEffect transition="in" filter="wipe(left)">
                                      <p:cBhvr>
                                        <p:cTn id="22" dur="500"/>
                                        <p:tgtEl>
                                          <p:spTgt spid="299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p:bldP spid="29901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pPr eaLnBrk="1" hangingPunct="1"/>
            <a:r>
              <a:rPr lang="nb-NO" dirty="0">
                <a:latin typeface="Calibri" panose="020F0502020204030204" pitchFamily="34" charset="0"/>
                <a:cs typeface="Calibri" panose="020F0502020204030204" pitchFamily="34" charset="0"/>
              </a:rPr>
              <a:t>Avkastningskrav til totalkapitalen, WACC</a:t>
            </a:r>
            <a:endParaRPr lang="nb-NO" b="0" dirty="0">
              <a:latin typeface="Calibri" panose="020F0502020204030204" pitchFamily="34" charset="0"/>
            </a:endParaRPr>
          </a:p>
        </p:txBody>
      </p:sp>
      <p:sp>
        <p:nvSpPr>
          <p:cNvPr id="304131" name="Rectangle 3"/>
          <p:cNvSpPr>
            <a:spLocks noGrp="1" noChangeArrowheads="1"/>
          </p:cNvSpPr>
          <p:nvPr>
            <p:ph type="body" idx="1"/>
          </p:nvPr>
        </p:nvSpPr>
        <p:spPr/>
        <p:txBody>
          <a:bodyPr/>
          <a:lstStyle/>
          <a:p>
            <a:pPr eaLnBrk="1" hangingPunct="1"/>
            <a:r>
              <a:rPr lang="nb-NO" sz="2000" dirty="0">
                <a:latin typeface="Calibri" panose="020F0502020204030204" pitchFamily="34" charset="0"/>
              </a:rPr>
              <a:t>Til slutt veier vi sammen kostnader for egenkapital og gjeld for å finne totalkapitalens </a:t>
            </a:r>
            <a:r>
              <a:rPr lang="nb-NO" sz="2000" dirty="0" err="1">
                <a:latin typeface="Calibri" panose="020F0502020204030204" pitchFamily="34" charset="0"/>
              </a:rPr>
              <a:t>avkastningskav</a:t>
            </a:r>
            <a:r>
              <a:rPr lang="nb-NO" sz="2000" dirty="0">
                <a:latin typeface="Calibri" panose="020F0502020204030204" pitchFamily="34" charset="0"/>
              </a:rPr>
              <a:t>.</a:t>
            </a:r>
          </a:p>
          <a:p>
            <a:pPr eaLnBrk="1" hangingPunct="1"/>
            <a:r>
              <a:rPr lang="nb-NO" sz="2000" dirty="0">
                <a:latin typeface="Calibri" panose="020F0502020204030204" pitchFamily="34" charset="0"/>
              </a:rPr>
              <a:t>Vi må bruke markedsverdi av egenkapital og gjeld når vi skal finne kapitalkostnad for totalkapitalen. Verdien av egenkapitalen kan for børsnoterte selskaper direkte observeres ved børskurser. Disse kan avvike betydelig fra bokført verdi.</a:t>
            </a:r>
          </a:p>
          <a:p>
            <a:pPr eaLnBrk="1" hangingPunct="1"/>
            <a:r>
              <a:rPr lang="nb-NO" sz="2000" dirty="0">
                <a:latin typeface="Calibri" panose="020F0502020204030204" pitchFamily="34" charset="0"/>
              </a:rPr>
              <a:t>Hvis et selskap ikke er i betalingsvansker, kan vi gå ut fra at markedsverdi for gjeld er lik bokført verdi</a:t>
            </a:r>
          </a:p>
          <a:p>
            <a:pPr lvl="1" eaLnBrk="1" hangingPunct="1">
              <a:buFontTx/>
              <a:buChar char="•"/>
            </a:pPr>
            <a:r>
              <a:rPr lang="nb-NO" sz="2000" dirty="0">
                <a:latin typeface="Calibri" panose="020F0502020204030204" pitchFamily="34" charset="0"/>
              </a:rPr>
              <a:t>V = total markedsverdi for selskapet</a:t>
            </a:r>
          </a:p>
          <a:p>
            <a:pPr lvl="1" eaLnBrk="1" hangingPunct="1">
              <a:buFontTx/>
              <a:buChar char="•"/>
            </a:pPr>
            <a:r>
              <a:rPr lang="nb-NO" sz="2000" dirty="0">
                <a:latin typeface="Calibri" panose="020F0502020204030204" pitchFamily="34" charset="0"/>
              </a:rPr>
              <a:t>E = markedsverdien av egenkapitalen</a:t>
            </a:r>
          </a:p>
          <a:p>
            <a:pPr lvl="1" eaLnBrk="1" hangingPunct="1">
              <a:buFontTx/>
              <a:buChar char="•"/>
            </a:pPr>
            <a:r>
              <a:rPr lang="nb-NO" sz="2000" dirty="0">
                <a:latin typeface="Calibri" panose="020F0502020204030204" pitchFamily="34" charset="0"/>
              </a:rPr>
              <a:t>G = markedsverdien av gjeld</a:t>
            </a:r>
          </a:p>
          <a:p>
            <a:pPr lvl="1" eaLnBrk="1" hangingPunct="1">
              <a:buFontTx/>
              <a:buChar char="•"/>
            </a:pPr>
            <a:r>
              <a:rPr lang="nb-NO" sz="2000" dirty="0">
                <a:latin typeface="Calibri" panose="020F0502020204030204" pitchFamily="34" charset="0"/>
              </a:rPr>
              <a:t>V = E + G</a:t>
            </a:r>
          </a:p>
          <a:p>
            <a:pPr lvl="1" eaLnBrk="1" hangingPunct="1">
              <a:buFontTx/>
              <a:buChar char="•"/>
            </a:pPr>
            <a:r>
              <a:rPr lang="nb-NO" sz="2000" dirty="0">
                <a:latin typeface="Calibri" panose="020F0502020204030204" pitchFamily="34" charset="0"/>
              </a:rPr>
              <a:t>1 = E/V + G/V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4130"/>
                                        </p:tgtEl>
                                        <p:attrNameLst>
                                          <p:attrName>style.visibility</p:attrName>
                                        </p:attrNameLst>
                                      </p:cBhvr>
                                      <p:to>
                                        <p:strVal val="visible"/>
                                      </p:to>
                                    </p:set>
                                    <p:animEffect transition="in" filter="fade">
                                      <p:cBhvr>
                                        <p:cTn id="7" dur="2000"/>
                                        <p:tgtEl>
                                          <p:spTgt spid="3041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4131">
                                            <p:txEl>
                                              <p:pRg st="0" end="0"/>
                                            </p:txEl>
                                          </p:spTgt>
                                        </p:tgtEl>
                                        <p:attrNameLst>
                                          <p:attrName>style.visibility</p:attrName>
                                        </p:attrNameLst>
                                      </p:cBhvr>
                                      <p:to>
                                        <p:strVal val="visible"/>
                                      </p:to>
                                    </p:set>
                                    <p:animEffect transition="in" filter="wipe(left)">
                                      <p:cBhvr>
                                        <p:cTn id="12" dur="500"/>
                                        <p:tgtEl>
                                          <p:spTgt spid="3041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4131">
                                            <p:txEl>
                                              <p:pRg st="1" end="1"/>
                                            </p:txEl>
                                          </p:spTgt>
                                        </p:tgtEl>
                                        <p:attrNameLst>
                                          <p:attrName>style.visibility</p:attrName>
                                        </p:attrNameLst>
                                      </p:cBhvr>
                                      <p:to>
                                        <p:strVal val="visible"/>
                                      </p:to>
                                    </p:set>
                                    <p:animEffect transition="in" filter="wipe(left)">
                                      <p:cBhvr>
                                        <p:cTn id="17" dur="500"/>
                                        <p:tgtEl>
                                          <p:spTgt spid="3041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4131">
                                            <p:txEl>
                                              <p:pRg st="2" end="2"/>
                                            </p:txEl>
                                          </p:spTgt>
                                        </p:tgtEl>
                                        <p:attrNameLst>
                                          <p:attrName>style.visibility</p:attrName>
                                        </p:attrNameLst>
                                      </p:cBhvr>
                                      <p:to>
                                        <p:strVal val="visible"/>
                                      </p:to>
                                    </p:set>
                                    <p:animEffect transition="in" filter="wipe(left)">
                                      <p:cBhvr>
                                        <p:cTn id="22" dur="500"/>
                                        <p:tgtEl>
                                          <p:spTgt spid="304131">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04131">
                                            <p:txEl>
                                              <p:pRg st="3" end="3"/>
                                            </p:txEl>
                                          </p:spTgt>
                                        </p:tgtEl>
                                        <p:attrNameLst>
                                          <p:attrName>style.visibility</p:attrName>
                                        </p:attrNameLst>
                                      </p:cBhvr>
                                      <p:to>
                                        <p:strVal val="visible"/>
                                      </p:to>
                                    </p:set>
                                    <p:animEffect transition="in" filter="wipe(left)">
                                      <p:cBhvr>
                                        <p:cTn id="25" dur="500"/>
                                        <p:tgtEl>
                                          <p:spTgt spid="304131">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04131">
                                            <p:txEl>
                                              <p:pRg st="4" end="4"/>
                                            </p:txEl>
                                          </p:spTgt>
                                        </p:tgtEl>
                                        <p:attrNameLst>
                                          <p:attrName>style.visibility</p:attrName>
                                        </p:attrNameLst>
                                      </p:cBhvr>
                                      <p:to>
                                        <p:strVal val="visible"/>
                                      </p:to>
                                    </p:set>
                                    <p:animEffect transition="in" filter="wipe(left)">
                                      <p:cBhvr>
                                        <p:cTn id="28" dur="500"/>
                                        <p:tgtEl>
                                          <p:spTgt spid="304131">
                                            <p:txEl>
                                              <p:pRg st="4" end="4"/>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04131">
                                            <p:txEl>
                                              <p:pRg st="5" end="5"/>
                                            </p:txEl>
                                          </p:spTgt>
                                        </p:tgtEl>
                                        <p:attrNameLst>
                                          <p:attrName>style.visibility</p:attrName>
                                        </p:attrNameLst>
                                      </p:cBhvr>
                                      <p:to>
                                        <p:strVal val="visible"/>
                                      </p:to>
                                    </p:set>
                                    <p:animEffect transition="in" filter="wipe(left)">
                                      <p:cBhvr>
                                        <p:cTn id="31" dur="500"/>
                                        <p:tgtEl>
                                          <p:spTgt spid="304131">
                                            <p:txEl>
                                              <p:pRg st="5" end="5"/>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04131">
                                            <p:txEl>
                                              <p:pRg st="6" end="6"/>
                                            </p:txEl>
                                          </p:spTgt>
                                        </p:tgtEl>
                                        <p:attrNameLst>
                                          <p:attrName>style.visibility</p:attrName>
                                        </p:attrNameLst>
                                      </p:cBhvr>
                                      <p:to>
                                        <p:strVal val="visible"/>
                                      </p:to>
                                    </p:set>
                                    <p:animEffect transition="in" filter="wipe(left)">
                                      <p:cBhvr>
                                        <p:cTn id="34" dur="500"/>
                                        <p:tgtEl>
                                          <p:spTgt spid="304131">
                                            <p:txEl>
                                              <p:pRg st="6" end="6"/>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04131">
                                            <p:txEl>
                                              <p:pRg st="7" end="7"/>
                                            </p:txEl>
                                          </p:spTgt>
                                        </p:tgtEl>
                                        <p:attrNameLst>
                                          <p:attrName>style.visibility</p:attrName>
                                        </p:attrNameLst>
                                      </p:cBhvr>
                                      <p:to>
                                        <p:strVal val="visible"/>
                                      </p:to>
                                    </p:set>
                                    <p:animEffect transition="in" filter="wipe(left)">
                                      <p:cBhvr>
                                        <p:cTn id="37" dur="500"/>
                                        <p:tgtEl>
                                          <p:spTgt spid="3041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0" grpId="0"/>
      <p:bldP spid="304131"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pPr eaLnBrk="1" hangingPunct="1"/>
            <a:r>
              <a:rPr lang="nb-NO" dirty="0">
                <a:latin typeface="Calibri" panose="020F0502020204030204" pitchFamily="34" charset="0"/>
                <a:cs typeface="Calibri" panose="020F0502020204030204" pitchFamily="34" charset="0"/>
              </a:rPr>
              <a:t>Avkastningskrav til totalkapitalen, WACC</a:t>
            </a:r>
            <a:endParaRPr lang="nb-NO" b="0" dirty="0">
              <a:latin typeface="Calibri" panose="020F0502020204030204" pitchFamily="34" charset="0"/>
            </a:endParaRPr>
          </a:p>
        </p:txBody>
      </p:sp>
      <p:sp>
        <p:nvSpPr>
          <p:cNvPr id="16390" name="Rectangle 3"/>
          <p:cNvSpPr>
            <a:spLocks noGrp="1" noChangeArrowheads="1"/>
          </p:cNvSpPr>
          <p:nvPr>
            <p:ph type="body" idx="4294967295"/>
          </p:nvPr>
        </p:nvSpPr>
        <p:spPr>
          <a:xfrm>
            <a:off x="1066800" y="1268413"/>
            <a:ext cx="8077200" cy="5257800"/>
          </a:xfrm>
        </p:spPr>
        <p:txBody>
          <a:bodyPr/>
          <a:lstStyle/>
          <a:p>
            <a:pPr eaLnBrk="1" hangingPunct="1"/>
            <a:r>
              <a:rPr lang="nb-NO" sz="2400" dirty="0">
                <a:latin typeface="Calibri" panose="020F0502020204030204" pitchFamily="34" charset="0"/>
              </a:rPr>
              <a:t>Avkastningskrav for totalkapitalen:</a:t>
            </a:r>
          </a:p>
          <a:p>
            <a:pPr lvl="1" eaLnBrk="1" hangingPunct="1"/>
            <a:r>
              <a:rPr lang="nb-NO" dirty="0">
                <a:latin typeface="Calibri" panose="020F0502020204030204" pitchFamily="34" charset="0"/>
              </a:rPr>
              <a:t>WACC = </a:t>
            </a:r>
            <a:r>
              <a:rPr lang="nb-NO" dirty="0" err="1">
                <a:latin typeface="Calibri" panose="020F0502020204030204" pitchFamily="34" charset="0"/>
              </a:rPr>
              <a:t>r</a:t>
            </a:r>
            <a:r>
              <a:rPr lang="nb-NO" baseline="-25000" dirty="0" err="1">
                <a:latin typeface="Calibri" panose="020F0502020204030204" pitchFamily="34" charset="0"/>
              </a:rPr>
              <a:t>t</a:t>
            </a:r>
            <a:r>
              <a:rPr lang="nb-NO" dirty="0">
                <a:latin typeface="Calibri" panose="020F0502020204030204" pitchFamily="34" charset="0"/>
              </a:rPr>
              <a:t> = r</a:t>
            </a:r>
            <a:r>
              <a:rPr lang="nb-NO" baseline="-25000" dirty="0">
                <a:latin typeface="Calibri" panose="020F0502020204030204" pitchFamily="34" charset="0"/>
              </a:rPr>
              <a:t>e</a:t>
            </a:r>
            <a:r>
              <a:rPr lang="nb-NO" dirty="0">
                <a:latin typeface="Calibri" panose="020F0502020204030204" pitchFamily="34" charset="0"/>
              </a:rPr>
              <a:t> </a:t>
            </a:r>
            <a:r>
              <a:rPr lang="nb-NO" dirty="0">
                <a:latin typeface="Calibri" panose="020F0502020204030204" pitchFamily="34" charset="0"/>
                <a:cs typeface="Times New Roman" pitchFamily="18" charset="0"/>
              </a:rPr>
              <a:t>∙</a:t>
            </a:r>
            <a:r>
              <a:rPr lang="nb-NO" dirty="0">
                <a:latin typeface="Calibri" panose="020F0502020204030204" pitchFamily="34" charset="0"/>
              </a:rPr>
              <a:t> E/V + </a:t>
            </a:r>
            <a:r>
              <a:rPr lang="nb-NO" dirty="0" err="1">
                <a:latin typeface="Calibri" panose="020F0502020204030204" pitchFamily="34" charset="0"/>
              </a:rPr>
              <a:t>r</a:t>
            </a:r>
            <a:r>
              <a:rPr lang="nb-NO" baseline="-25000" dirty="0" err="1">
                <a:latin typeface="Calibri" panose="020F0502020204030204" pitchFamily="34" charset="0"/>
              </a:rPr>
              <a:t>g</a:t>
            </a:r>
            <a:r>
              <a:rPr lang="nb-NO" dirty="0">
                <a:latin typeface="Calibri" panose="020F0502020204030204" pitchFamily="34" charset="0"/>
              </a:rPr>
              <a:t> </a:t>
            </a:r>
            <a:r>
              <a:rPr lang="nb-NO" dirty="0">
                <a:latin typeface="Calibri" panose="020F0502020204030204" pitchFamily="34" charset="0"/>
                <a:cs typeface="Times New Roman" pitchFamily="18" charset="0"/>
              </a:rPr>
              <a:t>∙</a:t>
            </a:r>
            <a:r>
              <a:rPr lang="nb-NO" dirty="0">
                <a:latin typeface="Calibri" panose="020F0502020204030204" pitchFamily="34" charset="0"/>
              </a:rPr>
              <a:t> (1 – s) </a:t>
            </a:r>
            <a:r>
              <a:rPr lang="nb-NO" dirty="0">
                <a:latin typeface="Calibri" panose="020F0502020204030204" pitchFamily="34" charset="0"/>
                <a:cs typeface="Times New Roman" pitchFamily="18" charset="0"/>
              </a:rPr>
              <a:t>∙</a:t>
            </a:r>
            <a:r>
              <a:rPr lang="nb-NO" dirty="0">
                <a:latin typeface="Calibri" panose="020F0502020204030204" pitchFamily="34" charset="0"/>
              </a:rPr>
              <a:t> G/V</a:t>
            </a:r>
          </a:p>
          <a:p>
            <a:pPr eaLnBrk="1" hangingPunct="1"/>
            <a:r>
              <a:rPr lang="nb-NO" sz="2400" dirty="0">
                <a:latin typeface="Calibri" panose="020F0502020204030204" pitchFamily="34" charset="0"/>
              </a:rPr>
              <a:t>Pass på at gjeldsrenten skal uttrykkes etter skatt</a:t>
            </a:r>
          </a:p>
          <a:p>
            <a:pPr eaLnBrk="1" hangingPunct="1"/>
            <a:r>
              <a:rPr lang="nb-NO" sz="2400" dirty="0">
                <a:latin typeface="Calibri" panose="020F0502020204030204" pitchFamily="34" charset="0"/>
              </a:rPr>
              <a:t>Vi skal legge til grunn at egenkapitalandelen E/V er 0,40 eller 40 %, slik at gjeldandelen G/V er 0,60 eller 60 %</a:t>
            </a:r>
          </a:p>
          <a:p>
            <a:pPr eaLnBrk="1" hangingPunct="1"/>
            <a:r>
              <a:rPr lang="nb-NO" sz="2400" dirty="0">
                <a:latin typeface="Calibri" panose="020F0502020204030204" pitchFamily="34" charset="0"/>
              </a:rPr>
              <a:t>Vi har tidligere funnet at avkastningskravet til egenkapitalen er 0,123 eller ca. 12,3 %, og vi fant at gjeldsrenten er 4,44 %</a:t>
            </a:r>
          </a:p>
          <a:p>
            <a:pPr eaLnBrk="1" hangingPunct="1"/>
            <a:r>
              <a:rPr lang="nb-NO" sz="2400" dirty="0">
                <a:latin typeface="Calibri" panose="020F0502020204030204" pitchFamily="34" charset="0"/>
              </a:rPr>
              <a:t>Dette gir at totalkapitalens avkastningskrav eller WACC, blir</a:t>
            </a:r>
          </a:p>
          <a:p>
            <a:pPr lvl="1" eaLnBrk="1" hangingPunct="1"/>
            <a:endParaRPr lang="nb-NO" dirty="0">
              <a:latin typeface="Calibri" panose="020F0502020204030204" pitchFamily="34" charset="0"/>
            </a:endParaRPr>
          </a:p>
        </p:txBody>
      </p:sp>
      <p:sp>
        <p:nvSpPr>
          <p:cNvPr id="16391" name="Rectangle 5"/>
          <p:cNvSpPr>
            <a:spLocks noChangeArrowheads="1"/>
          </p:cNvSpPr>
          <p:nvPr/>
        </p:nvSpPr>
        <p:spPr bwMode="auto">
          <a:xfrm>
            <a:off x="0" y="0"/>
            <a:ext cx="9144000" cy="0"/>
          </a:xfrm>
          <a:prstGeom prst="rect">
            <a:avLst/>
          </a:prstGeom>
          <a:noFill/>
          <a:ln w="9525" algn="ctr">
            <a:noFill/>
            <a:miter lim="800000"/>
            <a:headEnd/>
            <a:tailEnd/>
          </a:ln>
        </p:spPr>
        <p:txBody>
          <a:bodyPr wrap="none" lIns="90000" tIns="46800" rIns="90000" bIns="46800" anchor="ctr">
            <a:spAutoFit/>
          </a:bodyPr>
          <a:lstStyle/>
          <a:p>
            <a:endParaRPr lang="en-US"/>
          </a:p>
        </p:txBody>
      </p:sp>
      <p:sp>
        <p:nvSpPr>
          <p:cNvPr id="16392" name="Rectangle 7"/>
          <p:cNvSpPr>
            <a:spLocks noChangeArrowheads="1"/>
          </p:cNvSpPr>
          <p:nvPr/>
        </p:nvSpPr>
        <p:spPr bwMode="auto">
          <a:xfrm>
            <a:off x="0" y="3309938"/>
            <a:ext cx="9144000" cy="0"/>
          </a:xfrm>
          <a:prstGeom prst="rect">
            <a:avLst/>
          </a:prstGeom>
          <a:noFill/>
          <a:ln w="9525" algn="ctr">
            <a:noFill/>
            <a:miter lim="800000"/>
            <a:headEnd/>
            <a:tailEnd/>
          </a:ln>
        </p:spPr>
        <p:txBody>
          <a:bodyPr wrap="none" lIns="90000" tIns="46800" rIns="90000" bIns="46800" anchor="ctr">
            <a:spAutoFit/>
          </a:bodyPr>
          <a:lstStyle/>
          <a:p>
            <a:endParaRPr lang="en-US"/>
          </a:p>
        </p:txBody>
      </p:sp>
      <p:sp>
        <p:nvSpPr>
          <p:cNvPr id="16393" name="Rectangle 9"/>
          <p:cNvSpPr>
            <a:spLocks noChangeArrowheads="1"/>
          </p:cNvSpPr>
          <p:nvPr/>
        </p:nvSpPr>
        <p:spPr bwMode="auto">
          <a:xfrm>
            <a:off x="0" y="3314700"/>
            <a:ext cx="9144000" cy="0"/>
          </a:xfrm>
          <a:prstGeom prst="rect">
            <a:avLst/>
          </a:prstGeom>
          <a:noFill/>
          <a:ln w="9525" algn="ctr">
            <a:noFill/>
            <a:miter lim="800000"/>
            <a:headEnd/>
            <a:tailEnd/>
          </a:ln>
        </p:spPr>
        <p:txBody>
          <a:bodyPr wrap="none" lIns="90000" tIns="46800" rIns="90000" bIns="46800" anchor="ctr">
            <a:spAutoFit/>
          </a:bodyPr>
          <a:lstStyle/>
          <a:p>
            <a:endParaRPr lang="en-US"/>
          </a:p>
        </p:txBody>
      </p:sp>
      <p:graphicFrame>
        <p:nvGraphicFramePr>
          <p:cNvPr id="16388" name="Object 8"/>
          <p:cNvGraphicFramePr>
            <a:graphicFrameLocks noChangeAspect="1"/>
          </p:cNvGraphicFramePr>
          <p:nvPr>
            <p:extLst>
              <p:ext uri="{D42A27DB-BD31-4B8C-83A1-F6EECF244321}">
                <p14:modId xmlns:p14="http://schemas.microsoft.com/office/powerpoint/2010/main" val="1537504555"/>
              </p:ext>
            </p:extLst>
          </p:nvPr>
        </p:nvGraphicFramePr>
        <p:xfrm>
          <a:off x="1403648" y="4894879"/>
          <a:ext cx="7645400" cy="436563"/>
        </p:xfrm>
        <a:graphic>
          <a:graphicData uri="http://schemas.openxmlformats.org/presentationml/2006/ole">
            <mc:AlternateContent xmlns:mc="http://schemas.openxmlformats.org/markup-compatibility/2006">
              <mc:Choice xmlns:v="urn:schemas-microsoft-com:vml" Requires="v">
                <p:oleObj name="Equation" r:id="rId2" imgW="4012920" imgH="228600" progId="Equation.DSMT4">
                  <p:embed/>
                </p:oleObj>
              </mc:Choice>
              <mc:Fallback>
                <p:oleObj name="Equation" r:id="rId2" imgW="4012920" imgH="228600" progId="Equation.DSMT4">
                  <p:embed/>
                  <p:pic>
                    <p:nvPicPr>
                      <p:cNvPr id="16388" name="Object 8"/>
                      <p:cNvPicPr>
                        <a:picLocks noChangeAspect="1" noChangeArrowheads="1"/>
                      </p:cNvPicPr>
                      <p:nvPr/>
                    </p:nvPicPr>
                    <p:blipFill>
                      <a:blip r:embed="rId3"/>
                      <a:srcRect/>
                      <a:stretch>
                        <a:fillRect/>
                      </a:stretch>
                    </p:blipFill>
                    <p:spPr bwMode="auto">
                      <a:xfrm>
                        <a:off x="1403648" y="4894879"/>
                        <a:ext cx="7645400" cy="436563"/>
                      </a:xfrm>
                      <a:prstGeom prst="rect">
                        <a:avLst/>
                      </a:prstGeom>
                      <a:solidFill>
                        <a:srgbClr val="9FE1FF"/>
                      </a:solidFill>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b="0" dirty="0">
                <a:latin typeface="Calibri" panose="020F0502020204030204" pitchFamily="34" charset="0"/>
              </a:rPr>
              <a:t>Nominell og realrente 3-årige statsobligasjoner i Norge 2000 - 2022</a:t>
            </a:r>
          </a:p>
        </p:txBody>
      </p:sp>
      <p:pic>
        <p:nvPicPr>
          <p:cNvPr id="5" name="Bilde 4">
            <a:extLst>
              <a:ext uri="{FF2B5EF4-FFF2-40B4-BE49-F238E27FC236}">
                <a16:creationId xmlns:a16="http://schemas.microsoft.com/office/drawing/2014/main" id="{A3BBF244-2996-A5AF-C0C3-874CF213F83D}"/>
              </a:ext>
            </a:extLst>
          </p:cNvPr>
          <p:cNvPicPr>
            <a:picLocks noChangeAspect="1"/>
          </p:cNvPicPr>
          <p:nvPr/>
        </p:nvPicPr>
        <p:blipFill>
          <a:blip r:embed="rId2"/>
          <a:stretch>
            <a:fillRect/>
          </a:stretch>
        </p:blipFill>
        <p:spPr>
          <a:xfrm>
            <a:off x="1229667" y="1484784"/>
            <a:ext cx="7776864" cy="4623327"/>
          </a:xfrm>
          <a:prstGeom prst="rect">
            <a:avLst/>
          </a:prstGeom>
        </p:spPr>
      </p:pic>
    </p:spTree>
    <p:extLst>
      <p:ext uri="{BB962C8B-B14F-4D97-AF65-F5344CB8AC3E}">
        <p14:creationId xmlns:p14="http://schemas.microsoft.com/office/powerpoint/2010/main" val="278452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pPr eaLnBrk="1" hangingPunct="1"/>
            <a:r>
              <a:rPr lang="nb-NO" b="0" dirty="0">
                <a:latin typeface="Calibri" panose="020F0502020204030204" pitchFamily="34" charset="0"/>
              </a:rPr>
              <a:t>Avkastningskrav i praksis</a:t>
            </a:r>
          </a:p>
        </p:txBody>
      </p:sp>
      <p:sp>
        <p:nvSpPr>
          <p:cNvPr id="334851" name="Rectangle 3"/>
          <p:cNvSpPr>
            <a:spLocks noGrp="1" noChangeArrowheads="1"/>
          </p:cNvSpPr>
          <p:nvPr>
            <p:ph type="body" idx="1"/>
          </p:nvPr>
        </p:nvSpPr>
        <p:spPr/>
        <p:txBody>
          <a:bodyPr/>
          <a:lstStyle/>
          <a:p>
            <a:pPr eaLnBrk="1" hangingPunct="1"/>
            <a:r>
              <a:rPr lang="nb-NO" dirty="0">
                <a:latin typeface="Calibri" panose="020F0502020204030204" pitchFamily="34" charset="0"/>
              </a:rPr>
              <a:t>Kapitalverdimodellen er ikke like relevant for investorer som ikke eier en </a:t>
            </a:r>
            <a:r>
              <a:rPr lang="nb-NO" dirty="0" err="1">
                <a:latin typeface="Calibri" panose="020F0502020204030204" pitchFamily="34" charset="0"/>
              </a:rPr>
              <a:t>veldiversifisert</a:t>
            </a:r>
            <a:r>
              <a:rPr lang="nb-NO" dirty="0">
                <a:latin typeface="Calibri" panose="020F0502020204030204" pitchFamily="34" charset="0"/>
              </a:rPr>
              <a:t> portefølje. For slike investorer vil også usystematisk risiko være viktig</a:t>
            </a:r>
          </a:p>
          <a:p>
            <a:pPr eaLnBrk="1" hangingPunct="1"/>
            <a:r>
              <a:rPr lang="nb-NO" dirty="0">
                <a:latin typeface="Calibri" panose="020F0502020204030204" pitchFamily="34" charset="0"/>
              </a:rPr>
              <a:t>Betaverdier er bare tilgjengelig for børsnoterte selskaper. Publisere verdier kan brukes som en tilnærming for andre selskaper i samme bransje</a:t>
            </a:r>
          </a:p>
          <a:p>
            <a:pPr eaLnBrk="1" hangingPunct="1"/>
            <a:r>
              <a:rPr lang="nb-NO" dirty="0">
                <a:latin typeface="Calibri" panose="020F0502020204030204" pitchFamily="34" charset="0"/>
              </a:rPr>
              <a:t>Betaverdier kan justeres for ulik finansiell og driftsmessig risiko.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4850"/>
                                        </p:tgtEl>
                                        <p:attrNameLst>
                                          <p:attrName>style.visibility</p:attrName>
                                        </p:attrNameLst>
                                      </p:cBhvr>
                                      <p:to>
                                        <p:strVal val="visible"/>
                                      </p:to>
                                    </p:set>
                                    <p:animEffect transition="in" filter="fade">
                                      <p:cBhvr>
                                        <p:cTn id="7" dur="2000"/>
                                        <p:tgtEl>
                                          <p:spTgt spid="3348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4851">
                                            <p:txEl>
                                              <p:pRg st="0" end="0"/>
                                            </p:txEl>
                                          </p:spTgt>
                                        </p:tgtEl>
                                        <p:attrNameLst>
                                          <p:attrName>style.visibility</p:attrName>
                                        </p:attrNameLst>
                                      </p:cBhvr>
                                      <p:to>
                                        <p:strVal val="visible"/>
                                      </p:to>
                                    </p:set>
                                    <p:animEffect transition="in" filter="wipe(left)">
                                      <p:cBhvr>
                                        <p:cTn id="12" dur="500"/>
                                        <p:tgtEl>
                                          <p:spTgt spid="3348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4851">
                                            <p:txEl>
                                              <p:pRg st="1" end="1"/>
                                            </p:txEl>
                                          </p:spTgt>
                                        </p:tgtEl>
                                        <p:attrNameLst>
                                          <p:attrName>style.visibility</p:attrName>
                                        </p:attrNameLst>
                                      </p:cBhvr>
                                      <p:to>
                                        <p:strVal val="visible"/>
                                      </p:to>
                                    </p:set>
                                    <p:animEffect transition="in" filter="wipe(left)">
                                      <p:cBhvr>
                                        <p:cTn id="17" dur="500"/>
                                        <p:tgtEl>
                                          <p:spTgt spid="3348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4851">
                                            <p:txEl>
                                              <p:pRg st="2" end="2"/>
                                            </p:txEl>
                                          </p:spTgt>
                                        </p:tgtEl>
                                        <p:attrNameLst>
                                          <p:attrName>style.visibility</p:attrName>
                                        </p:attrNameLst>
                                      </p:cBhvr>
                                      <p:to>
                                        <p:strVal val="visible"/>
                                      </p:to>
                                    </p:set>
                                    <p:animEffect transition="in" filter="wipe(left)">
                                      <p:cBhvr>
                                        <p:cTn id="22" dur="500"/>
                                        <p:tgtEl>
                                          <p:spTgt spid="334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0" grpId="0"/>
      <p:bldP spid="33485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0" dirty="0">
                <a:latin typeface="Calibri" panose="020F0502020204030204" pitchFamily="34" charset="0"/>
              </a:rPr>
              <a:t>Bruk av avkastningskrav i praksis</a:t>
            </a:r>
          </a:p>
        </p:txBody>
      </p:sp>
      <p:sp>
        <p:nvSpPr>
          <p:cNvPr id="3" name="Content Placeholder 2"/>
          <p:cNvSpPr>
            <a:spLocks noGrp="1"/>
          </p:cNvSpPr>
          <p:nvPr>
            <p:ph idx="1"/>
          </p:nvPr>
        </p:nvSpPr>
        <p:spPr/>
        <p:txBody>
          <a:bodyPr/>
          <a:lstStyle/>
          <a:p>
            <a:r>
              <a:rPr lang="nb-NO" sz="2400" dirty="0">
                <a:latin typeface="Calibri" panose="020F0502020204030204" pitchFamily="34" charset="0"/>
              </a:rPr>
              <a:t>I 2012 publiserte Berg, </a:t>
            </a:r>
            <a:r>
              <a:rPr lang="nb-NO" sz="2400" dirty="0" err="1">
                <a:latin typeface="Calibri" panose="020F0502020204030204" pitchFamily="34" charset="0"/>
              </a:rPr>
              <a:t>Korsemmoosor</a:t>
            </a:r>
            <a:r>
              <a:rPr lang="nb-NO" sz="2400" dirty="0">
                <a:latin typeface="Calibri" panose="020F0502020204030204" pitchFamily="34" charset="0"/>
              </a:rPr>
              <a:t> Østeby og Graff Nesse en studie blant Norges 500 største bedrifter for å undersøke både hvilke metoder som ble benyttet for å analysere investeringsprosjekter, og hvordan avkastningskrav ble bestemt</a:t>
            </a:r>
          </a:p>
        </p:txBody>
      </p:sp>
      <p:pic>
        <p:nvPicPr>
          <p:cNvPr id="4" name="Picture 3"/>
          <p:cNvPicPr>
            <a:picLocks noChangeAspect="1"/>
          </p:cNvPicPr>
          <p:nvPr/>
        </p:nvPicPr>
        <p:blipFill>
          <a:blip r:embed="rId2"/>
          <a:stretch>
            <a:fillRect/>
          </a:stretch>
        </p:blipFill>
        <p:spPr>
          <a:xfrm>
            <a:off x="1475656" y="3212976"/>
            <a:ext cx="7604624" cy="2664296"/>
          </a:xfrm>
          <a:prstGeom prst="rect">
            <a:avLst/>
          </a:prstGeom>
        </p:spPr>
      </p:pic>
    </p:spTree>
    <p:extLst>
      <p:ext uri="{BB962C8B-B14F-4D97-AF65-F5344CB8AC3E}">
        <p14:creationId xmlns:p14="http://schemas.microsoft.com/office/powerpoint/2010/main" val="3331452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0">
                <a:latin typeface="Calibri" panose="020F0502020204030204" pitchFamily="34" charset="0"/>
              </a:rPr>
              <a:t>Hvilken kortsiktig rente skal brukes ved beregning av WACC?</a:t>
            </a:r>
            <a:endParaRPr lang="nb-NO" b="0" dirty="0">
              <a:latin typeface="Calibri" panose="020F0502020204030204" pitchFamily="34" charset="0"/>
            </a:endParaRPr>
          </a:p>
        </p:txBody>
      </p:sp>
      <p:sp>
        <p:nvSpPr>
          <p:cNvPr id="3" name="Content Placeholder 2"/>
          <p:cNvSpPr>
            <a:spLocks noGrp="1"/>
          </p:cNvSpPr>
          <p:nvPr>
            <p:ph idx="1"/>
          </p:nvPr>
        </p:nvSpPr>
        <p:spPr/>
        <p:txBody>
          <a:bodyPr/>
          <a:lstStyle/>
          <a:p>
            <a:r>
              <a:rPr lang="nb-NO" sz="2000" dirty="0">
                <a:latin typeface="Calibri" panose="020F0502020204030204" pitchFamily="34" charset="0"/>
              </a:rPr>
              <a:t>I Norge gjennomfører </a:t>
            </a:r>
            <a:r>
              <a:rPr lang="nb-NO" sz="2000" dirty="0" err="1">
                <a:latin typeface="Calibri" panose="020F0502020204030204" pitchFamily="34" charset="0"/>
              </a:rPr>
              <a:t>PricewaterhouseCoopers</a:t>
            </a:r>
            <a:r>
              <a:rPr lang="nb-NO" sz="2000" dirty="0">
                <a:latin typeface="Calibri" panose="020F0502020204030204" pitchFamily="34" charset="0"/>
              </a:rPr>
              <a:t> (</a:t>
            </a:r>
            <a:r>
              <a:rPr lang="nb-NO" sz="2000" dirty="0" err="1">
                <a:latin typeface="Calibri" panose="020F0502020204030204" pitchFamily="34" charset="0"/>
              </a:rPr>
              <a:t>PwC</a:t>
            </a:r>
            <a:r>
              <a:rPr lang="nb-NO" sz="2000" dirty="0">
                <a:latin typeface="Calibri" panose="020F0502020204030204" pitchFamily="34" charset="0"/>
              </a:rPr>
              <a:t>) og Norske Finansanalytikeres Forening (NFF) regelmessig en undersøkelse som søker å finne svar på hvordan bedrifter i praksis bestemmer denne – og de fleste bruker 10-årig statsobligasjonsrente</a:t>
            </a:r>
          </a:p>
        </p:txBody>
      </p:sp>
      <p:pic>
        <p:nvPicPr>
          <p:cNvPr id="6" name="Bilde 5">
            <a:extLst>
              <a:ext uri="{FF2B5EF4-FFF2-40B4-BE49-F238E27FC236}">
                <a16:creationId xmlns:a16="http://schemas.microsoft.com/office/drawing/2014/main" id="{78D4BFF8-AEEB-83ED-F842-FBF1B91C218A}"/>
              </a:ext>
            </a:extLst>
          </p:cNvPr>
          <p:cNvPicPr>
            <a:picLocks noChangeAspect="1"/>
          </p:cNvPicPr>
          <p:nvPr/>
        </p:nvPicPr>
        <p:blipFill>
          <a:blip r:embed="rId2"/>
          <a:stretch>
            <a:fillRect/>
          </a:stretch>
        </p:blipFill>
        <p:spPr>
          <a:xfrm>
            <a:off x="1475656" y="2564904"/>
            <a:ext cx="4680520" cy="4139388"/>
          </a:xfrm>
          <a:prstGeom prst="rect">
            <a:avLst/>
          </a:prstGeom>
        </p:spPr>
      </p:pic>
    </p:spTree>
    <p:extLst>
      <p:ext uri="{BB962C8B-B14F-4D97-AF65-F5344CB8AC3E}">
        <p14:creationId xmlns:p14="http://schemas.microsoft.com/office/powerpoint/2010/main" val="180002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0" dirty="0">
                <a:latin typeface="Calibri" panose="020F0502020204030204" pitchFamily="34" charset="0"/>
              </a:rPr>
              <a:t>Hvilken risikopremie skal brukes ved beregning av WACC?</a:t>
            </a:r>
          </a:p>
        </p:txBody>
      </p:sp>
      <p:sp>
        <p:nvSpPr>
          <p:cNvPr id="3" name="Content Placeholder 2"/>
          <p:cNvSpPr>
            <a:spLocks noGrp="1"/>
          </p:cNvSpPr>
          <p:nvPr>
            <p:ph idx="1"/>
          </p:nvPr>
        </p:nvSpPr>
        <p:spPr/>
        <p:txBody>
          <a:bodyPr/>
          <a:lstStyle/>
          <a:p>
            <a:r>
              <a:rPr lang="nb-NO" sz="2400" dirty="0">
                <a:latin typeface="Calibri" panose="020F0502020204030204" pitchFamily="34" charset="0"/>
              </a:rPr>
              <a:t>De fleste legger til grunn en risikopremie på 5 %</a:t>
            </a:r>
          </a:p>
        </p:txBody>
      </p:sp>
      <p:pic>
        <p:nvPicPr>
          <p:cNvPr id="6" name="Bilde 5">
            <a:extLst>
              <a:ext uri="{FF2B5EF4-FFF2-40B4-BE49-F238E27FC236}">
                <a16:creationId xmlns:a16="http://schemas.microsoft.com/office/drawing/2014/main" id="{EDBF2B97-214C-8019-C741-A4CE0F5362DE}"/>
              </a:ext>
            </a:extLst>
          </p:cNvPr>
          <p:cNvPicPr>
            <a:picLocks noChangeAspect="1"/>
          </p:cNvPicPr>
          <p:nvPr/>
        </p:nvPicPr>
        <p:blipFill>
          <a:blip r:embed="rId2"/>
          <a:stretch>
            <a:fillRect/>
          </a:stretch>
        </p:blipFill>
        <p:spPr>
          <a:xfrm>
            <a:off x="1403648" y="1772816"/>
            <a:ext cx="7284270" cy="2892920"/>
          </a:xfrm>
          <a:prstGeom prst="rect">
            <a:avLst/>
          </a:prstGeom>
        </p:spPr>
      </p:pic>
    </p:spTree>
    <p:extLst>
      <p:ext uri="{BB962C8B-B14F-4D97-AF65-F5344CB8AC3E}">
        <p14:creationId xmlns:p14="http://schemas.microsoft.com/office/powerpoint/2010/main" val="253824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0" dirty="0">
                <a:latin typeface="Calibri" panose="020F0502020204030204" pitchFamily="34" charset="0"/>
              </a:rPr>
              <a:t>Hva med småbedriftene?</a:t>
            </a:r>
          </a:p>
        </p:txBody>
      </p:sp>
      <p:sp>
        <p:nvSpPr>
          <p:cNvPr id="3" name="Content Placeholder 2"/>
          <p:cNvSpPr>
            <a:spLocks noGrp="1"/>
          </p:cNvSpPr>
          <p:nvPr>
            <p:ph idx="1"/>
          </p:nvPr>
        </p:nvSpPr>
        <p:spPr/>
        <p:txBody>
          <a:bodyPr/>
          <a:lstStyle/>
          <a:p>
            <a:r>
              <a:rPr lang="nb-NO" sz="2400" dirty="0">
                <a:latin typeface="Calibri" panose="020F0502020204030204" pitchFamily="34" charset="0"/>
              </a:rPr>
              <a:t>Risikoen er ofte høyere for småbedrifter pga. småbedrifter kanskje er avhengige av nøkkelpersoner i driften, og samtidig kan bedriftene være avhengig av noen få kjerneprodukter og kunder. Tilgangen på finansiering kan også være vanskeligere for småbedrifter enn store bedrifter. Rundt 80 % bruker småbedriftspremie i avkastningskravet.</a:t>
            </a:r>
          </a:p>
        </p:txBody>
      </p:sp>
      <p:pic>
        <p:nvPicPr>
          <p:cNvPr id="6" name="Bilde 5">
            <a:extLst>
              <a:ext uri="{FF2B5EF4-FFF2-40B4-BE49-F238E27FC236}">
                <a16:creationId xmlns:a16="http://schemas.microsoft.com/office/drawing/2014/main" id="{616A3326-BA7D-1CA0-5C3C-16B39B21D28D}"/>
              </a:ext>
            </a:extLst>
          </p:cNvPr>
          <p:cNvPicPr>
            <a:picLocks noChangeAspect="1"/>
          </p:cNvPicPr>
          <p:nvPr/>
        </p:nvPicPr>
        <p:blipFill>
          <a:blip r:embed="rId2"/>
          <a:stretch>
            <a:fillRect/>
          </a:stretch>
        </p:blipFill>
        <p:spPr>
          <a:xfrm>
            <a:off x="1475656" y="3573016"/>
            <a:ext cx="2296907" cy="3046917"/>
          </a:xfrm>
          <a:prstGeom prst="rect">
            <a:avLst/>
          </a:prstGeom>
        </p:spPr>
      </p:pic>
    </p:spTree>
    <p:extLst>
      <p:ext uri="{BB962C8B-B14F-4D97-AF65-F5344CB8AC3E}">
        <p14:creationId xmlns:p14="http://schemas.microsoft.com/office/powerpoint/2010/main" val="118517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title"/>
          </p:nvPr>
        </p:nvSpPr>
        <p:spPr>
          <a:xfrm>
            <a:off x="1066800" y="89762"/>
            <a:ext cx="8077200" cy="863600"/>
          </a:xfrm>
        </p:spPr>
        <p:txBody>
          <a:bodyPr/>
          <a:lstStyle/>
          <a:p>
            <a:pPr eaLnBrk="1" hangingPunct="1"/>
            <a:r>
              <a:rPr lang="nb-NO" b="0" dirty="0">
                <a:latin typeface="Calibri" panose="020F0502020204030204" pitchFamily="34" charset="0"/>
              </a:rPr>
              <a:t>Nobelprisen i økonomi 1990</a:t>
            </a:r>
          </a:p>
        </p:txBody>
      </p:sp>
      <p:pic>
        <p:nvPicPr>
          <p:cNvPr id="33795" name="Picture 5"/>
          <p:cNvPicPr>
            <a:picLocks noGrp="1" noChangeAspect="1" noChangeArrowheads="1"/>
          </p:cNvPicPr>
          <p:nvPr>
            <p:ph idx="1"/>
          </p:nvPr>
        </p:nvPicPr>
        <p:blipFill>
          <a:blip r:embed="rId2" cstate="print"/>
          <a:srcRect/>
          <a:stretch>
            <a:fillRect/>
          </a:stretch>
        </p:blipFill>
        <p:spPr>
          <a:xfrm>
            <a:off x="1979613" y="1052513"/>
            <a:ext cx="5357812" cy="5661025"/>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b="0" dirty="0" err="1">
                <a:latin typeface="Calibri" panose="020F0502020204030204" pitchFamily="34" charset="0"/>
              </a:rPr>
              <a:t>Markowitz</a:t>
            </a:r>
            <a:r>
              <a:rPr lang="nb-NO" b="0" dirty="0">
                <a:latin typeface="Calibri" panose="020F0502020204030204" pitchFamily="34" charset="0"/>
              </a:rPr>
              <a:t> fikk en genial ide</a:t>
            </a:r>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04" y="1484784"/>
            <a:ext cx="8244408" cy="316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67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0818" name="Rectangle 2"/>
          <p:cNvSpPr>
            <a:spLocks noGrp="1" noChangeArrowheads="1"/>
          </p:cNvSpPr>
          <p:nvPr>
            <p:ph type="body" idx="1"/>
          </p:nvPr>
        </p:nvSpPr>
        <p:spPr/>
        <p:txBody>
          <a:bodyPr/>
          <a:lstStyle/>
          <a:p>
            <a:pPr eaLnBrk="1" hangingPunct="1">
              <a:lnSpc>
                <a:spcPct val="80000"/>
              </a:lnSpc>
            </a:pPr>
            <a:r>
              <a:rPr lang="nb-NO" sz="2400" dirty="0">
                <a:latin typeface="Calibri" panose="020F0502020204030204" pitchFamily="34" charset="0"/>
              </a:rPr>
              <a:t>Innenfor finansfaget er det vanlig å definere to typer av risiko:</a:t>
            </a:r>
          </a:p>
          <a:p>
            <a:pPr lvl="1" eaLnBrk="1" hangingPunct="1">
              <a:lnSpc>
                <a:spcPct val="80000"/>
              </a:lnSpc>
            </a:pPr>
            <a:r>
              <a:rPr lang="nb-NO" sz="2000" dirty="0">
                <a:latin typeface="Calibri" panose="020F0502020204030204" pitchFamily="34" charset="0"/>
              </a:rPr>
              <a:t>Markedsrisiko, også kalt systematisk risiko</a:t>
            </a:r>
          </a:p>
          <a:p>
            <a:pPr lvl="1" eaLnBrk="1" hangingPunct="1">
              <a:lnSpc>
                <a:spcPct val="80000"/>
              </a:lnSpc>
            </a:pPr>
            <a:r>
              <a:rPr lang="nb-NO" sz="2000" dirty="0">
                <a:latin typeface="Calibri" panose="020F0502020204030204" pitchFamily="34" charset="0"/>
              </a:rPr>
              <a:t>Bedriftsrisiko eller aksjespesifikk risiko, også kalt usystematisk risiko</a:t>
            </a:r>
          </a:p>
          <a:p>
            <a:pPr eaLnBrk="1" hangingPunct="1">
              <a:lnSpc>
                <a:spcPct val="80000"/>
              </a:lnSpc>
            </a:pPr>
            <a:r>
              <a:rPr lang="nb-NO" sz="2400" dirty="0">
                <a:latin typeface="Calibri" panose="020F0502020204030204" pitchFamily="34" charset="0"/>
              </a:rPr>
              <a:t>Poenget er at ikke alle risikokilder i økonomien påvirker bedriftene på samme måte</a:t>
            </a:r>
          </a:p>
          <a:p>
            <a:pPr lvl="1" eaLnBrk="1" hangingPunct="1">
              <a:lnSpc>
                <a:spcPct val="80000"/>
              </a:lnSpc>
            </a:pPr>
            <a:r>
              <a:rPr lang="nb-NO" sz="2000" dirty="0">
                <a:solidFill>
                  <a:srgbClr val="FF0000"/>
                </a:solidFill>
                <a:latin typeface="Calibri" panose="020F0502020204030204" pitchFamily="34" charset="0"/>
              </a:rPr>
              <a:t>Melkeprisen</a:t>
            </a:r>
            <a:r>
              <a:rPr lang="nb-NO" sz="2000" dirty="0">
                <a:latin typeface="Calibri" panose="020F0502020204030204" pitchFamily="34" charset="0"/>
              </a:rPr>
              <a:t> er viktig for verdien på Synnøve Finden, men påvirker neppe kursen på Hydro aksjen. Melkeprisen er en </a:t>
            </a:r>
            <a:r>
              <a:rPr lang="nb-NO" sz="2000" b="1" dirty="0">
                <a:latin typeface="Calibri" panose="020F0502020204030204" pitchFamily="34" charset="0"/>
              </a:rPr>
              <a:t>usystematisk</a:t>
            </a:r>
            <a:r>
              <a:rPr lang="nb-NO" sz="2000" dirty="0">
                <a:latin typeface="Calibri" panose="020F0502020204030204" pitchFamily="34" charset="0"/>
              </a:rPr>
              <a:t> </a:t>
            </a:r>
            <a:r>
              <a:rPr lang="nb-NO" sz="2000" dirty="0" err="1">
                <a:latin typeface="Calibri" panose="020F0502020204030204" pitchFamily="34" charset="0"/>
              </a:rPr>
              <a:t>risikokilde</a:t>
            </a:r>
            <a:r>
              <a:rPr lang="nb-NO" sz="2000" dirty="0">
                <a:latin typeface="Calibri" panose="020F0502020204030204" pitchFamily="34" charset="0"/>
              </a:rPr>
              <a:t>. </a:t>
            </a:r>
          </a:p>
          <a:p>
            <a:pPr lvl="1" eaLnBrk="1" hangingPunct="1">
              <a:lnSpc>
                <a:spcPct val="80000"/>
              </a:lnSpc>
            </a:pPr>
            <a:r>
              <a:rPr lang="nb-NO" sz="2000" dirty="0">
                <a:latin typeface="Calibri" panose="020F0502020204030204" pitchFamily="34" charset="0"/>
              </a:rPr>
              <a:t>Økt </a:t>
            </a:r>
            <a:r>
              <a:rPr lang="nb-NO" sz="2000" dirty="0">
                <a:solidFill>
                  <a:srgbClr val="FF0000"/>
                </a:solidFill>
                <a:latin typeface="Calibri" panose="020F0502020204030204" pitchFamily="34" charset="0"/>
              </a:rPr>
              <a:t>rentenivå</a:t>
            </a:r>
            <a:r>
              <a:rPr lang="nb-NO" sz="2000" dirty="0">
                <a:latin typeface="Calibri" panose="020F0502020204030204" pitchFamily="34" charset="0"/>
              </a:rPr>
              <a:t>, derimot, påvirker alle bedriftene i markedet (om enn ikke like sterkt). Renten er en </a:t>
            </a:r>
            <a:r>
              <a:rPr lang="nb-NO" sz="2000" b="1" dirty="0">
                <a:latin typeface="Calibri" panose="020F0502020204030204" pitchFamily="34" charset="0"/>
              </a:rPr>
              <a:t>systematisk</a:t>
            </a:r>
            <a:r>
              <a:rPr lang="nb-NO" sz="2000" dirty="0">
                <a:latin typeface="Calibri" panose="020F0502020204030204" pitchFamily="34" charset="0"/>
              </a:rPr>
              <a:t> </a:t>
            </a:r>
            <a:r>
              <a:rPr lang="nb-NO" sz="2000" dirty="0" err="1">
                <a:latin typeface="Calibri" panose="020F0502020204030204" pitchFamily="34" charset="0"/>
              </a:rPr>
              <a:t>risikokilde</a:t>
            </a:r>
            <a:r>
              <a:rPr lang="nb-NO" sz="2000" dirty="0">
                <a:latin typeface="Calibri" panose="020F0502020204030204" pitchFamily="34" charset="0"/>
              </a:rPr>
              <a:t>. Andre eksempler kan være inflasjonsfare, økonomisk vekst, osv.</a:t>
            </a:r>
          </a:p>
          <a:p>
            <a:pPr eaLnBrk="1" hangingPunct="1">
              <a:lnSpc>
                <a:spcPct val="80000"/>
              </a:lnSpc>
            </a:pPr>
            <a:r>
              <a:rPr lang="nb-NO" sz="2400" dirty="0">
                <a:latin typeface="Calibri" panose="020F0502020204030204" pitchFamily="34" charset="0"/>
              </a:rPr>
              <a:t>Usystematisk risiko eller bedriftsrisiko kan langt på vei fjernes ved å sette sammen flere aksjer i en portefølje, og derfor blir heller ikke en investor belønnet for å bære den. En portefølje hvor det meste av den usystematiske risikoen er fjernet kalles en </a:t>
            </a:r>
            <a:r>
              <a:rPr lang="nb-NO" sz="2400" dirty="0" err="1">
                <a:solidFill>
                  <a:srgbClr val="FF0000"/>
                </a:solidFill>
                <a:latin typeface="Calibri" panose="020F0502020204030204" pitchFamily="34" charset="0"/>
              </a:rPr>
              <a:t>veldiversifisert</a:t>
            </a:r>
            <a:r>
              <a:rPr lang="nb-NO" sz="2400" dirty="0">
                <a:latin typeface="Calibri" panose="020F0502020204030204" pitchFamily="34" charset="0"/>
              </a:rPr>
              <a:t> portefølje.</a:t>
            </a:r>
          </a:p>
        </p:txBody>
      </p:sp>
      <p:sp>
        <p:nvSpPr>
          <p:cNvPr id="290819" name="Rectangle 3"/>
          <p:cNvSpPr>
            <a:spLocks noGrp="1" noChangeArrowheads="1"/>
          </p:cNvSpPr>
          <p:nvPr>
            <p:ph type="title"/>
          </p:nvPr>
        </p:nvSpPr>
        <p:spPr>
          <a:noFill/>
        </p:spPr>
        <p:txBody>
          <a:bodyPr/>
          <a:lstStyle/>
          <a:p>
            <a:pPr eaLnBrk="1" hangingPunct="1"/>
            <a:r>
              <a:rPr lang="nb-NO" b="0" dirty="0">
                <a:latin typeface="Calibri" panose="020F0502020204030204" pitchFamily="34" charset="0"/>
              </a:rPr>
              <a:t>Presisering av risikobegrepet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0819"/>
                                        </p:tgtEl>
                                        <p:attrNameLst>
                                          <p:attrName>style.visibility</p:attrName>
                                        </p:attrNameLst>
                                      </p:cBhvr>
                                      <p:to>
                                        <p:strVal val="visible"/>
                                      </p:to>
                                    </p:set>
                                    <p:animEffect transition="in" filter="fade">
                                      <p:cBhvr>
                                        <p:cTn id="7" dur="2000"/>
                                        <p:tgtEl>
                                          <p:spTgt spid="2908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0818">
                                            <p:txEl>
                                              <p:pRg st="0" end="0"/>
                                            </p:txEl>
                                          </p:spTgt>
                                        </p:tgtEl>
                                        <p:attrNameLst>
                                          <p:attrName>style.visibility</p:attrName>
                                        </p:attrNameLst>
                                      </p:cBhvr>
                                      <p:to>
                                        <p:strVal val="visible"/>
                                      </p:to>
                                    </p:set>
                                    <p:animEffect transition="in" filter="wipe(left)">
                                      <p:cBhvr>
                                        <p:cTn id="12" dur="500"/>
                                        <p:tgtEl>
                                          <p:spTgt spid="290818">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90818">
                                            <p:txEl>
                                              <p:pRg st="1" end="1"/>
                                            </p:txEl>
                                          </p:spTgt>
                                        </p:tgtEl>
                                        <p:attrNameLst>
                                          <p:attrName>style.visibility</p:attrName>
                                        </p:attrNameLst>
                                      </p:cBhvr>
                                      <p:to>
                                        <p:strVal val="visible"/>
                                      </p:to>
                                    </p:set>
                                    <p:animEffect transition="in" filter="wipe(left)">
                                      <p:cBhvr>
                                        <p:cTn id="15" dur="500"/>
                                        <p:tgtEl>
                                          <p:spTgt spid="290818">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90818">
                                            <p:txEl>
                                              <p:pRg st="2" end="2"/>
                                            </p:txEl>
                                          </p:spTgt>
                                        </p:tgtEl>
                                        <p:attrNameLst>
                                          <p:attrName>style.visibility</p:attrName>
                                        </p:attrNameLst>
                                      </p:cBhvr>
                                      <p:to>
                                        <p:strVal val="visible"/>
                                      </p:to>
                                    </p:set>
                                    <p:animEffect transition="in" filter="wipe(left)">
                                      <p:cBhvr>
                                        <p:cTn id="18" dur="500"/>
                                        <p:tgtEl>
                                          <p:spTgt spid="29081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0818">
                                            <p:txEl>
                                              <p:pRg st="3" end="3"/>
                                            </p:txEl>
                                          </p:spTgt>
                                        </p:tgtEl>
                                        <p:attrNameLst>
                                          <p:attrName>style.visibility</p:attrName>
                                        </p:attrNameLst>
                                      </p:cBhvr>
                                      <p:to>
                                        <p:strVal val="visible"/>
                                      </p:to>
                                    </p:set>
                                    <p:animEffect transition="in" filter="wipe(left)">
                                      <p:cBhvr>
                                        <p:cTn id="23" dur="500"/>
                                        <p:tgtEl>
                                          <p:spTgt spid="290818">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90818">
                                            <p:txEl>
                                              <p:pRg st="4" end="4"/>
                                            </p:txEl>
                                          </p:spTgt>
                                        </p:tgtEl>
                                        <p:attrNameLst>
                                          <p:attrName>style.visibility</p:attrName>
                                        </p:attrNameLst>
                                      </p:cBhvr>
                                      <p:to>
                                        <p:strVal val="visible"/>
                                      </p:to>
                                    </p:set>
                                    <p:animEffect transition="in" filter="wipe(left)">
                                      <p:cBhvr>
                                        <p:cTn id="26" dur="500"/>
                                        <p:tgtEl>
                                          <p:spTgt spid="290818">
                                            <p:txEl>
                                              <p:pRg st="4" end="4"/>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90818">
                                            <p:txEl>
                                              <p:pRg st="5" end="5"/>
                                            </p:txEl>
                                          </p:spTgt>
                                        </p:tgtEl>
                                        <p:attrNameLst>
                                          <p:attrName>style.visibility</p:attrName>
                                        </p:attrNameLst>
                                      </p:cBhvr>
                                      <p:to>
                                        <p:strVal val="visible"/>
                                      </p:to>
                                    </p:set>
                                    <p:animEffect transition="in" filter="wipe(left)">
                                      <p:cBhvr>
                                        <p:cTn id="29" dur="500"/>
                                        <p:tgtEl>
                                          <p:spTgt spid="290818">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0818">
                                            <p:txEl>
                                              <p:pRg st="6" end="6"/>
                                            </p:txEl>
                                          </p:spTgt>
                                        </p:tgtEl>
                                        <p:attrNameLst>
                                          <p:attrName>style.visibility</p:attrName>
                                        </p:attrNameLst>
                                      </p:cBhvr>
                                      <p:to>
                                        <p:strVal val="visible"/>
                                      </p:to>
                                    </p:set>
                                    <p:animEffect transition="in" filter="wipe(left)">
                                      <p:cBhvr>
                                        <p:cTn id="34" dur="500"/>
                                        <p:tgtEl>
                                          <p:spTgt spid="2908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8" grpId="0" build="p"/>
      <p:bldP spid="2908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0" dirty="0" err="1">
                <a:latin typeface="Calibri" panose="020F0502020204030204" pitchFamily="34" charset="0"/>
              </a:rPr>
              <a:t>Effisiente</a:t>
            </a:r>
            <a:r>
              <a:rPr lang="nb-NO" b="0" dirty="0">
                <a:latin typeface="Calibri" panose="020F0502020204030204" pitchFamily="34" charset="0"/>
              </a:rPr>
              <a:t> porteføljer</a:t>
            </a:r>
          </a:p>
        </p:txBody>
      </p:sp>
      <p:sp>
        <p:nvSpPr>
          <p:cNvPr id="3" name="Plassholder for innhold 2"/>
          <p:cNvSpPr>
            <a:spLocks noGrp="1"/>
          </p:cNvSpPr>
          <p:nvPr>
            <p:ph idx="1"/>
          </p:nvPr>
        </p:nvSpPr>
        <p:spPr/>
        <p:txBody>
          <a:bodyPr/>
          <a:lstStyle/>
          <a:p>
            <a:r>
              <a:rPr lang="nb-NO" dirty="0">
                <a:latin typeface="Calibri" panose="020F0502020204030204" pitchFamily="34" charset="0"/>
              </a:rPr>
              <a:t>I kapittel 10 introduserte vi begrepet </a:t>
            </a:r>
            <a:r>
              <a:rPr lang="nb-NO" dirty="0" err="1">
                <a:solidFill>
                  <a:srgbClr val="FF0000"/>
                </a:solidFill>
                <a:latin typeface="Calibri" panose="020F0502020204030204" pitchFamily="34" charset="0"/>
              </a:rPr>
              <a:t>effisiente</a:t>
            </a:r>
            <a:r>
              <a:rPr lang="nb-NO" dirty="0">
                <a:solidFill>
                  <a:srgbClr val="FF0000"/>
                </a:solidFill>
                <a:latin typeface="Calibri" panose="020F0502020204030204" pitchFamily="34" charset="0"/>
              </a:rPr>
              <a:t> porteføljer</a:t>
            </a:r>
            <a:r>
              <a:rPr lang="nb-NO" dirty="0">
                <a:latin typeface="Calibri" panose="020F0502020204030204" pitchFamily="34" charset="0"/>
              </a:rPr>
              <a:t>, det vil si porteføljer som gir høyest mulig avkastning for en gitt risiko, eller lavest mulig risiko for en gitt avkastning</a:t>
            </a:r>
          </a:p>
          <a:p>
            <a:r>
              <a:rPr lang="nb-NO" dirty="0">
                <a:latin typeface="Calibri" panose="020F0502020204030204" pitchFamily="34" charset="0"/>
              </a:rPr>
              <a:t>Men diversifikasjon er ikke eneste mulighet en investor har for å redusere risiko – man kan også velge å plassere en andel risikofritt og på det beløpet oppnå en avkastning lik risikofri rente, </a:t>
            </a:r>
            <a:r>
              <a:rPr lang="nb-NO" dirty="0" err="1">
                <a:latin typeface="Calibri" panose="020F0502020204030204" pitchFamily="34" charset="0"/>
              </a:rPr>
              <a:t>r</a:t>
            </a:r>
            <a:r>
              <a:rPr lang="nb-NO" baseline="-25000" dirty="0" err="1">
                <a:latin typeface="Calibri" panose="020F0502020204030204" pitchFamily="34" charset="0"/>
              </a:rPr>
              <a:t>f</a:t>
            </a:r>
            <a:r>
              <a:rPr lang="nb-NO" dirty="0">
                <a:latin typeface="Calibri" panose="020F0502020204030204" pitchFamily="34" charset="0"/>
              </a:rPr>
              <a:t>. </a:t>
            </a:r>
          </a:p>
        </p:txBody>
      </p:sp>
    </p:spTree>
    <p:extLst>
      <p:ext uri="{BB962C8B-B14F-4D97-AF65-F5344CB8AC3E}">
        <p14:creationId xmlns:p14="http://schemas.microsoft.com/office/powerpoint/2010/main" val="2314061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b="0" dirty="0">
                <a:latin typeface="Calibri" panose="020F0502020204030204" pitchFamily="34" charset="0"/>
              </a:rPr>
              <a:t>Kapitalmarkedslinjen (CML)</a:t>
            </a:r>
          </a:p>
        </p:txBody>
      </p:sp>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848" y="1268760"/>
            <a:ext cx="7619624" cy="144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Sylinder 4"/>
          <p:cNvSpPr txBox="1"/>
          <p:nvPr/>
        </p:nvSpPr>
        <p:spPr>
          <a:xfrm>
            <a:off x="1187624" y="2996952"/>
            <a:ext cx="7128792" cy="1902059"/>
          </a:xfrm>
          <a:prstGeom prst="rect">
            <a:avLst/>
          </a:prstGeom>
          <a:noFill/>
        </p:spPr>
        <p:txBody>
          <a:bodyPr wrap="square" rtlCol="0">
            <a:spAutoFit/>
          </a:bodyPr>
          <a:lstStyle/>
          <a:p>
            <a:pPr>
              <a:buNone/>
            </a:pPr>
            <a:r>
              <a:rPr lang="nb-NO" i="0" dirty="0">
                <a:latin typeface="Calibri" panose="020F0502020204030204" pitchFamily="34" charset="0"/>
              </a:rPr>
              <a:t>Anta at du har 1 000 kr å plassere. 350 kr plasseres i aksje Y (35 %) og resten risikofritt. </a:t>
            </a:r>
          </a:p>
          <a:p>
            <a:pPr>
              <a:buNone/>
            </a:pPr>
            <a:r>
              <a:rPr lang="nb-NO" i="0" dirty="0">
                <a:latin typeface="Calibri" panose="020F0502020204030204" pitchFamily="34" charset="0"/>
              </a:rPr>
              <a:t>Hva blir forventet avkastning og standardavvik for din portefølje?</a:t>
            </a:r>
          </a:p>
        </p:txBody>
      </p:sp>
    </p:spTree>
    <p:extLst>
      <p:ext uri="{BB962C8B-B14F-4D97-AF65-F5344CB8AC3E}">
        <p14:creationId xmlns:p14="http://schemas.microsoft.com/office/powerpoint/2010/main" val="217022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b="0" dirty="0">
                <a:latin typeface="Calibri" panose="020F0502020204030204" pitchFamily="34" charset="0"/>
              </a:rPr>
              <a:t>Kapitalmarkedslinjen (CML)</a:t>
            </a:r>
          </a:p>
        </p:txBody>
      </p:sp>
      <p:sp>
        <p:nvSpPr>
          <p:cNvPr id="2" name="Plassholder for innhold 1"/>
          <p:cNvSpPr>
            <a:spLocks noGrp="1"/>
          </p:cNvSpPr>
          <p:nvPr>
            <p:ph idx="1"/>
          </p:nvPr>
        </p:nvSpPr>
        <p:spPr/>
        <p:txBody>
          <a:bodyPr/>
          <a:lstStyle/>
          <a:p>
            <a:r>
              <a:rPr lang="nb-NO" dirty="0">
                <a:latin typeface="Calibri" panose="020F0502020204030204" pitchFamily="34" charset="0"/>
                <a:cs typeface="Calibri" panose="020F0502020204030204" pitchFamily="34" charset="0"/>
              </a:rPr>
              <a:t>Andelen som plasseres i aksje Y settes lik w og andelen som plasseres risikofritt er dermed lik 1 – w</a:t>
            </a:r>
          </a:p>
          <a:p>
            <a:r>
              <a:rPr lang="nb-NO" dirty="0">
                <a:latin typeface="Calibri" panose="020F0502020204030204" pitchFamily="34" charset="0"/>
                <a:cs typeface="Calibri" panose="020F0502020204030204" pitchFamily="34" charset="0"/>
              </a:rPr>
              <a:t>Porteføljens forventede avkastning E(  ) blir:</a:t>
            </a:r>
            <a:br>
              <a:rPr lang="nb-NO" dirty="0">
                <a:latin typeface="Calibri" panose="020F0502020204030204" pitchFamily="34" charset="0"/>
                <a:cs typeface="Calibri" panose="020F0502020204030204" pitchFamily="34" charset="0"/>
              </a:rPr>
            </a:br>
            <a:br>
              <a:rPr lang="nb-NO" dirty="0">
                <a:latin typeface="Calibri" panose="020F0502020204030204" pitchFamily="34" charset="0"/>
                <a:cs typeface="Calibri" panose="020F0502020204030204" pitchFamily="34" charset="0"/>
              </a:rPr>
            </a:br>
            <a:br>
              <a:rPr lang="nb-NO" dirty="0">
                <a:latin typeface="Calibri" panose="020F0502020204030204" pitchFamily="34" charset="0"/>
                <a:cs typeface="Calibri" panose="020F0502020204030204" pitchFamily="34" charset="0"/>
              </a:rPr>
            </a:br>
            <a:br>
              <a:rPr lang="nb-NO" dirty="0">
                <a:latin typeface="Calibri" panose="020F0502020204030204" pitchFamily="34" charset="0"/>
                <a:cs typeface="Calibri" panose="020F0502020204030204" pitchFamily="34" charset="0"/>
              </a:rPr>
            </a:br>
            <a:br>
              <a:rPr lang="nb-NO" dirty="0">
                <a:latin typeface="Calibri" panose="020F0502020204030204" pitchFamily="34" charset="0"/>
                <a:cs typeface="Calibri" panose="020F0502020204030204" pitchFamily="34" charset="0"/>
              </a:rPr>
            </a:br>
            <a:br>
              <a:rPr lang="nb-NO" dirty="0">
                <a:latin typeface="Calibri" panose="020F0502020204030204" pitchFamily="34" charset="0"/>
                <a:cs typeface="Calibri" panose="020F0502020204030204" pitchFamily="34" charset="0"/>
              </a:rPr>
            </a:br>
            <a:r>
              <a:rPr lang="nb-NO" dirty="0">
                <a:latin typeface="Calibri" panose="020F0502020204030204" pitchFamily="34" charset="0"/>
                <a:cs typeface="Calibri" panose="020F0502020204030204" pitchFamily="34" charset="0"/>
              </a:rPr>
              <a:t>Med våre tall får vi:</a:t>
            </a:r>
            <a:br>
              <a:rPr lang="nb-NO" dirty="0">
                <a:latin typeface="Calibri" panose="020F0502020204030204" pitchFamily="34" charset="0"/>
                <a:cs typeface="Calibri" panose="020F0502020204030204" pitchFamily="34" charset="0"/>
              </a:rPr>
            </a:br>
            <a:br>
              <a:rPr lang="nb-NO" dirty="0">
                <a:latin typeface="Calibri" panose="020F0502020204030204" pitchFamily="34" charset="0"/>
                <a:cs typeface="Calibri" panose="020F0502020204030204" pitchFamily="34" charset="0"/>
              </a:rPr>
            </a:br>
            <a:br>
              <a:rPr lang="nb-NO" dirty="0">
                <a:latin typeface="Calibri" panose="020F0502020204030204" pitchFamily="34" charset="0"/>
                <a:cs typeface="Calibri" panose="020F0502020204030204" pitchFamily="34" charset="0"/>
              </a:rPr>
            </a:br>
            <a:br>
              <a:rPr lang="nb-NO" dirty="0">
                <a:latin typeface="Calibri" panose="020F0502020204030204" pitchFamily="34" charset="0"/>
                <a:cs typeface="Calibri" panose="020F0502020204030204" pitchFamily="34" charset="0"/>
              </a:rPr>
            </a:br>
            <a:endParaRPr lang="nb-NO" dirty="0">
              <a:latin typeface="Calibri" panose="020F0502020204030204" pitchFamily="34" charset="0"/>
              <a:cs typeface="Calibri" panose="020F0502020204030204" pitchFamily="34" charset="0"/>
            </a:endParaRPr>
          </a:p>
        </p:txBody>
      </p:sp>
      <p:pic>
        <p:nvPicPr>
          <p:cNvPr id="3" name="Bilde 2"/>
          <p:cNvPicPr>
            <a:picLocks noChangeAspect="1"/>
          </p:cNvPicPr>
          <p:nvPr/>
        </p:nvPicPr>
        <p:blipFill>
          <a:blip r:embed="rId2"/>
          <a:stretch>
            <a:fillRect/>
          </a:stretch>
        </p:blipFill>
        <p:spPr>
          <a:xfrm>
            <a:off x="1475656" y="2780928"/>
            <a:ext cx="4019550" cy="1905000"/>
          </a:xfrm>
          <a:prstGeom prst="rect">
            <a:avLst/>
          </a:prstGeom>
        </p:spPr>
      </p:pic>
      <p:graphicFrame>
        <p:nvGraphicFramePr>
          <p:cNvPr id="6" name="Objekt 5"/>
          <p:cNvGraphicFramePr>
            <a:graphicFrameLocks noChangeAspect="1"/>
          </p:cNvGraphicFramePr>
          <p:nvPr>
            <p:extLst>
              <p:ext uri="{D42A27DB-BD31-4B8C-83A1-F6EECF244321}">
                <p14:modId xmlns:p14="http://schemas.microsoft.com/office/powerpoint/2010/main" val="3184980364"/>
              </p:ext>
            </p:extLst>
          </p:nvPr>
        </p:nvGraphicFramePr>
        <p:xfrm>
          <a:off x="6876256" y="2276872"/>
          <a:ext cx="216024" cy="342038"/>
        </p:xfrm>
        <a:graphic>
          <a:graphicData uri="http://schemas.openxmlformats.org/presentationml/2006/ole">
            <mc:AlternateContent xmlns:mc="http://schemas.openxmlformats.org/markup-compatibility/2006">
              <mc:Choice xmlns:v="urn:schemas-microsoft-com:vml" Requires="v">
                <p:oleObj name="Equation" r:id="rId3" imgW="152280" imgH="241200" progId="Equation.DSMT4">
                  <p:embed/>
                </p:oleObj>
              </mc:Choice>
              <mc:Fallback>
                <p:oleObj name="Equation" r:id="rId3" imgW="152280" imgH="241200" progId="Equation.DSMT4">
                  <p:embed/>
                  <p:pic>
                    <p:nvPicPr>
                      <p:cNvPr id="6" name="Objekt 5"/>
                      <p:cNvPicPr/>
                      <p:nvPr/>
                    </p:nvPicPr>
                    <p:blipFill>
                      <a:blip r:embed="rId4"/>
                      <a:stretch>
                        <a:fillRect/>
                      </a:stretch>
                    </p:blipFill>
                    <p:spPr>
                      <a:xfrm>
                        <a:off x="6876256" y="2276872"/>
                        <a:ext cx="216024" cy="342038"/>
                      </a:xfrm>
                      <a:prstGeom prst="rect">
                        <a:avLst/>
                      </a:prstGeom>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80442266"/>
              </p:ext>
            </p:extLst>
          </p:nvPr>
        </p:nvGraphicFramePr>
        <p:xfrm>
          <a:off x="1475656" y="5329844"/>
          <a:ext cx="3017512" cy="331403"/>
        </p:xfrm>
        <a:graphic>
          <a:graphicData uri="http://schemas.openxmlformats.org/presentationml/2006/ole">
            <mc:AlternateContent xmlns:mc="http://schemas.openxmlformats.org/markup-compatibility/2006">
              <mc:Choice xmlns:v="urn:schemas-microsoft-com:vml" Requires="v">
                <p:oleObj name="Equation" r:id="rId5" imgW="2197080" imgH="241200" progId="Equation.DSMT4">
                  <p:embed/>
                </p:oleObj>
              </mc:Choice>
              <mc:Fallback>
                <p:oleObj name="Equation" r:id="rId5" imgW="2197080" imgH="241200" progId="Equation.DSMT4">
                  <p:embed/>
                  <p:pic>
                    <p:nvPicPr>
                      <p:cNvPr id="7" name="Objekt 6"/>
                      <p:cNvPicPr/>
                      <p:nvPr/>
                    </p:nvPicPr>
                    <p:blipFill>
                      <a:blip r:embed="rId6"/>
                      <a:stretch>
                        <a:fillRect/>
                      </a:stretch>
                    </p:blipFill>
                    <p:spPr>
                      <a:xfrm>
                        <a:off x="1475656" y="5329844"/>
                        <a:ext cx="3017512" cy="331403"/>
                      </a:xfrm>
                      <a:prstGeom prst="rect">
                        <a:avLst/>
                      </a:prstGeom>
                    </p:spPr>
                  </p:pic>
                </p:oleObj>
              </mc:Fallback>
            </mc:AlternateContent>
          </a:graphicData>
        </a:graphic>
      </p:graphicFrame>
    </p:spTree>
    <p:extLst>
      <p:ext uri="{BB962C8B-B14F-4D97-AF65-F5344CB8AC3E}">
        <p14:creationId xmlns:p14="http://schemas.microsoft.com/office/powerpoint/2010/main" val="2710973473"/>
      </p:ext>
    </p:extLst>
  </p:cSld>
  <p:clrMapOvr>
    <a:masterClrMapping/>
  </p:clrMapOvr>
</p:sld>
</file>

<file path=ppt/theme/theme1.xml><?xml version="1.0" encoding="utf-8"?>
<a:theme xmlns:a="http://schemas.openxmlformats.org/drawingml/2006/main" name="altmal">
  <a:themeElements>
    <a:clrScheme name="alt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tmal">
      <a:majorFont>
        <a:latin typeface="Comic Sans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lt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tm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tm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tm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tm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tm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tm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tm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tm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tm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tm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tm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47D3AA0A7C03548B74172B2F47E51B7" ma:contentTypeVersion="13" ma:contentTypeDescription="Opprett et nytt dokument." ma:contentTypeScope="" ma:versionID="84b96461f81759c9a37b8bb7a9083150">
  <xsd:schema xmlns:xsd="http://www.w3.org/2001/XMLSchema" xmlns:xs="http://www.w3.org/2001/XMLSchema" xmlns:p="http://schemas.microsoft.com/office/2006/metadata/properties" xmlns:ns1="http://schemas.microsoft.com/sharepoint/v3" xmlns:ns3="afdaa73a-86a8-4a4a-9c8e-f8451b678c5e" xmlns:ns4="16f9b60a-30fb-4900-a367-74dd1be2bf77" targetNamespace="http://schemas.microsoft.com/office/2006/metadata/properties" ma:root="true" ma:fieldsID="8656e857ca1ab238c138d8f6d01d938e" ns1:_="" ns3:_="" ns4:_="">
    <xsd:import namespace="http://schemas.microsoft.com/sharepoint/v3"/>
    <xsd:import namespace="afdaa73a-86a8-4a4a-9c8e-f8451b678c5e"/>
    <xsd:import namespace="16f9b60a-30fb-4900-a367-74dd1be2bf7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Egenskaper for samordnet samsvarspolicy" ma:hidden="true" ma:internalName="_ip_UnifiedCompliancePolicyProperties">
      <xsd:simpleType>
        <xsd:restriction base="dms:Note"/>
      </xsd:simpleType>
    </xsd:element>
    <xsd:element name="_ip_UnifiedCompliancePolicyUIAction" ma:index="15"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daa73a-86a8-4a4a-9c8e-f8451b678c5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f9b60a-30fb-4900-a367-74dd1be2bf77"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SharingHintHash" ma:index="18"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FED2F77-0B0C-4494-B5C7-E732079661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fdaa73a-86a8-4a4a-9c8e-f8451b678c5e"/>
    <ds:schemaRef ds:uri="16f9b60a-30fb-4900-a367-74dd1be2bf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8B5DED-9727-4E30-B66A-D33A5673B09C}">
  <ds:schemaRefs>
    <ds:schemaRef ds:uri="http://schemas.microsoft.com/sharepoint/v3/contenttype/forms"/>
  </ds:schemaRefs>
</ds:datastoreItem>
</file>

<file path=customXml/itemProps3.xml><?xml version="1.0" encoding="utf-8"?>
<ds:datastoreItem xmlns:ds="http://schemas.openxmlformats.org/officeDocument/2006/customXml" ds:itemID="{43498482-F424-4CE6-9AF7-EE2ABF0D7BD5}">
  <ds:schemaRefs>
    <ds:schemaRef ds:uri="http://www.w3.org/XML/1998/namespace"/>
    <ds:schemaRef ds:uri="afdaa73a-86a8-4a4a-9c8e-f8451b678c5e"/>
    <ds:schemaRef ds:uri="http://schemas.microsoft.com/office/2006/documentManagement/types"/>
    <ds:schemaRef ds:uri="http://purl.org/dc/terms/"/>
    <ds:schemaRef ds:uri="http://schemas.openxmlformats.org/package/2006/metadata/core-properties"/>
    <ds:schemaRef ds:uri="http://schemas.microsoft.com/sharepoint/v3"/>
    <ds:schemaRef ds:uri="http://purl.org/dc/elements/1.1/"/>
    <ds:schemaRef ds:uri="http://purl.org/dc/dcmitype/"/>
    <ds:schemaRef ds:uri="http://schemas.microsoft.com/office/infopath/2007/PartnerControls"/>
    <ds:schemaRef ds:uri="16f9b60a-30fb-4900-a367-74dd1be2bf7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Mal - HiA</Template>
  <TotalTime>2374</TotalTime>
  <Words>1536</Words>
  <Application>Microsoft Office PowerPoint</Application>
  <PresentationFormat>Skjermfremvisning (4:3)</PresentationFormat>
  <Paragraphs>128</Paragraphs>
  <Slides>34</Slides>
  <Notes>0</Notes>
  <HiddenSlides>0</HiddenSlides>
  <MMClips>0</MMClips>
  <ScaleCrop>false</ScaleCrop>
  <HeadingPairs>
    <vt:vector size="8" baseType="variant">
      <vt:variant>
        <vt:lpstr>Brukte skrifter</vt:lpstr>
      </vt:variant>
      <vt:variant>
        <vt:i4>7</vt:i4>
      </vt:variant>
      <vt:variant>
        <vt:lpstr>Tema</vt:lpstr>
      </vt:variant>
      <vt:variant>
        <vt:i4>1</vt:i4>
      </vt:variant>
      <vt:variant>
        <vt:lpstr>Innebygde OLE-servere</vt:lpstr>
      </vt:variant>
      <vt:variant>
        <vt:i4>3</vt:i4>
      </vt:variant>
      <vt:variant>
        <vt:lpstr>Lysbildetitler</vt:lpstr>
      </vt:variant>
      <vt:variant>
        <vt:i4>34</vt:i4>
      </vt:variant>
    </vt:vector>
  </HeadingPairs>
  <TitlesOfParts>
    <vt:vector size="45" baseType="lpstr">
      <vt:lpstr>Arial</vt:lpstr>
      <vt:lpstr>Calibri</vt:lpstr>
      <vt:lpstr>Comic Sans MS</vt:lpstr>
      <vt:lpstr>Symbol</vt:lpstr>
      <vt:lpstr>Tahoma</vt:lpstr>
      <vt:lpstr>Times</vt:lpstr>
      <vt:lpstr>Times New Roman</vt:lpstr>
      <vt:lpstr>altmal</vt:lpstr>
      <vt:lpstr>Equation</vt:lpstr>
      <vt:lpstr>Formel</vt:lpstr>
      <vt:lpstr>Worksheet</vt:lpstr>
      <vt:lpstr>Kapittel 11: Risiko og avkastning</vt:lpstr>
      <vt:lpstr>Innledning</vt:lpstr>
      <vt:lpstr>Nominell og realrente 3-årige statsobligasjoner i Norge 2000 - 2022</vt:lpstr>
      <vt:lpstr>Nobelprisen i økonomi 1990</vt:lpstr>
      <vt:lpstr>Markowitz fikk en genial ide</vt:lpstr>
      <vt:lpstr>Presisering av risikobegrepet</vt:lpstr>
      <vt:lpstr>Effisiente porteføljer</vt:lpstr>
      <vt:lpstr>Kapitalmarkedslinjen (CML)</vt:lpstr>
      <vt:lpstr>Kapitalmarkedslinjen (CML)</vt:lpstr>
      <vt:lpstr>Kapitalmarkedslinjen (CML)</vt:lpstr>
      <vt:lpstr>Kapitalmarkedslinjen (CML)</vt:lpstr>
      <vt:lpstr>Effisiente porteføljer</vt:lpstr>
      <vt:lpstr>Kapitalverdimodellen (KVM)</vt:lpstr>
      <vt:lpstr>Kapitalverdimodellen (KVM) Eks: rf = 0,03, markedets risikopremie rm – rf = 0,06, β = 1,6</vt:lpstr>
      <vt:lpstr>Risiko og avkastningskrav</vt:lpstr>
      <vt:lpstr>Aksjebeta - forts</vt:lpstr>
      <vt:lpstr>Estimering av beta – minste kvadraters metode</vt:lpstr>
      <vt:lpstr>Estimering av beta – Olav Thon ASA Korrelasjon mellom Thon og markedet (OSEBX) er 0,60</vt:lpstr>
      <vt:lpstr>Estimering av beta – Olav Thon ASA</vt:lpstr>
      <vt:lpstr>Olav Thon ASA og marked 2018-2022</vt:lpstr>
      <vt:lpstr>Olav Thon ASA med månedlige data 2018 – 2022</vt:lpstr>
      <vt:lpstr>Aksjebeta 2018 – 2022 - basert på månedlig avkastning</vt:lpstr>
      <vt:lpstr>Porteføljebeta – veid sum av enkeltbetaene</vt:lpstr>
      <vt:lpstr>Avkastningskrav til totalkapitalen, WACC</vt:lpstr>
      <vt:lpstr>Avkastningskrav til totalkapitalen, WACC</vt:lpstr>
      <vt:lpstr>Avkastningskrav til totalkapitalen, WACC</vt:lpstr>
      <vt:lpstr>Gjeldskostnad (gjeldsrente)</vt:lpstr>
      <vt:lpstr>Avkastningskrav til totalkapitalen, WACC</vt:lpstr>
      <vt:lpstr>Avkastningskrav til totalkapitalen, WACC</vt:lpstr>
      <vt:lpstr>Avkastningskrav i praksis</vt:lpstr>
      <vt:lpstr>Bruk av avkastningskrav i praksis</vt:lpstr>
      <vt:lpstr>Hvilken kortsiktig rente skal brukes ved beregning av WACC?</vt:lpstr>
      <vt:lpstr>Hvilken risikopremie skal brukes ved beregning av WACC?</vt:lpstr>
      <vt:lpstr>Hva med småbedriftene?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Lønnsomhetskalkyler - nåverdi og internrente</dc:title>
  <dc:creator>Ivar Bredesen</dc:creator>
  <cp:lastModifiedBy>Ivar Bredesen</cp:lastModifiedBy>
  <cp:revision>388</cp:revision>
  <cp:lastPrinted>2015-11-05T14:15:16Z</cp:lastPrinted>
  <dcterms:created xsi:type="dcterms:W3CDTF">1999-11-01T20:06:31Z</dcterms:created>
  <dcterms:modified xsi:type="dcterms:W3CDTF">2023-08-22T12:52:17Z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0x010100B47D3AA0A7C03548B74172B2F47E51B7</vt:lpwstr>
  </property>
</Properties>
</file>