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1" r:id="rId3"/>
    <p:sldId id="343" r:id="rId4"/>
    <p:sldId id="345" r:id="rId5"/>
    <p:sldId id="344" r:id="rId6"/>
    <p:sldId id="347" r:id="rId7"/>
    <p:sldId id="346" r:id="rId8"/>
    <p:sldId id="342" r:id="rId9"/>
    <p:sldId id="348" r:id="rId10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Øystein Hansen" initials="ØH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>
      <p:cViewPr varScale="1">
        <p:scale>
          <a:sx n="123" d="100"/>
          <a:sy n="123" d="100"/>
        </p:scale>
        <p:origin x="114" y="246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611560" y="4508500"/>
            <a:ext cx="1109290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16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  <a:endParaRPr lang="nb-NO" altLang="nb-NO" sz="18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nb-NO" altLang="nb-NO" sz="16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Kapitalbehov og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finansiering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296472" cy="1527175"/>
          </a:xfrm>
        </p:spPr>
        <p:txBody>
          <a:bodyPr/>
          <a:lstStyle/>
          <a:p>
            <a:r>
              <a:rPr lang="nb-NO" dirty="0"/>
              <a:t>Oversikt </a:t>
            </a:r>
            <a:r>
              <a:rPr lang="nb-NO" dirty="0" smtClean="0"/>
              <a:t>over kapitalbehov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investeringer </a:t>
            </a:r>
            <a:r>
              <a:rPr lang="nb-NO" dirty="0"/>
              <a:t>i driftsmidler for oppstart</a:t>
            </a:r>
          </a:p>
          <a:p>
            <a:r>
              <a:rPr lang="nb-NO" dirty="0" smtClean="0"/>
              <a:t>direkte </a:t>
            </a:r>
            <a:r>
              <a:rPr lang="nb-NO" dirty="0"/>
              <a:t>oppstartskostnader</a:t>
            </a:r>
          </a:p>
          <a:p>
            <a:r>
              <a:rPr lang="nb-NO" dirty="0" smtClean="0"/>
              <a:t>arbeidskapital</a:t>
            </a:r>
            <a:endParaRPr lang="nb-NO" dirty="0"/>
          </a:p>
          <a:p>
            <a:r>
              <a:rPr lang="nb-NO" dirty="0" smtClean="0"/>
              <a:t>driftsreserve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6236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512496" cy="1527175"/>
          </a:xfrm>
        </p:spPr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Behov til arbeidskapital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1740024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nb-NO" dirty="0" smtClean="0"/>
              <a:t>Se kapitlet </a:t>
            </a:r>
            <a:r>
              <a:rPr lang="nb-NO" i="1" dirty="0" smtClean="0"/>
              <a:t>Regnskapsanalyse </a:t>
            </a:r>
            <a:r>
              <a:rPr lang="nb-NO" dirty="0" smtClean="0"/>
              <a:t>for beregnet av </a:t>
            </a:r>
            <a:r>
              <a:rPr lang="nb-NO" dirty="0"/>
              <a:t>kredittider og </a:t>
            </a:r>
            <a:r>
              <a:rPr lang="nb-NO" dirty="0" smtClean="0"/>
              <a:t>lagringstider</a:t>
            </a:r>
          </a:p>
          <a:p>
            <a:pPr lvl="1"/>
            <a:r>
              <a:rPr lang="nb-NO" dirty="0"/>
              <a:t>I tillegg til kundefordringer, lager og leverandørgjeld vil også andre poster </a:t>
            </a:r>
            <a:r>
              <a:rPr lang="nb-NO" dirty="0" smtClean="0"/>
              <a:t>påvirke arbeidskapitalen</a:t>
            </a:r>
            <a:endParaRPr lang="nb-NO" dirty="0"/>
          </a:p>
          <a:p>
            <a:r>
              <a:rPr lang="nb-NO" dirty="0"/>
              <a:t>Tidslinje </a:t>
            </a:r>
            <a:r>
              <a:rPr lang="nb-NO" dirty="0" smtClean="0"/>
              <a:t>illustrerer finansieringsbehov: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3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28072" y="3501008"/>
            <a:ext cx="692039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2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Driftsreserve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Alle </a:t>
            </a:r>
            <a:r>
              <a:rPr lang="nb-NO" dirty="0"/>
              <a:t>bedrifter med en sunn kapitalstruktur må ha tilgang til en </a:t>
            </a:r>
            <a:r>
              <a:rPr lang="nb-NO" dirty="0" smtClean="0"/>
              <a:t>driftsreserve</a:t>
            </a:r>
          </a:p>
          <a:p>
            <a:r>
              <a:rPr lang="nb-NO" dirty="0"/>
              <a:t>Hvor stor driftsreserven bør </a:t>
            </a:r>
            <a:r>
              <a:rPr lang="nb-NO" dirty="0" smtClean="0"/>
              <a:t>være </a:t>
            </a:r>
            <a:r>
              <a:rPr lang="nb-NO" dirty="0"/>
              <a:t>vil variere </a:t>
            </a:r>
            <a:endParaRPr lang="nb-NO" dirty="0" smtClean="0"/>
          </a:p>
          <a:p>
            <a:pPr lvl="1"/>
            <a:r>
              <a:rPr lang="nb-NO" dirty="0" smtClean="0"/>
              <a:t>Som </a:t>
            </a:r>
            <a:r>
              <a:rPr lang="nb-NO" dirty="0"/>
              <a:t>en grov tommelfingerregel bør den ikke være under 5 % av salgsinntektene.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0986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Finansiering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Egenkapital</a:t>
            </a:r>
          </a:p>
          <a:p>
            <a:pPr lvl="1"/>
            <a:r>
              <a:rPr lang="nb-NO" dirty="0" smtClean="0"/>
              <a:t>Egenfinansiering</a:t>
            </a:r>
          </a:p>
          <a:p>
            <a:pPr lvl="2"/>
            <a:r>
              <a:rPr lang="nb-NO" dirty="0" smtClean="0"/>
              <a:t>Innskudd fra eierne</a:t>
            </a:r>
          </a:p>
          <a:p>
            <a:pPr lvl="2"/>
            <a:r>
              <a:rPr lang="nb-NO" dirty="0" smtClean="0"/>
              <a:t>Tilbakeholdt </a:t>
            </a:r>
            <a:r>
              <a:rPr lang="nb-NO" dirty="0"/>
              <a:t>overskudd fra tidligere </a:t>
            </a:r>
            <a:r>
              <a:rPr lang="nb-NO" dirty="0" smtClean="0"/>
              <a:t>regnskapsår</a:t>
            </a:r>
          </a:p>
          <a:p>
            <a:r>
              <a:rPr lang="nb-NO" dirty="0" smtClean="0"/>
              <a:t>Langsiktig lån</a:t>
            </a:r>
          </a:p>
          <a:p>
            <a:r>
              <a:rPr lang="nb-NO" dirty="0"/>
              <a:t>Kortsiktig </a:t>
            </a:r>
            <a:r>
              <a:rPr lang="nb-NO" dirty="0" smtClean="0"/>
              <a:t>finansiering</a:t>
            </a:r>
          </a:p>
          <a:p>
            <a:pPr lvl="1"/>
            <a:r>
              <a:rPr lang="nb-NO" dirty="0" smtClean="0"/>
              <a:t>Faktoring</a:t>
            </a:r>
          </a:p>
          <a:p>
            <a:pPr lvl="1"/>
            <a:r>
              <a:rPr lang="nb-NO" dirty="0" smtClean="0"/>
              <a:t>Kassekreditt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1494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Effektiv rente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3324200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Banken har oppgitt renten til å være nominelt 8 %. </a:t>
            </a:r>
            <a:endParaRPr lang="nb-NO" dirty="0" smtClean="0"/>
          </a:p>
          <a:p>
            <a:pPr lvl="1"/>
            <a:r>
              <a:rPr lang="nb-NO" dirty="0" smtClean="0"/>
              <a:t>rentebeløpet regnes ut </a:t>
            </a:r>
            <a:r>
              <a:rPr lang="nb-NO" dirty="0"/>
              <a:t>fra denne prosentsatsen. </a:t>
            </a:r>
            <a:endParaRPr lang="nb-NO" dirty="0" smtClean="0"/>
          </a:p>
          <a:p>
            <a:r>
              <a:rPr lang="nb-NO" dirty="0" smtClean="0"/>
              <a:t>I </a:t>
            </a:r>
            <a:r>
              <a:rPr lang="nb-NO" dirty="0"/>
              <a:t>tillegg må vi betale gebyrer, </a:t>
            </a:r>
            <a:endParaRPr lang="nb-NO" dirty="0" smtClean="0"/>
          </a:p>
          <a:p>
            <a:pPr lvl="1"/>
            <a:r>
              <a:rPr lang="nb-NO" dirty="0" smtClean="0"/>
              <a:t>både etableringsgebyr, termingebyr </a:t>
            </a:r>
            <a:r>
              <a:rPr lang="nb-NO" dirty="0"/>
              <a:t>og avgifter til staten for tinglysing</a:t>
            </a:r>
            <a:r>
              <a:rPr lang="nb-NO" dirty="0" smtClean="0"/>
              <a:t>.</a:t>
            </a:r>
          </a:p>
          <a:p>
            <a:r>
              <a:rPr lang="nb-NO" sz="2800" dirty="0" smtClean="0"/>
              <a:t>Tidspunkt for betaling av avdrag betyr også noe på renten</a:t>
            </a: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6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258699"/>
            <a:ext cx="8630900" cy="86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9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Serielån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7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92896"/>
            <a:ext cx="8786840" cy="300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23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Annuitetslån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8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780928"/>
            <a:ext cx="872483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4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Sammenstilling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Kapitalbehov</a:t>
            </a:r>
          </a:p>
          <a:p>
            <a:r>
              <a:rPr lang="nb-NO" dirty="0" smtClean="0"/>
              <a:t>Finansieringsbehov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86693680"/>
      </p:ext>
    </p:extLst>
  </p:cSld>
  <p:clrMapOvr>
    <a:masterClrMapping/>
  </p:clrMapOvr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7153</TotalTime>
  <Words>200</Words>
  <Application>Microsoft Office PowerPoint</Application>
  <PresentationFormat>Skjermfremvisning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Comic Sans MS</vt:lpstr>
      <vt:lpstr>Verdana</vt:lpstr>
      <vt:lpstr>Wingdings</vt:lpstr>
      <vt:lpstr>Wingdings 3</vt:lpstr>
      <vt:lpstr>Ekko</vt:lpstr>
      <vt:lpstr>Økonomistyring</vt:lpstr>
      <vt:lpstr>Oversikt over kapitalbehov</vt:lpstr>
      <vt:lpstr> Behov til arbeidskapital</vt:lpstr>
      <vt:lpstr>Driftsreserve</vt:lpstr>
      <vt:lpstr>Finansiering</vt:lpstr>
      <vt:lpstr>Effektiv rente</vt:lpstr>
      <vt:lpstr>Serielån</vt:lpstr>
      <vt:lpstr>Annuitetslån</vt:lpstr>
      <vt:lpstr>Sammenstilling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KM</cp:lastModifiedBy>
  <cp:revision>84</cp:revision>
  <dcterms:created xsi:type="dcterms:W3CDTF">2005-08-18T07:14:48Z</dcterms:created>
  <dcterms:modified xsi:type="dcterms:W3CDTF">2016-02-12T09:51:02Z</dcterms:modified>
</cp:coreProperties>
</file>