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273" r:id="rId2"/>
    <p:sldId id="276" r:id="rId3"/>
    <p:sldId id="257" r:id="rId4"/>
    <p:sldId id="263" r:id="rId5"/>
    <p:sldId id="264" r:id="rId6"/>
    <p:sldId id="265" r:id="rId7"/>
    <p:sldId id="277" r:id="rId8"/>
    <p:sldId id="266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271" r:id="rId17"/>
    <p:sldId id="286" r:id="rId18"/>
    <p:sldId id="297" r:id="rId19"/>
    <p:sldId id="295" r:id="rId20"/>
    <p:sldId id="298" r:id="rId21"/>
    <p:sldId id="303" r:id="rId22"/>
    <p:sldId id="304" r:id="rId23"/>
    <p:sldId id="305" r:id="rId24"/>
    <p:sldId id="306" r:id="rId25"/>
    <p:sldId id="307" r:id="rId26"/>
    <p:sldId id="300" r:id="rId27"/>
    <p:sldId id="301" r:id="rId28"/>
    <p:sldId id="296" r:id="rId29"/>
    <p:sldId id="289" r:id="rId30"/>
    <p:sldId id="290" r:id="rId31"/>
    <p:sldId id="288" r:id="rId32"/>
    <p:sldId id="302" r:id="rId33"/>
    <p:sldId id="292" r:id="rId34"/>
    <p:sldId id="293" r:id="rId3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9F533-4283-4335-88B1-826BF14BA409}" v="8" dt="2023-08-28T12:57:45.4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Bredesen" userId="728f1f1f-aa1a-4c4c-bae3-6e6dbc71c930" providerId="ADAL" clId="{3DA9F533-4283-4335-88B1-826BF14BA409}"/>
    <pc:docChg chg="custSel modSld">
      <pc:chgData name="Ivar Bredesen" userId="728f1f1f-aa1a-4c4c-bae3-6e6dbc71c930" providerId="ADAL" clId="{3DA9F533-4283-4335-88B1-826BF14BA409}" dt="2023-08-28T12:57:45.491" v="37"/>
      <pc:docMkLst>
        <pc:docMk/>
      </pc:docMkLst>
      <pc:sldChg chg="delSp modSp mod">
        <pc:chgData name="Ivar Bredesen" userId="728f1f1f-aa1a-4c4c-bae3-6e6dbc71c930" providerId="ADAL" clId="{3DA9F533-4283-4335-88B1-826BF14BA409}" dt="2023-08-28T12:54:23.564" v="3" actId="14100"/>
        <pc:sldMkLst>
          <pc:docMk/>
          <pc:sldMk cId="0" sldId="286"/>
        </pc:sldMkLst>
        <pc:graphicFrameChg chg="mod">
          <ac:chgData name="Ivar Bredesen" userId="728f1f1f-aa1a-4c4c-bae3-6e6dbc71c930" providerId="ADAL" clId="{3DA9F533-4283-4335-88B1-826BF14BA409}" dt="2023-08-28T12:54:23.564" v="3" actId="14100"/>
          <ac:graphicFrameMkLst>
            <pc:docMk/>
            <pc:sldMk cId="0" sldId="286"/>
            <ac:graphicFrameMk id="3" creationId="{4A521CD2-2556-CE93-049E-3E1495A95A07}"/>
          </ac:graphicFrameMkLst>
        </pc:graphicFrameChg>
        <pc:picChg chg="del">
          <ac:chgData name="Ivar Bredesen" userId="728f1f1f-aa1a-4c4c-bae3-6e6dbc71c930" providerId="ADAL" clId="{3DA9F533-4283-4335-88B1-826BF14BA409}" dt="2023-08-28T12:54:08.759" v="0" actId="478"/>
          <ac:picMkLst>
            <pc:docMk/>
            <pc:sldMk cId="0" sldId="286"/>
            <ac:picMk id="2" creationId="{00000000-0000-0000-0000-000000000000}"/>
          </ac:picMkLst>
        </pc:picChg>
      </pc:sldChg>
      <pc:sldChg chg="delSp modSp mod">
        <pc:chgData name="Ivar Bredesen" userId="728f1f1f-aa1a-4c4c-bae3-6e6dbc71c930" providerId="ADAL" clId="{3DA9F533-4283-4335-88B1-826BF14BA409}" dt="2023-08-28T12:57:45.491" v="37"/>
        <pc:sldMkLst>
          <pc:docMk/>
          <pc:sldMk cId="0" sldId="296"/>
        </pc:sldMkLst>
        <pc:spChg chg="mod">
          <ac:chgData name="Ivar Bredesen" userId="728f1f1f-aa1a-4c4c-bae3-6e6dbc71c930" providerId="ADAL" clId="{3DA9F533-4283-4335-88B1-826BF14BA409}" dt="2023-08-28T12:57:33.769" v="35" actId="20577"/>
          <ac:spMkLst>
            <pc:docMk/>
            <pc:sldMk cId="0" sldId="296"/>
            <ac:spMk id="16387" creationId="{00000000-0000-0000-0000-000000000000}"/>
          </ac:spMkLst>
        </pc:spChg>
        <pc:graphicFrameChg chg="mod">
          <ac:chgData name="Ivar Bredesen" userId="728f1f1f-aa1a-4c4c-bae3-6e6dbc71c930" providerId="ADAL" clId="{3DA9F533-4283-4335-88B1-826BF14BA409}" dt="2023-08-28T12:57:45.491" v="37"/>
          <ac:graphicFrameMkLst>
            <pc:docMk/>
            <pc:sldMk cId="0" sldId="296"/>
            <ac:graphicFrameMk id="3" creationId="{3BFCD895-0BF0-A8A4-833B-84FA26C4222C}"/>
          </ac:graphicFrameMkLst>
        </pc:graphicFrameChg>
        <pc:picChg chg="del">
          <ac:chgData name="Ivar Bredesen" userId="728f1f1f-aa1a-4c4c-bae3-6e6dbc71c930" providerId="ADAL" clId="{3DA9F533-4283-4335-88B1-826BF14BA409}" dt="2023-08-28T12:56:31.378" v="4" actId="478"/>
          <ac:picMkLst>
            <pc:docMk/>
            <pc:sldMk cId="0" sldId="296"/>
            <ac:picMk id="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fld id="{3E208EFA-FD30-4344-84AF-6E1657669E0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6795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 smtClean="0">
                <a:latin typeface="Tahoma" pitchFamily="34" charset="0"/>
              </a:defRPr>
            </a:lvl1pPr>
          </a:lstStyle>
          <a:p>
            <a:pPr>
              <a:defRPr/>
            </a:pPr>
            <a:fld id="{B616731D-78B1-4776-B497-CF3E18907B9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58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49E66D-F213-42EB-AAD6-E26E34BD5A83}" type="slidenum">
              <a:rPr lang="nb-NO" sz="1200" i="0">
                <a:latin typeface="Tahoma" pitchFamily="34" charset="0"/>
              </a:rPr>
              <a:pPr eaLnBrk="1" hangingPunct="1"/>
              <a:t>3</a:t>
            </a:fld>
            <a:endParaRPr lang="nb-NO" sz="1200" i="0">
              <a:latin typeface="Tahoma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0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BD60FA4B-A660-4E90-9E03-960F036B6941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17523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C1B20886-D54E-4595-AAFF-9EFDC53E4E4E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90146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A04A78EB-60BD-4936-8ECD-A8DCAF2FC7F8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858435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E0D1242B-6856-430D-A352-4BBFA787F62F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109066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F01694F6-879E-43CD-9C88-89F12AC92BCE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51237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BFD764F3-146A-458D-8E3C-C5528E6ACACB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415725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19E8A26C-A4BD-4656-B040-2CE78A56B85F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82864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5EA6225E-C872-4A7F-99D4-0BF89C5C15A8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47231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39D270B5-043C-40FE-93DA-9FA6F5CCE8DC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4025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CE38A30B-712D-4D2E-8BD8-A65258419851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93047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16CA6DF7-D297-4C48-8AC6-A027C93F6AFD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78029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3AF91F27-EA28-4DC6-8DB0-38F0E95A5753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62813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FB25F481-CCBD-4087-B08F-162662AC4F3F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48932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kumimoji="1" lang="en-US" sz="2400" i="0">
              <a:latin typeface="Tahoma" pitchFamily="34" charset="0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534150"/>
            <a:ext cx="8366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 i="0" smtClean="0"/>
            </a:lvl1pPr>
          </a:lstStyle>
          <a:p>
            <a:pPr>
              <a:defRPr/>
            </a:pPr>
            <a:r>
              <a:rPr lang="nb-NO"/>
              <a:t> 4</a:t>
            </a:r>
            <a:r>
              <a:rPr lang="nb-NO" sz="1400"/>
              <a:t>-</a:t>
            </a:r>
            <a:fld id="{9C5AC3E0-1F82-4495-981A-5F5719331EA2}" type="slidenum">
              <a:rPr lang="nb-NO" sz="1400"/>
              <a:pPr>
                <a:defRPr/>
              </a:pPr>
              <a:t>‹#›</a:t>
            </a:fld>
            <a:endParaRPr lang="nb-NO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Kapittel 12: Styring av arbeidskapital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Kortsiktige finansielle beslutninger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Kapitalbinding i norske aksjeselskaper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Kostnader og inntekter med omløpsmidler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Driftssyklusmodellen</a:t>
            </a:r>
          </a:p>
          <a:p>
            <a:pPr eaLnBrk="1" hangingPunct="1"/>
            <a:r>
              <a:rPr lang="nb-NO" sz="2600" dirty="0" err="1">
                <a:latin typeface="Calibri" panose="020F0502020204030204" pitchFamily="34" charset="0"/>
              </a:rPr>
              <a:t>Overtrading</a:t>
            </a:r>
            <a:endParaRPr lang="nb-NO" sz="2600" dirty="0">
              <a:latin typeface="Calibri" panose="020F0502020204030204" pitchFamily="34" charset="0"/>
            </a:endParaRP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Kundekreditt og kundefordringer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Diskriminantanalyse</a:t>
            </a:r>
          </a:p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Kortsiktig og langsiktig finansiering</a:t>
            </a:r>
          </a:p>
          <a:p>
            <a:pPr eaLnBrk="1" hangingPunct="1"/>
            <a:endParaRPr lang="nb-NO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AS Vekst - spørsmål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AS Vekst har i perioden gitt en kontantrabatt på 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</a:rPr>
              <a:t>2 % for kunder som betaler innen 7 dager. Normal kredittid 45 dager. Undersøk følgende forhold</a:t>
            </a:r>
            <a:r>
              <a:rPr lang="nb-NO" sz="2600" dirty="0">
                <a:latin typeface="Calibri" panose="020F0502020204030204" pitchFamily="34" charset="0"/>
              </a:rPr>
              <a:t>:</a:t>
            </a:r>
          </a:p>
          <a:p>
            <a:pPr lvl="1" eaLnBrk="1" hangingPunct="1"/>
            <a:r>
              <a:rPr lang="nb-NO" sz="2500" dirty="0">
                <a:latin typeface="Calibri" panose="020F0502020204030204" pitchFamily="34" charset="0"/>
              </a:rPr>
              <a:t>Det blir hevdet at rentekostnadene for å finansiere kundefordringene er blitt tredoblet siste 2,5 år. Er dette korrekt, og hva skyldes i så fall dette ?</a:t>
            </a:r>
          </a:p>
          <a:p>
            <a:pPr lvl="1" eaLnBrk="1" hangingPunct="1"/>
            <a:r>
              <a:rPr lang="nb-NO" sz="2500" dirty="0">
                <a:latin typeface="Calibri" panose="020F0502020204030204" pitchFamily="34" charset="0"/>
              </a:rPr>
              <a:t>Det kan se ut som om andelen kunder som har utnyttet kontantrabatten har blitt redusert. Har det fremdeles noen hensikt å tilby kontantrabatt?</a:t>
            </a:r>
          </a:p>
          <a:p>
            <a:pPr lvl="1" eaLnBrk="1" hangingPunct="1"/>
            <a:r>
              <a:rPr lang="nb-NO" sz="2500" dirty="0">
                <a:latin typeface="Calibri" panose="020F0502020204030204" pitchFamily="34" charset="0"/>
              </a:rPr>
              <a:t>Hvilke tiltak kan treffes for å redusere rentekostnader knyttet til varelager og kundefordringer?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000" b="0" dirty="0">
                <a:latin typeface="Calibri" panose="020F0502020204030204" pitchFamily="34" charset="0"/>
              </a:rPr>
              <a:t>AS Vekst – økte rentekostnader</a:t>
            </a:r>
          </a:p>
        </p:txBody>
      </p:sp>
      <p:graphicFrame>
        <p:nvGraphicFramePr>
          <p:cNvPr id="39941" name="Object 5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700213"/>
          <a:ext cx="77724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391442" imgH="1143362" progId="Excel.Sheet.8">
                  <p:embed/>
                </p:oleObj>
              </mc:Choice>
              <mc:Fallback>
                <p:oleObj name="Regneark" r:id="rId2" imgW="3391442" imgH="1143362" progId="Excel.Sheet.8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777240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Varelagre og kundefordringer</a:t>
            </a:r>
          </a:p>
        </p:txBody>
      </p:sp>
      <p:graphicFrame>
        <p:nvGraphicFramePr>
          <p:cNvPr id="4096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20775" y="1341438"/>
          <a:ext cx="7772400" cy="229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6077221" imgH="1791182" progId="Excel.Sheet.8">
                  <p:embed/>
                </p:oleObj>
              </mc:Choice>
              <mc:Fallback>
                <p:oleObj name="Regneark" r:id="rId2" imgW="6077221" imgH="1791182" progId="Excel.Sheet.8">
                  <p:embed/>
                  <p:pic>
                    <p:nvPicPr>
                      <p:cNvPr id="409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341438"/>
                        <a:ext cx="7772400" cy="229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20775" y="4149725"/>
            <a:ext cx="7772400" cy="1187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400" i="0">
                <a:latin typeface="Tahoma" pitchFamily="34" charset="0"/>
              </a:rPr>
              <a:t>Faktisk kundekreditt for kunder som ikke utnytter kontantrabatt har økt fra 83 til 115 dager. Rente på</a:t>
            </a:r>
            <a:br>
              <a:rPr lang="nb-NO" sz="2400" i="0">
                <a:latin typeface="Tahoma" pitchFamily="34" charset="0"/>
              </a:rPr>
            </a:br>
            <a:r>
              <a:rPr lang="nb-NO" sz="2400" i="0">
                <a:latin typeface="Tahoma" pitchFamily="34" charset="0"/>
              </a:rPr>
              <a:t>kontantrabatt ca. 7 % - ulønnsomt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 err="1">
                <a:latin typeface="Calibri" panose="020F0502020204030204" pitchFamily="34" charset="0"/>
              </a:rPr>
              <a:t>Overtrading</a:t>
            </a:r>
            <a:endParaRPr lang="nb-NO" sz="3600" b="0" dirty="0">
              <a:latin typeface="Calibri" panose="020F050202020403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3200" dirty="0">
                <a:latin typeface="Calibri" panose="020F0502020204030204" pitchFamily="34" charset="0"/>
              </a:rPr>
              <a:t>Prøver å oppnå for mye på for kort tid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Meget rask vekst i omsetningen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Rask vekst i omløpsmidler og kanskje også anleggsmidler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Uheldig utvikling i varelagringstid og kundekredittid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Økt gjeldsfinansiering, for eksempel økt leverandørgjeld og økt kredittid</a:t>
            </a:r>
          </a:p>
          <a:p>
            <a:pPr lvl="1" eaLnBrk="1" hangingPunct="1"/>
            <a:r>
              <a:rPr lang="nb-NO" sz="2600" dirty="0">
                <a:latin typeface="Calibri" panose="020F0502020204030204" pitchFamily="34" charset="0"/>
              </a:rPr>
              <a:t>Reduksjon i likviditetsgrader og arbeidskapital</a:t>
            </a:r>
          </a:p>
          <a:p>
            <a:pPr lvl="1" eaLnBrk="1" hangingPunct="1"/>
            <a:r>
              <a:rPr lang="nb-NO" sz="2600" dirty="0" err="1">
                <a:latin typeface="Calibri" panose="020F0502020204030204" pitchFamily="34" charset="0"/>
              </a:rPr>
              <a:t>Overtrading</a:t>
            </a:r>
            <a:r>
              <a:rPr lang="nb-NO" sz="2600" dirty="0">
                <a:latin typeface="Calibri" panose="020F0502020204030204" pitchFamily="34" charset="0"/>
              </a:rPr>
              <a:t> har vi når arbeidskapitalen ikke kan finansiere veksten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AC Racing – salg og resultat</a:t>
            </a:r>
          </a:p>
        </p:txBody>
      </p:sp>
      <p:graphicFrame>
        <p:nvGraphicFramePr>
          <p:cNvPr id="50180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8277925"/>
              </p:ext>
            </p:extLst>
          </p:nvPr>
        </p:nvGraphicFramePr>
        <p:xfrm>
          <a:off x="1042988" y="1412875"/>
          <a:ext cx="76041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009821" imgH="1628910" progId="Excel.Sheet.8">
                  <p:embed/>
                </p:oleObj>
              </mc:Choice>
              <mc:Fallback>
                <p:oleObj name="Regneark" r:id="rId2" imgW="3009821" imgH="1628910" progId="Excel.Sheet.8">
                  <p:embed/>
                  <p:pic>
                    <p:nvPicPr>
                      <p:cNvPr id="50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7604125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AC Racing – balanse</a:t>
            </a:r>
          </a:p>
        </p:txBody>
      </p:sp>
      <p:graphicFrame>
        <p:nvGraphicFramePr>
          <p:cNvPr id="82946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2484438" y="1268413"/>
          <a:ext cx="489585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009990" imgH="2924274" progId="Excel.Sheet.8">
                  <p:embed/>
                </p:oleObj>
              </mc:Choice>
              <mc:Fallback>
                <p:oleObj name="Regneark" r:id="rId2" imgW="3009990" imgH="2924274" progId="Excel.Sheet.8">
                  <p:embed/>
                  <p:pic>
                    <p:nvPicPr>
                      <p:cNvPr id="829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268413"/>
                        <a:ext cx="4895850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Nøkkeltall - AS Racing</a:t>
            </a:r>
          </a:p>
        </p:txBody>
      </p:sp>
      <p:graphicFrame>
        <p:nvGraphicFramePr>
          <p:cNvPr id="26629" name="Object 5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03946360"/>
              </p:ext>
            </p:extLst>
          </p:nvPr>
        </p:nvGraphicFramePr>
        <p:xfrm>
          <a:off x="1042988" y="1773238"/>
          <a:ext cx="77724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009821" imgH="1466910" progId="Excel.Sheet.8">
                  <p:embed/>
                </p:oleObj>
              </mc:Choice>
              <mc:Fallback>
                <p:oleObj name="Regneark" r:id="rId2" imgW="3009821" imgH="1466910" progId="Excel.Sheet.8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7772400" cy="378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Kundekreditt og konkurser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96975"/>
            <a:ext cx="7753350" cy="5500688"/>
          </a:xfrm>
        </p:spPr>
        <p:txBody>
          <a:bodyPr/>
          <a:lstStyle/>
          <a:p>
            <a:pPr eaLnBrk="1" hangingPunct="1"/>
            <a:r>
              <a:rPr lang="nb-NO" sz="2900" dirty="0">
                <a:latin typeface="Calibri" panose="020F0502020204030204" pitchFamily="34" charset="0"/>
              </a:rPr>
              <a:t>Liberale kredittbetingelser kan føre til økt omsetning, men øker samtidig faren for tap på krav, samt at rentekostnader øker</a:t>
            </a:r>
          </a:p>
          <a:p>
            <a:pPr eaLnBrk="1" hangingPunct="1"/>
            <a:r>
              <a:rPr lang="nb-NO" sz="2900" dirty="0">
                <a:latin typeface="Calibri" panose="020F0502020204030204" pitchFamily="34" charset="0"/>
              </a:rPr>
              <a:t>I Norge har vi ca. 3 - 5000 konkurser årlig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4A521CD2-2556-CE93-049E-3E1495A95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71347"/>
              </p:ext>
            </p:extLst>
          </p:nvPr>
        </p:nvGraphicFramePr>
        <p:xfrm>
          <a:off x="1475656" y="3284984"/>
          <a:ext cx="5328592" cy="320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581342" imgH="2752659" progId="Excel.Sheet.12">
                  <p:embed/>
                </p:oleObj>
              </mc:Choice>
              <mc:Fallback>
                <p:oleObj name="Worksheet" r:id="rId2" imgW="4581342" imgH="2752659" progId="Excel.Shee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4A521CD2-2556-CE93-049E-3E1495A95A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5656" y="3284984"/>
                        <a:ext cx="5328592" cy="320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Kundekreditt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Et hjelpemiddel når avgjørelser om kreditt skal treffes er </a:t>
            </a:r>
            <a:r>
              <a:rPr lang="nb-NO" dirty="0">
                <a:solidFill>
                  <a:srgbClr val="FF3300"/>
                </a:solidFill>
                <a:latin typeface="Calibri" panose="020F0502020204030204" pitchFamily="34" charset="0"/>
              </a:rPr>
              <a:t>diskriminantanalyse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Diskriminantanalysen bruker statistisk analyse av regnskapsmaterialer for å bestemme om en bedrift tilhører en av to grupper, enten dårlig betaler eller god betaler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Type I feil innebærer å gi kreditt til et selskap som ikke burde fått det, slik at det faktisk oppstår et tap på krav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Type II feil innebærer ikke å gi kreditt til et selskap som ikke går konkurs, og som dermed burde fått kreditt, og vi går dermed glipp av en mulighet til å tjene penger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Diskriminantanalyse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000625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Arbeidskapital	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96975"/>
            <a:ext cx="7753350" cy="5500688"/>
          </a:xfrm>
          <a:noFill/>
        </p:spPr>
        <p:txBody>
          <a:bodyPr/>
          <a:lstStyle/>
          <a:p>
            <a:pPr eaLnBrk="1" hangingPunct="1"/>
            <a:r>
              <a:rPr lang="nb-NO" sz="2400" dirty="0">
                <a:latin typeface="Calibri" panose="020F0502020204030204" pitchFamily="34" charset="0"/>
              </a:rPr>
              <a:t>Arbeidskapital = omløpsmidler – kortsiktig gjeld. Spesielt sentralt er styring av likvide beholdninger, varelagre og kundefordringer</a:t>
            </a:r>
          </a:p>
          <a:p>
            <a:pPr eaLnBrk="1" hangingPunct="1"/>
            <a:r>
              <a:rPr lang="nb-NO" sz="2400" dirty="0">
                <a:latin typeface="Calibri" panose="020F0502020204030204" pitchFamily="34" charset="0"/>
              </a:rPr>
              <a:t>I løpet av de siste år har investering i omløpsmidler utgjort ca. 30 % av kapitalbindingen i norske ikke-finansielle aksjeselskaper</a:t>
            </a:r>
            <a:br>
              <a:rPr lang="nb-NO" sz="2400" dirty="0"/>
            </a:br>
            <a:endParaRPr lang="nb-NO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619785"/>
            <a:ext cx="5040560" cy="3238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Diskriminantanalyse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>
                <a:latin typeface="Calibri" panose="020F0502020204030204" pitchFamily="34" charset="0"/>
              </a:rPr>
              <a:t>Diskriminantanalyse innebærer å lete etter indikatorer som kan skille ulike grupper fra hverandre, for eksempel gode/dårlige betalere</a:t>
            </a:r>
          </a:p>
          <a:p>
            <a:pPr eaLnBrk="1" hangingPunct="1"/>
            <a:r>
              <a:rPr lang="nb-NO" dirty="0">
                <a:latin typeface="Calibri" panose="020F0502020204030204" pitchFamily="34" charset="0"/>
              </a:rPr>
              <a:t>Det kan for eksempel være aktuelt å undersøke om følgende forhold er ulike mellom gode og dårlige betalere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Lønnsomhet (totalrentabilitet)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Likviditet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Egenkapitalandel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Eksempel. Status 0 er solvent, 1 konkurs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90425"/>
            <a:ext cx="6651101" cy="489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703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Estimering av diskriminantfunksjon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600" dirty="0"/>
              <a:t>Vi ønsker å estimere følgende sammenheng:</a:t>
            </a:r>
            <a:br>
              <a:rPr lang="nb-NO" sz="2600" dirty="0"/>
            </a:br>
            <a:br>
              <a:rPr lang="nb-NO" sz="2600" dirty="0"/>
            </a:br>
            <a:br>
              <a:rPr lang="nb-NO" sz="2600" dirty="0"/>
            </a:br>
            <a:r>
              <a:rPr lang="nb-NO" sz="2600" dirty="0"/>
              <a:t>hvor Y er status, X</a:t>
            </a:r>
            <a:r>
              <a:rPr lang="nb-NO" sz="2600" baseline="-25000" dirty="0"/>
              <a:t>1</a:t>
            </a:r>
            <a:r>
              <a:rPr lang="nb-NO" sz="2600" dirty="0"/>
              <a:t> er totalrentabilitet og X</a:t>
            </a:r>
            <a:r>
              <a:rPr lang="nb-NO" sz="2600" baseline="-25000" dirty="0"/>
              <a:t>2</a:t>
            </a:r>
            <a:r>
              <a:rPr lang="nb-NO" sz="2600" dirty="0"/>
              <a:t> likviditetsgrad 1</a:t>
            </a:r>
          </a:p>
          <a:p>
            <a:r>
              <a:rPr lang="nb-NO" sz="2600" dirty="0"/>
              <a:t>Dette gjøres ved hjelp av lineær regresjon, som finnes innebygget i Excel</a:t>
            </a:r>
            <a:br>
              <a:rPr lang="nb-NO" sz="2600" dirty="0"/>
            </a:br>
            <a:endParaRPr lang="nb-NO" sz="26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44030"/>
            <a:ext cx="254317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224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Lineær regresjon - Excel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100465" cy="495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295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Treffer modellen tilfredsstillende?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565851" cy="4059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89240"/>
            <a:ext cx="55530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2407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dirty="0">
                <a:latin typeface="Calibri" panose="020F0502020204030204" pitchFamily="34" charset="0"/>
              </a:rPr>
              <a:t>To nye bedrifter – innvilge kreditt?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56959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606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dirty="0">
                <a:latin typeface="Calibri" panose="020F0502020204030204" pitchFamily="34" charset="0"/>
              </a:rPr>
              <a:t>Altman-Z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3000" dirty="0"/>
              <a:t>Det eksisterer en rekke diskriminantmodeller, men mest kjent er Altman-Z som beregner diskriminantverdi ut fra følgende indikatorer:</a:t>
            </a:r>
          </a:p>
          <a:p>
            <a:pPr lvl="1" eaLnBrk="1" hangingPunct="1"/>
            <a:r>
              <a:rPr lang="nb-NO" sz="2600" dirty="0"/>
              <a:t>Omsetning</a:t>
            </a:r>
          </a:p>
          <a:p>
            <a:pPr lvl="1" eaLnBrk="1" hangingPunct="1"/>
            <a:r>
              <a:rPr lang="nb-NO" sz="2600" dirty="0"/>
              <a:t>Driftsresultat</a:t>
            </a:r>
          </a:p>
          <a:p>
            <a:pPr lvl="1" eaLnBrk="1" hangingPunct="1"/>
            <a:r>
              <a:rPr lang="nb-NO" sz="2600" dirty="0"/>
              <a:t>Totale eiendeler</a:t>
            </a:r>
          </a:p>
          <a:p>
            <a:pPr lvl="1" eaLnBrk="1" hangingPunct="1"/>
            <a:r>
              <a:rPr lang="nb-NO" sz="2600" dirty="0"/>
              <a:t>Markedsverdi på egenkapital</a:t>
            </a:r>
          </a:p>
          <a:p>
            <a:pPr lvl="1" eaLnBrk="1" hangingPunct="1"/>
            <a:r>
              <a:rPr lang="nb-NO" sz="2600" dirty="0"/>
              <a:t>Arbeidskapital</a:t>
            </a:r>
          </a:p>
          <a:p>
            <a:pPr lvl="1" eaLnBrk="1" hangingPunct="1"/>
            <a:r>
              <a:rPr lang="nb-NO" sz="2600" dirty="0"/>
              <a:t>Opptjent egenkapital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Altman-Z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pPr eaLnBrk="1" hangingPunct="1"/>
            <a:r>
              <a:rPr lang="nb-NO" sz="2400" dirty="0">
                <a:latin typeface="Calibri" panose="020F0502020204030204" pitchFamily="34" charset="0"/>
              </a:rPr>
              <a:t>I Altman-Z brukes følgende nøkkeltall og koeffisienter:</a:t>
            </a: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nb-NO" sz="2400" dirty="0">
                <a:latin typeface="Calibri" panose="020F0502020204030204" pitchFamily="34" charset="0"/>
              </a:rPr>
              <a:t>Modellen blir</a:t>
            </a:r>
            <a:br>
              <a:rPr lang="nb-NO" sz="2400" dirty="0">
                <a:latin typeface="Calibri" panose="020F0502020204030204" pitchFamily="34" charset="0"/>
              </a:rPr>
            </a:br>
            <a:br>
              <a:rPr lang="nb-NO" sz="2400" dirty="0">
                <a:latin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nb-NO" sz="2400" dirty="0">
                <a:latin typeface="Calibri" panose="020F0502020204030204" pitchFamily="34" charset="0"/>
              </a:rPr>
              <a:t>Z-verdi over 2,99:			God økonomisk situasjon</a:t>
            </a: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400" dirty="0">
                <a:latin typeface="Calibri" panose="020F0502020204030204" pitchFamily="34" charset="0"/>
              </a:rPr>
              <a:t>Z-verdi mellom 2,99 og 1,81:	Faresignal – det er 						vanskelig å si noe sikkert </a:t>
            </a:r>
            <a:br>
              <a:rPr lang="nb-NO" sz="2400" dirty="0">
                <a:latin typeface="Calibri" panose="020F0502020204030204" pitchFamily="34" charset="0"/>
              </a:rPr>
            </a:br>
            <a:r>
              <a:rPr lang="nb-NO" sz="2400" dirty="0">
                <a:latin typeface="Calibri" panose="020F0502020204030204" pitchFamily="34" charset="0"/>
              </a:rPr>
              <a:t>Z-verdi under 1,81			Konkursfare</a:t>
            </a:r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5894022"/>
              </p:ext>
            </p:extLst>
          </p:nvPr>
        </p:nvGraphicFramePr>
        <p:xfrm>
          <a:off x="1547813" y="1844675"/>
          <a:ext cx="87122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02509" imgH="1353855" progId="Word.Document.8">
                  <p:embed/>
                </p:oleObj>
              </mc:Choice>
              <mc:Fallback>
                <p:oleObj name="Document" r:id="rId2" imgW="5902509" imgH="1353855" progId="Word.Document.8">
                  <p:embed/>
                  <p:pic>
                    <p:nvPicPr>
                      <p:cNvPr id="153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44675"/>
                        <a:ext cx="87122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1476375" y="4437063"/>
          <a:ext cx="719931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3314700" imgH="228600" progId="Equation.3">
                  <p:embed/>
                </p:oleObj>
              </mc:Choice>
              <mc:Fallback>
                <p:oleObj name="Formel" r:id="rId4" imgW="3314700" imgH="228600" progId="Equation.3">
                  <p:embed/>
                  <p:pic>
                    <p:nvPicPr>
                      <p:cNvPr id="153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437063"/>
                        <a:ext cx="7199313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Arendal Fossekompani 2021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3BFCD895-0BF0-A8A4-833B-84FA26C422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40332"/>
              </p:ext>
            </p:extLst>
          </p:nvPr>
        </p:nvGraphicFramePr>
        <p:xfrm>
          <a:off x="1220133" y="1556792"/>
          <a:ext cx="7420978" cy="1582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086782" imgH="1723991" progId="Excel.Sheet.12">
                  <p:embed/>
                </p:oleObj>
              </mc:Choice>
              <mc:Fallback>
                <p:oleObj name="Worksheet" r:id="rId2" imgW="8086782" imgH="1723991" progId="Excel.Sheet.12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3BFCD895-0BF0-A8A4-833B-84FA26C422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0133" y="1556792"/>
                        <a:ext cx="7420978" cy="1582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Eksempel – tap på krav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Sannsynlighet for at en gitt kunde er dårlig betaler 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</a:rPr>
              <a:t>er 5 %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Kostnader kredittopplysninger kr 250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Gjennomsnittlig ordre kr 5 000, kostnader kr 4 000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Hva blir resultatet hvis vi i neste periode får 100 enkeltsalg?</a:t>
            </a:r>
          </a:p>
          <a:p>
            <a:pPr eaLnBrk="1" hangingPunct="1"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(95 • 1 000) + (5 • - 4 000) = 75 000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Kostnader og inntekter ved omløpsmidler</a:t>
            </a:r>
          </a:p>
        </p:txBody>
      </p:sp>
      <p:graphicFrame>
        <p:nvGraphicFramePr>
          <p:cNvPr id="1030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28390201"/>
              </p:ext>
            </p:extLst>
          </p:nvPr>
        </p:nvGraphicFramePr>
        <p:xfrm>
          <a:off x="1192088" y="1628775"/>
          <a:ext cx="777240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4486772" imgH="1143362" progId="Excel.Sheet.8">
                  <p:embed/>
                </p:oleObj>
              </mc:Choice>
              <mc:Fallback>
                <p:oleObj name="Regneark" r:id="rId3" imgW="4486772" imgH="1143362" progId="Excel.Sheet.8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088" y="1628775"/>
                        <a:ext cx="7772400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Kredittopplysning </a:t>
            </a:r>
          </a:p>
        </p:txBody>
      </p:sp>
      <p:graphicFrame>
        <p:nvGraphicFramePr>
          <p:cNvPr id="88066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1258888" y="1484313"/>
          <a:ext cx="7424737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2400842" imgH="1467091" progId="Excel.Sheet.8">
                  <p:embed/>
                </p:oleObj>
              </mc:Choice>
              <mc:Fallback>
                <p:oleObj name="Regneark" r:id="rId2" imgW="2400842" imgH="1467091" progId="Excel.Sheet.8">
                  <p:embed/>
                  <p:pic>
                    <p:nvPicPr>
                      <p:cNvPr id="880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484313"/>
                        <a:ext cx="7424737" cy="4537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Eksempel - kundekreditt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Salgspris kr 2 500, variable kostnader kr 1 750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Salg 100 enheter pr. dag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Salgsbetingelser 30 dager, virkelig 35 dager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Tap på krav 3 % av omsetningen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Kapitalkostnad 15 % pr. år, 0,04 % pr. dag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Andre omløpsmidler utgjør 20 % av omsetningen</a:t>
            </a:r>
          </a:p>
          <a:p>
            <a:pPr eaLnBrk="1" hangingPunct="1">
              <a:lnSpc>
                <a:spcPct val="90000"/>
              </a:lnSpc>
            </a:pPr>
            <a:r>
              <a:rPr lang="nb-NO" sz="2600" dirty="0">
                <a:latin typeface="Calibri" panose="020F0502020204030204" pitchFamily="34" charset="0"/>
              </a:rPr>
              <a:t>Hva skjer hvis?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>
                <a:latin typeface="Calibri" panose="020F0502020204030204" pitchFamily="34" charset="0"/>
              </a:rPr>
              <a:t>Kredittiden utvides til 35 dager (Effektivt 40 dager)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>
                <a:latin typeface="Calibri" panose="020F0502020204030204" pitchFamily="34" charset="0"/>
              </a:rPr>
              <a:t>Salget øker til 125 enheter pr. dag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300" dirty="0">
                <a:latin typeface="Calibri" panose="020F0502020204030204" pitchFamily="34" charset="0"/>
              </a:rPr>
              <a:t>Tap på krav øker til 4 % av omsetningen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Kundekreditt – resultat</a:t>
            </a:r>
          </a:p>
        </p:txBody>
      </p:sp>
      <p:graphicFrame>
        <p:nvGraphicFramePr>
          <p:cNvPr id="18434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546225" y="1412875"/>
          <a:ext cx="6840538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800318" imgH="2600238" progId="Excel.Sheet.8">
                  <p:embed/>
                </p:oleObj>
              </mc:Choice>
              <mc:Fallback>
                <p:oleObj name="Regneark" r:id="rId2" imgW="3800318" imgH="2600238" progId="Excel.Sheet.8">
                  <p:embed/>
                  <p:pic>
                    <p:nvPicPr>
                      <p:cNvPr id="184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6225" y="1412875"/>
                        <a:ext cx="6840538" cy="467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Kortsiktig og langsiktig finansiering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z="2600" dirty="0">
                <a:latin typeface="Calibri" panose="020F0502020204030204" pitchFamily="34" charset="0"/>
              </a:rPr>
              <a:t>Bør langsiktige eiendeler være langsiktig finansiert?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Omløpsmidler – lav risiko, lav avkastning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Anleggsmidler – høy risiko, høy avkastning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Kortsiktig gjeld – høy risiko, høy avkastning</a:t>
            </a:r>
          </a:p>
          <a:p>
            <a:pPr lvl="1" eaLnBrk="1" hangingPunct="1"/>
            <a:r>
              <a:rPr lang="nb-NO" dirty="0">
                <a:latin typeface="Calibri" panose="020F0502020204030204" pitchFamily="34" charset="0"/>
              </a:rPr>
              <a:t>Langsiktig gjeld – lav risiko, lav avkastning</a:t>
            </a:r>
          </a:p>
          <a:p>
            <a:pPr lvl="2" eaLnBrk="1" hangingPunct="1"/>
            <a:r>
              <a:rPr lang="nb-NO" sz="2200" dirty="0">
                <a:latin typeface="Calibri" panose="020F0502020204030204" pitchFamily="34" charset="0"/>
              </a:rPr>
              <a:t>Omløpsmidler bør være kortsiktig finansiert</a:t>
            </a:r>
          </a:p>
          <a:p>
            <a:pPr lvl="2" eaLnBrk="1" hangingPunct="1"/>
            <a:r>
              <a:rPr lang="nb-NO" sz="2200" dirty="0">
                <a:latin typeface="Calibri" panose="020F0502020204030204" pitchFamily="34" charset="0"/>
              </a:rPr>
              <a:t>Anleggsmidler bør være langsiktig finansiert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Kortsiktig og langsiktig finansiering</a:t>
            </a: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557338"/>
          <a:ext cx="7772400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3915091" imgH="1181341" progId="Excel.Sheet.8">
                  <p:embed/>
                </p:oleObj>
              </mc:Choice>
              <mc:Fallback>
                <p:oleObj name="Regneark" r:id="rId2" imgW="3915091" imgH="1181341" progId="Excel.Sheet.8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7338"/>
                        <a:ext cx="7772400" cy="2344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16013" y="4221163"/>
            <a:ext cx="77724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sz="2400" b="1" i="0">
                <a:latin typeface="Tahoma" pitchFamily="34" charset="0"/>
              </a:rPr>
              <a:t>Maturity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Omløpsmidler – kostnader og gevinster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49" y="1347788"/>
            <a:ext cx="7130073" cy="496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Driftssyklusmodellen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8037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Eksempel - driftssyklusmodell</a:t>
            </a:r>
          </a:p>
        </p:txBody>
      </p:sp>
      <p:graphicFrame>
        <p:nvGraphicFramePr>
          <p:cNvPr id="20485" name="Object 5"/>
          <p:cNvGraphicFramePr>
            <a:graphicFrameLocks noGrp="1" noChangeAspect="1"/>
          </p:cNvGraphicFramePr>
          <p:nvPr>
            <p:ph type="tbl" idx="1"/>
          </p:nvPr>
        </p:nvGraphicFramePr>
        <p:xfrm>
          <a:off x="1835150" y="1412875"/>
          <a:ext cx="62372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2715031" imgH="1791182" progId="Excel.Sheet.8">
                  <p:embed/>
                </p:oleObj>
              </mc:Choice>
              <mc:Fallback>
                <p:oleObj name="Regneark" r:id="rId2" imgW="2715031" imgH="1791182" progId="Excel.Sheet.8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12875"/>
                        <a:ext cx="6237288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Sentrale spørsmål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3200" dirty="0">
                <a:latin typeface="Calibri" panose="020F0502020204030204" pitchFamily="34" charset="0"/>
              </a:rPr>
              <a:t>Ut fra disse opplysningene kan vi finne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Råvarelagringstid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Produksjonstid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Ferdigvarelagringstid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Kundekredittid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Driftssyklus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Leverandørkredittid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2800" dirty="0">
                <a:latin typeface="Calibri" panose="020F0502020204030204" pitchFamily="34" charset="0"/>
              </a:rPr>
              <a:t>Kontantkonverteringsperiode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b="0" dirty="0">
                <a:latin typeface="Calibri" panose="020F0502020204030204" pitchFamily="34" charset="0"/>
              </a:rPr>
              <a:t>Kontantkonvertering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75664"/>
            <a:ext cx="7848872" cy="439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0" dirty="0">
                <a:latin typeface="Calibri" panose="020F0502020204030204" pitchFamily="34" charset="0"/>
              </a:rPr>
              <a:t>Eksempel: AS Vekst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773238"/>
          <a:ext cx="7772400" cy="273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2" imgW="6001021" imgH="2114912" progId="Excel.Sheet.8">
                  <p:embed/>
                </p:oleObj>
              </mc:Choice>
              <mc:Fallback>
                <p:oleObj name="Regneark" r:id="rId2" imgW="6001021" imgH="2114912" progId="Excel.Sheet.8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73238"/>
                        <a:ext cx="7772400" cy="273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433</TotalTime>
  <Words>844</Words>
  <Application>Microsoft Office PowerPoint</Application>
  <PresentationFormat>Skjermfremvisning (4:3)</PresentationFormat>
  <Paragraphs>111</Paragraphs>
  <Slides>34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4</vt:i4>
      </vt:variant>
      <vt:variant>
        <vt:lpstr>Lysbildetitler</vt:lpstr>
      </vt:variant>
      <vt:variant>
        <vt:i4>34</vt:i4>
      </vt:variant>
    </vt:vector>
  </HeadingPairs>
  <TitlesOfParts>
    <vt:vector size="46" baseType="lpstr">
      <vt:lpstr>Arial</vt:lpstr>
      <vt:lpstr>Calibri</vt:lpstr>
      <vt:lpstr>Comic Sans MS</vt:lpstr>
      <vt:lpstr>Symbol</vt:lpstr>
      <vt:lpstr>Tahoma</vt:lpstr>
      <vt:lpstr>Times</vt:lpstr>
      <vt:lpstr>Times New Roman</vt:lpstr>
      <vt:lpstr>altmal</vt:lpstr>
      <vt:lpstr>Regneark</vt:lpstr>
      <vt:lpstr>Microsoft Excel-regneark</vt:lpstr>
      <vt:lpstr>Document</vt:lpstr>
      <vt:lpstr>Formel</vt:lpstr>
      <vt:lpstr>Kapittel 12: Styring av arbeidskapital</vt:lpstr>
      <vt:lpstr>Arbeidskapital </vt:lpstr>
      <vt:lpstr>Kostnader og inntekter ved omløpsmidler</vt:lpstr>
      <vt:lpstr>Omløpsmidler – kostnader og gevinster</vt:lpstr>
      <vt:lpstr>Driftssyklusmodellen</vt:lpstr>
      <vt:lpstr>Eksempel - driftssyklusmodell</vt:lpstr>
      <vt:lpstr>Sentrale spørsmål</vt:lpstr>
      <vt:lpstr>Kontantkonvertering</vt:lpstr>
      <vt:lpstr>Eksempel: AS Vekst</vt:lpstr>
      <vt:lpstr>AS Vekst - spørsmål</vt:lpstr>
      <vt:lpstr>AS Vekst – økte rentekostnader</vt:lpstr>
      <vt:lpstr>Varelagre og kundefordringer</vt:lpstr>
      <vt:lpstr>Overtrading</vt:lpstr>
      <vt:lpstr>AC Racing – salg og resultat</vt:lpstr>
      <vt:lpstr>AC Racing – balanse</vt:lpstr>
      <vt:lpstr>Nøkkeltall - AS Racing</vt:lpstr>
      <vt:lpstr>Kundekreditt og konkurser</vt:lpstr>
      <vt:lpstr>Kundekreditt</vt:lpstr>
      <vt:lpstr>Diskriminantanalyse</vt:lpstr>
      <vt:lpstr>Diskriminantanalyse</vt:lpstr>
      <vt:lpstr>Eksempel. Status 0 er solvent, 1 konkurs</vt:lpstr>
      <vt:lpstr>Estimering av diskriminantfunksjon</vt:lpstr>
      <vt:lpstr>Lineær regresjon - Excel</vt:lpstr>
      <vt:lpstr>Treffer modellen tilfredsstillende?</vt:lpstr>
      <vt:lpstr>To nye bedrifter – innvilge kreditt?</vt:lpstr>
      <vt:lpstr>Altman-Z</vt:lpstr>
      <vt:lpstr>Altman-Z</vt:lpstr>
      <vt:lpstr>Arendal Fossekompani 2021</vt:lpstr>
      <vt:lpstr>Eksempel – tap på krav</vt:lpstr>
      <vt:lpstr>Kredittopplysning </vt:lpstr>
      <vt:lpstr>Eksempel - kundekreditt</vt:lpstr>
      <vt:lpstr>Kundekreditt – resultat</vt:lpstr>
      <vt:lpstr>Kortsiktig og langsiktig finansiering</vt:lpstr>
      <vt:lpstr>Kortsiktig og langsiktig finansiering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Styring av arbeidskapital</dc:title>
  <dc:creator>Ivar Bredesen</dc:creator>
  <cp:lastModifiedBy>Ivar Bredesen</cp:lastModifiedBy>
  <cp:revision>115</cp:revision>
  <cp:lastPrinted>2000-01-18T12:33:51Z</cp:lastPrinted>
  <dcterms:created xsi:type="dcterms:W3CDTF">1999-11-01T20:38:38Z</dcterms:created>
  <dcterms:modified xsi:type="dcterms:W3CDTF">2023-08-28T12:57:52Z</dcterms:modified>
</cp:coreProperties>
</file>