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78" r:id="rId2"/>
    <p:sldId id="258" r:id="rId3"/>
    <p:sldId id="259" r:id="rId4"/>
    <p:sldId id="260" r:id="rId5"/>
    <p:sldId id="261" r:id="rId6"/>
    <p:sldId id="263" r:id="rId7"/>
    <p:sldId id="264" r:id="rId8"/>
    <p:sldId id="266" r:id="rId9"/>
    <p:sldId id="257" r:id="rId10"/>
    <p:sldId id="268" r:id="rId11"/>
    <p:sldId id="269" r:id="rId12"/>
    <p:sldId id="270" r:id="rId13"/>
    <p:sldId id="273" r:id="rId14"/>
    <p:sldId id="274" r:id="rId15"/>
    <p:sldId id="275" r:id="rId16"/>
    <p:sldId id="27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iddels stil 1 - uthevin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ys stil 3 - utheving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ys stil 2 - utheving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20" d="100"/>
          <a:sy n="120" d="100"/>
        </p:scale>
        <p:origin x="114"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nb-NO"/>
              <a:t>Klikk for å redigere tittelstil</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96DFF08F-DC6B-4601-B491-B0F83F6DD2DA}" type="datetimeFigureOut">
              <a:rPr lang="en-US" dirty="0"/>
              <a:pPr/>
              <a:t>6/24/2019</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dirty="0"/>
              <a:pPr/>
              <a:t>‹#›</a:t>
            </a:fld>
            <a:endParaRPr lang="en-US" dirty="0"/>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nb-NO"/>
              <a:t>Klikk for å redigere tittelstil</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96DFF08F-DC6B-4601-B491-B0F83F6DD2DA}" type="datetimeFigureOut">
              <a:rPr lang="en-US" dirty="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b-NO"/>
              <a:t>Klikk for å redigere tittelstil</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6/24/2019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Klikk for å redigere tittelstil</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6/24/2019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6/24/2019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nb-NO"/>
              <a:t>Klikk for å redigere tittelstil</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96DFF08F-DC6B-4601-B491-B0F83F6DD2DA}" type="datetimeFigureOut">
              <a:rPr lang="en-US" dirty="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nb-NO"/>
              <a:t>Klikk for å redigere tittelstil</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96DFF08F-DC6B-4601-B491-B0F83F6DD2DA}" type="datetimeFigureOut">
              <a:rPr lang="en-US" dirty="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96DFF08F-DC6B-4601-B491-B0F83F6DD2DA}" type="datetimeFigureOut">
              <a:rPr lang="en-US" dirty="0"/>
              <a:pPr/>
              <a:t>6/24/2019</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morlandcartoon.co.uk/" TargetMode="Externa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a:bodyPr>
          <a:lstStyle/>
          <a:p>
            <a:r>
              <a:rPr lang="nb-NO" sz="5400" dirty="0"/>
              <a:t>International </a:t>
            </a:r>
            <a:r>
              <a:rPr lang="nb-NO" sz="5400" dirty="0" err="1"/>
              <a:t>english</a:t>
            </a:r>
            <a:endParaRPr lang="nb-NO" sz="5400" dirty="0"/>
          </a:p>
        </p:txBody>
      </p:sp>
      <p:sp>
        <p:nvSpPr>
          <p:cNvPr id="3" name="Undertittel 2"/>
          <p:cNvSpPr>
            <a:spLocks noGrp="1"/>
          </p:cNvSpPr>
          <p:nvPr>
            <p:ph type="subTitle" idx="1"/>
          </p:nvPr>
        </p:nvSpPr>
        <p:spPr/>
        <p:txBody>
          <a:bodyPr/>
          <a:lstStyle/>
          <a:p>
            <a:r>
              <a:rPr lang="nb-NO" dirty="0"/>
              <a:t>A VISUAL PRESENTATION</a:t>
            </a:r>
          </a:p>
        </p:txBody>
      </p:sp>
      <p:pic>
        <p:nvPicPr>
          <p:cNvPr id="5" name="Bil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2932" y="730231"/>
            <a:ext cx="2011747" cy="1007647"/>
          </a:xfrm>
          <a:prstGeom prst="rect">
            <a:avLst/>
          </a:prstGeom>
        </p:spPr>
      </p:pic>
    </p:spTree>
    <p:extLst>
      <p:ext uri="{BB962C8B-B14F-4D97-AF65-F5344CB8AC3E}">
        <p14:creationId xmlns:p14="http://schemas.microsoft.com/office/powerpoint/2010/main" val="147645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a:bodyPr>
          <a:lstStyle/>
          <a:p>
            <a:r>
              <a:rPr lang="nb-NO" sz="5400" dirty="0"/>
              <a:t>Suggested </a:t>
            </a:r>
            <a:r>
              <a:rPr lang="nb-NO" sz="5400" dirty="0" err="1"/>
              <a:t>answers</a:t>
            </a:r>
            <a:endParaRPr lang="nb-NO" sz="5400" dirty="0"/>
          </a:p>
        </p:txBody>
      </p:sp>
    </p:spTree>
    <p:extLst>
      <p:ext uri="{BB962C8B-B14F-4D97-AF65-F5344CB8AC3E}">
        <p14:creationId xmlns:p14="http://schemas.microsoft.com/office/powerpoint/2010/main" val="141305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innhold 6"/>
          <p:cNvPicPr>
            <a:picLocks noChangeAspect="1"/>
          </p:cNvPicPr>
          <p:nvPr/>
        </p:nvPicPr>
        <p:blipFill rotWithShape="1">
          <a:blip r:embed="rId2">
            <a:extLst>
              <a:ext uri="{28A0092B-C50C-407E-A947-70E740481C1C}">
                <a14:useLocalDpi xmlns:a14="http://schemas.microsoft.com/office/drawing/2010/main" val="0"/>
              </a:ext>
            </a:extLst>
          </a:blip>
          <a:srcRect l="770" t="362" r="878" b="396"/>
          <a:stretch/>
        </p:blipFill>
        <p:spPr>
          <a:xfrm>
            <a:off x="7029087" y="1521345"/>
            <a:ext cx="3968496" cy="5001769"/>
          </a:xfrm>
          <a:prstGeom prst="rect">
            <a:avLst/>
          </a:prstGeom>
          <a:ln>
            <a:noFill/>
          </a:ln>
          <a:effectLst>
            <a:outerShdw blurRad="292100" dist="139700" dir="2700000" algn="tl" rotWithShape="0">
              <a:srgbClr val="333333">
                <a:alpha val="65000"/>
              </a:srgbClr>
            </a:outerShdw>
          </a:effectLst>
        </p:spPr>
      </p:pic>
      <p:sp>
        <p:nvSpPr>
          <p:cNvPr id="4" name="Tittel 3"/>
          <p:cNvSpPr>
            <a:spLocks noGrp="1"/>
          </p:cNvSpPr>
          <p:nvPr>
            <p:ph type="title"/>
          </p:nvPr>
        </p:nvSpPr>
        <p:spPr>
          <a:xfrm>
            <a:off x="1143000" y="411480"/>
            <a:ext cx="9875520" cy="740664"/>
          </a:xfrm>
        </p:spPr>
        <p:txBody>
          <a:bodyPr>
            <a:normAutofit/>
          </a:bodyPr>
          <a:lstStyle/>
          <a:p>
            <a:r>
              <a:rPr lang="nb-NO" sz="2800" dirty="0" err="1">
                <a:solidFill>
                  <a:schemeClr val="accent3"/>
                </a:solidFill>
              </a:rPr>
              <a:t>Steps</a:t>
            </a:r>
            <a:r>
              <a:rPr lang="nb-NO" sz="2800" dirty="0">
                <a:solidFill>
                  <a:schemeClr val="accent3"/>
                </a:solidFill>
              </a:rPr>
              <a:t> </a:t>
            </a:r>
            <a:r>
              <a:rPr lang="nb-NO" sz="2800" dirty="0">
                <a:solidFill>
                  <a:schemeClr val="accent3"/>
                </a:solidFill>
                <a:latin typeface="Calibri Light" panose="020F0302020204030204" pitchFamily="34" charset="0"/>
              </a:rPr>
              <a:t>1 – 3 </a:t>
            </a:r>
            <a:r>
              <a:rPr lang="nb-NO" sz="2800" dirty="0"/>
              <a:t>Working with elements from </a:t>
            </a:r>
            <a:r>
              <a:rPr lang="nb-NO" sz="2800" dirty="0" err="1"/>
              <a:t>the</a:t>
            </a:r>
            <a:r>
              <a:rPr lang="nb-NO" sz="2800" dirty="0"/>
              <a:t> cover </a:t>
            </a:r>
            <a:r>
              <a:rPr lang="nb-NO" sz="2800" dirty="0" err="1"/>
              <a:t>of</a:t>
            </a:r>
            <a:r>
              <a:rPr lang="nb-NO" sz="2800" dirty="0"/>
              <a:t> E2</a:t>
            </a:r>
          </a:p>
        </p:txBody>
      </p:sp>
      <p:graphicFrame>
        <p:nvGraphicFramePr>
          <p:cNvPr id="3" name="Tabell 2"/>
          <p:cNvGraphicFramePr>
            <a:graphicFrameLocks noGrp="1"/>
          </p:cNvGraphicFramePr>
          <p:nvPr>
            <p:extLst>
              <p:ext uri="{D42A27DB-BD31-4B8C-83A1-F6EECF244321}">
                <p14:modId xmlns:p14="http://schemas.microsoft.com/office/powerpoint/2010/main" val="3510697305"/>
              </p:ext>
            </p:extLst>
          </p:nvPr>
        </p:nvGraphicFramePr>
        <p:xfrm>
          <a:off x="1225296" y="1141476"/>
          <a:ext cx="5102352" cy="5381638"/>
        </p:xfrm>
        <a:graphic>
          <a:graphicData uri="http://schemas.openxmlformats.org/drawingml/2006/table">
            <a:tbl>
              <a:tblPr firstRow="1" bandRow="1" bandCol="1">
                <a:tableStyleId>{F2DE63D5-997A-4646-A377-4702673A728D}</a:tableStyleId>
              </a:tblPr>
              <a:tblGrid>
                <a:gridCol w="2226420">
                  <a:extLst>
                    <a:ext uri="{9D8B030D-6E8A-4147-A177-3AD203B41FA5}">
                      <a16:colId xmlns:a16="http://schemas.microsoft.com/office/drawing/2014/main" val="20000"/>
                    </a:ext>
                  </a:extLst>
                </a:gridCol>
                <a:gridCol w="2875932">
                  <a:extLst>
                    <a:ext uri="{9D8B030D-6E8A-4147-A177-3AD203B41FA5}">
                      <a16:colId xmlns:a16="http://schemas.microsoft.com/office/drawing/2014/main" val="20001"/>
                    </a:ext>
                  </a:extLst>
                </a:gridCol>
              </a:tblGrid>
              <a:tr h="144236">
                <a:tc>
                  <a:txBody>
                    <a:bodyPr/>
                    <a:lstStyle/>
                    <a:p>
                      <a:pPr>
                        <a:lnSpc>
                          <a:spcPct val="107000"/>
                        </a:lnSpc>
                        <a:spcAft>
                          <a:spcPts val="0"/>
                        </a:spcAft>
                      </a:pPr>
                      <a:r>
                        <a:rPr lang="en-US" sz="1100" dirty="0">
                          <a:effectLst/>
                        </a:rPr>
                        <a:t>Element</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tc>
                  <a:txBody>
                    <a:bodyPr/>
                    <a:lstStyle/>
                    <a:p>
                      <a:pPr>
                        <a:lnSpc>
                          <a:spcPct val="107000"/>
                        </a:lnSpc>
                        <a:spcAft>
                          <a:spcPts val="0"/>
                        </a:spcAft>
                      </a:pPr>
                      <a:r>
                        <a:rPr lang="en-US" sz="1100" dirty="0">
                          <a:effectLst/>
                        </a:rPr>
                        <a:t>Possible reference to theme</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extLst>
                  <a:ext uri="{0D108BD9-81ED-4DB2-BD59-A6C34878D82A}">
                    <a16:rowId xmlns:a16="http://schemas.microsoft.com/office/drawing/2014/main" val="10000"/>
                  </a:ext>
                </a:extLst>
              </a:tr>
              <a:tr h="144236">
                <a:tc>
                  <a:txBody>
                    <a:bodyPr/>
                    <a:lstStyle/>
                    <a:p>
                      <a:pPr>
                        <a:lnSpc>
                          <a:spcPct val="107000"/>
                        </a:lnSpc>
                        <a:spcAft>
                          <a:spcPts val="0"/>
                        </a:spcAft>
                      </a:pPr>
                      <a:r>
                        <a:rPr lang="en-US" sz="1100" dirty="0">
                          <a:effectLst/>
                        </a:rPr>
                        <a:t>Greek temple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tc>
                  <a:txBody>
                    <a:bodyPr/>
                    <a:lstStyle/>
                    <a:p>
                      <a:pPr>
                        <a:lnSpc>
                          <a:spcPct val="107000"/>
                        </a:lnSpc>
                        <a:spcAft>
                          <a:spcPts val="0"/>
                        </a:spcAft>
                      </a:pPr>
                      <a:r>
                        <a:rPr lang="en-US" sz="1100" dirty="0">
                          <a:effectLst/>
                        </a:rPr>
                        <a:t>university, education</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extLst>
                  <a:ext uri="{0D108BD9-81ED-4DB2-BD59-A6C34878D82A}">
                    <a16:rowId xmlns:a16="http://schemas.microsoft.com/office/drawing/2014/main" val="10001"/>
                  </a:ext>
                </a:extLst>
              </a:tr>
              <a:tr h="144236">
                <a:tc>
                  <a:txBody>
                    <a:bodyPr/>
                    <a:lstStyle/>
                    <a:p>
                      <a:pPr>
                        <a:lnSpc>
                          <a:spcPct val="107000"/>
                        </a:lnSpc>
                        <a:spcAft>
                          <a:spcPts val="0"/>
                        </a:spcAft>
                      </a:pPr>
                      <a:r>
                        <a:rPr lang="en-US" sz="1100">
                          <a:effectLst/>
                        </a:rPr>
                        <a:t>Twitter symbol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tc>
                  <a:txBody>
                    <a:bodyPr/>
                    <a:lstStyle/>
                    <a:p>
                      <a:pPr>
                        <a:lnSpc>
                          <a:spcPct val="107000"/>
                        </a:lnSpc>
                        <a:spcAft>
                          <a:spcPts val="0"/>
                        </a:spcAft>
                      </a:pPr>
                      <a:r>
                        <a:rPr lang="en-US" sz="1100">
                          <a:effectLst/>
                        </a:rPr>
                        <a:t>social media, communication</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extLst>
                  <a:ext uri="{0D108BD9-81ED-4DB2-BD59-A6C34878D82A}">
                    <a16:rowId xmlns:a16="http://schemas.microsoft.com/office/drawing/2014/main" val="10002"/>
                  </a:ext>
                </a:extLst>
              </a:tr>
              <a:tr h="144236">
                <a:tc>
                  <a:txBody>
                    <a:bodyPr/>
                    <a:lstStyle/>
                    <a:p>
                      <a:pPr>
                        <a:lnSpc>
                          <a:spcPct val="107000"/>
                        </a:lnSpc>
                        <a:spcAft>
                          <a:spcPts val="0"/>
                        </a:spcAft>
                      </a:pPr>
                      <a:r>
                        <a:rPr lang="en-US" sz="1100">
                          <a:effectLst/>
                        </a:rPr>
                        <a:t>Cloud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tc>
                  <a:txBody>
                    <a:bodyPr/>
                    <a:lstStyle/>
                    <a:p>
                      <a:pPr>
                        <a:lnSpc>
                          <a:spcPct val="107000"/>
                        </a:lnSpc>
                        <a:spcAft>
                          <a:spcPts val="0"/>
                        </a:spcAft>
                      </a:pPr>
                      <a:r>
                        <a:rPr lang="en-US" sz="1100">
                          <a:effectLst/>
                        </a:rPr>
                        <a:t>climate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extLst>
                  <a:ext uri="{0D108BD9-81ED-4DB2-BD59-A6C34878D82A}">
                    <a16:rowId xmlns:a16="http://schemas.microsoft.com/office/drawing/2014/main" val="10003"/>
                  </a:ext>
                </a:extLst>
              </a:tr>
              <a:tr h="144236">
                <a:tc>
                  <a:txBody>
                    <a:bodyPr/>
                    <a:lstStyle/>
                    <a:p>
                      <a:pPr>
                        <a:lnSpc>
                          <a:spcPct val="107000"/>
                        </a:lnSpc>
                        <a:spcAft>
                          <a:spcPts val="0"/>
                        </a:spcAft>
                      </a:pPr>
                      <a:r>
                        <a:rPr lang="en-US" sz="1100">
                          <a:effectLst/>
                        </a:rPr>
                        <a:t>Squiggly arrows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tc>
                  <a:txBody>
                    <a:bodyPr/>
                    <a:lstStyle/>
                    <a:p>
                      <a:pPr>
                        <a:lnSpc>
                          <a:spcPct val="107000"/>
                        </a:lnSpc>
                        <a:spcAft>
                          <a:spcPts val="0"/>
                        </a:spcAft>
                      </a:pPr>
                      <a:r>
                        <a:rPr lang="en-US" sz="1100">
                          <a:effectLst/>
                        </a:rPr>
                        <a:t>global warming</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extLst>
                  <a:ext uri="{0D108BD9-81ED-4DB2-BD59-A6C34878D82A}">
                    <a16:rowId xmlns:a16="http://schemas.microsoft.com/office/drawing/2014/main" val="10004"/>
                  </a:ext>
                </a:extLst>
              </a:tr>
              <a:tr h="144236">
                <a:tc>
                  <a:txBody>
                    <a:bodyPr/>
                    <a:lstStyle/>
                    <a:p>
                      <a:pPr>
                        <a:lnSpc>
                          <a:spcPct val="107000"/>
                        </a:lnSpc>
                        <a:spcAft>
                          <a:spcPts val="0"/>
                        </a:spcAft>
                      </a:pPr>
                      <a:r>
                        <a:rPr lang="en-US" sz="1100">
                          <a:effectLst/>
                        </a:rPr>
                        <a:t>WiFi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tc>
                  <a:txBody>
                    <a:bodyPr/>
                    <a:lstStyle/>
                    <a:p>
                      <a:pPr>
                        <a:lnSpc>
                          <a:spcPct val="107000"/>
                        </a:lnSpc>
                        <a:spcAft>
                          <a:spcPts val="0"/>
                        </a:spcAft>
                      </a:pPr>
                      <a:r>
                        <a:rPr lang="en-US" sz="1100">
                          <a:effectLst/>
                        </a:rPr>
                        <a:t>Internet communication</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extLst>
                  <a:ext uri="{0D108BD9-81ED-4DB2-BD59-A6C34878D82A}">
                    <a16:rowId xmlns:a16="http://schemas.microsoft.com/office/drawing/2014/main" val="10005"/>
                  </a:ext>
                </a:extLst>
              </a:tr>
              <a:tr h="144236">
                <a:tc>
                  <a:txBody>
                    <a:bodyPr/>
                    <a:lstStyle/>
                    <a:p>
                      <a:pPr>
                        <a:lnSpc>
                          <a:spcPct val="107000"/>
                        </a:lnSpc>
                        <a:spcAft>
                          <a:spcPts val="0"/>
                        </a:spcAft>
                      </a:pPr>
                      <a:r>
                        <a:rPr lang="en-US" sz="1100">
                          <a:effectLst/>
                        </a:rPr>
                        <a:t>Handcuffs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tc>
                  <a:txBody>
                    <a:bodyPr/>
                    <a:lstStyle/>
                    <a:p>
                      <a:pPr>
                        <a:lnSpc>
                          <a:spcPct val="107000"/>
                        </a:lnSpc>
                        <a:spcAft>
                          <a:spcPts val="0"/>
                        </a:spcAft>
                      </a:pPr>
                      <a:r>
                        <a:rPr lang="en-US" sz="1100">
                          <a:effectLst/>
                        </a:rPr>
                        <a:t>law and order</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extLst>
                  <a:ext uri="{0D108BD9-81ED-4DB2-BD59-A6C34878D82A}">
                    <a16:rowId xmlns:a16="http://schemas.microsoft.com/office/drawing/2014/main" val="10006"/>
                  </a:ext>
                </a:extLst>
              </a:tr>
              <a:tr h="144236">
                <a:tc>
                  <a:txBody>
                    <a:bodyPr/>
                    <a:lstStyle/>
                    <a:p>
                      <a:pPr>
                        <a:lnSpc>
                          <a:spcPct val="107000"/>
                        </a:lnSpc>
                        <a:spcAft>
                          <a:spcPts val="0"/>
                        </a:spcAft>
                      </a:pPr>
                      <a:r>
                        <a:rPr lang="en-US" sz="1100">
                          <a:effectLst/>
                        </a:rPr>
                        <a:t>SoundCloud symbol, raindrops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tc>
                  <a:txBody>
                    <a:bodyPr/>
                    <a:lstStyle/>
                    <a:p>
                      <a:pPr>
                        <a:lnSpc>
                          <a:spcPct val="107000"/>
                        </a:lnSpc>
                        <a:spcAft>
                          <a:spcPts val="0"/>
                        </a:spcAft>
                      </a:pPr>
                      <a:r>
                        <a:rPr lang="en-US" sz="1100">
                          <a:effectLst/>
                        </a:rPr>
                        <a:t>music, or acid rain</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extLst>
                  <a:ext uri="{0D108BD9-81ED-4DB2-BD59-A6C34878D82A}">
                    <a16:rowId xmlns:a16="http://schemas.microsoft.com/office/drawing/2014/main" val="10007"/>
                  </a:ext>
                </a:extLst>
              </a:tr>
              <a:tr h="144236">
                <a:tc>
                  <a:txBody>
                    <a:bodyPr/>
                    <a:lstStyle/>
                    <a:p>
                      <a:pPr>
                        <a:lnSpc>
                          <a:spcPct val="107000"/>
                        </a:lnSpc>
                        <a:spcAft>
                          <a:spcPts val="0"/>
                        </a:spcAft>
                      </a:pPr>
                      <a:r>
                        <a:rPr lang="en-US" sz="1100">
                          <a:effectLst/>
                        </a:rPr>
                        <a:t>Rhinoceros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tc>
                  <a:txBody>
                    <a:bodyPr/>
                    <a:lstStyle/>
                    <a:p>
                      <a:pPr>
                        <a:lnSpc>
                          <a:spcPct val="107000"/>
                        </a:lnSpc>
                        <a:spcAft>
                          <a:spcPts val="0"/>
                        </a:spcAft>
                      </a:pPr>
                      <a:r>
                        <a:rPr lang="en-US" sz="1100">
                          <a:effectLst/>
                        </a:rPr>
                        <a:t>Africa, endangered species</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extLst>
                  <a:ext uri="{0D108BD9-81ED-4DB2-BD59-A6C34878D82A}">
                    <a16:rowId xmlns:a16="http://schemas.microsoft.com/office/drawing/2014/main" val="10008"/>
                  </a:ext>
                </a:extLst>
              </a:tr>
              <a:tr h="144236">
                <a:tc>
                  <a:txBody>
                    <a:bodyPr/>
                    <a:lstStyle/>
                    <a:p>
                      <a:pPr>
                        <a:lnSpc>
                          <a:spcPct val="107000"/>
                        </a:lnSpc>
                        <a:spcAft>
                          <a:spcPts val="0"/>
                        </a:spcAft>
                      </a:pPr>
                      <a:r>
                        <a:rPr lang="en-US" sz="1100">
                          <a:effectLst/>
                        </a:rPr>
                        <a:t>Gun sight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tc>
                  <a:txBody>
                    <a:bodyPr/>
                    <a:lstStyle/>
                    <a:p>
                      <a:pPr>
                        <a:lnSpc>
                          <a:spcPct val="107000"/>
                        </a:lnSpc>
                        <a:spcAft>
                          <a:spcPts val="0"/>
                        </a:spcAft>
                      </a:pPr>
                      <a:r>
                        <a:rPr lang="en-US" sz="1100">
                          <a:effectLst/>
                        </a:rPr>
                        <a:t>violence, war, target</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extLst>
                  <a:ext uri="{0D108BD9-81ED-4DB2-BD59-A6C34878D82A}">
                    <a16:rowId xmlns:a16="http://schemas.microsoft.com/office/drawing/2014/main" val="10009"/>
                  </a:ext>
                </a:extLst>
              </a:tr>
              <a:tr h="144236">
                <a:tc>
                  <a:txBody>
                    <a:bodyPr/>
                    <a:lstStyle/>
                    <a:p>
                      <a:pPr>
                        <a:lnSpc>
                          <a:spcPct val="107000"/>
                        </a:lnSpc>
                        <a:spcAft>
                          <a:spcPts val="0"/>
                        </a:spcAft>
                      </a:pPr>
                      <a:r>
                        <a:rPr lang="en-US" sz="1100">
                          <a:effectLst/>
                        </a:rPr>
                        <a:t>Sydney Opera House</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tc>
                  <a:txBody>
                    <a:bodyPr/>
                    <a:lstStyle/>
                    <a:p>
                      <a:pPr>
                        <a:lnSpc>
                          <a:spcPct val="107000"/>
                        </a:lnSpc>
                        <a:spcAft>
                          <a:spcPts val="0"/>
                        </a:spcAft>
                      </a:pPr>
                      <a:r>
                        <a:rPr lang="en-US" sz="1100">
                          <a:effectLst/>
                        </a:rPr>
                        <a:t>Australia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extLst>
                  <a:ext uri="{0D108BD9-81ED-4DB2-BD59-A6C34878D82A}">
                    <a16:rowId xmlns:a16="http://schemas.microsoft.com/office/drawing/2014/main" val="10010"/>
                  </a:ext>
                </a:extLst>
              </a:tr>
              <a:tr h="144236">
                <a:tc>
                  <a:txBody>
                    <a:bodyPr/>
                    <a:lstStyle/>
                    <a:p>
                      <a:pPr>
                        <a:lnSpc>
                          <a:spcPct val="107000"/>
                        </a:lnSpc>
                        <a:spcAft>
                          <a:spcPts val="0"/>
                        </a:spcAft>
                      </a:pPr>
                      <a:r>
                        <a:rPr lang="en-US" sz="1100">
                          <a:effectLst/>
                        </a:rPr>
                        <a:t>Statue of Liberty with Hannibal Lecter mask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tc>
                  <a:txBody>
                    <a:bodyPr/>
                    <a:lstStyle/>
                    <a:p>
                      <a:pPr>
                        <a:lnSpc>
                          <a:spcPct val="107000"/>
                        </a:lnSpc>
                        <a:spcAft>
                          <a:spcPts val="0"/>
                        </a:spcAft>
                      </a:pPr>
                      <a:r>
                        <a:rPr lang="en-US" sz="1100">
                          <a:effectLst/>
                        </a:rPr>
                        <a:t>USA, freedom, violation of human rights, film</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extLst>
                  <a:ext uri="{0D108BD9-81ED-4DB2-BD59-A6C34878D82A}">
                    <a16:rowId xmlns:a16="http://schemas.microsoft.com/office/drawing/2014/main" val="10011"/>
                  </a:ext>
                </a:extLst>
              </a:tr>
              <a:tr h="144236">
                <a:tc>
                  <a:txBody>
                    <a:bodyPr/>
                    <a:lstStyle/>
                    <a:p>
                      <a:pPr>
                        <a:lnSpc>
                          <a:spcPct val="107000"/>
                        </a:lnSpc>
                        <a:spcAft>
                          <a:spcPts val="0"/>
                        </a:spcAft>
                      </a:pPr>
                      <a:r>
                        <a:rPr lang="en-US" sz="1100">
                          <a:effectLst/>
                        </a:rPr>
                        <a:t>Speech bubble saying «GREAT»</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tc>
                  <a:txBody>
                    <a:bodyPr/>
                    <a:lstStyle/>
                    <a:p>
                      <a:pPr>
                        <a:lnSpc>
                          <a:spcPct val="107000"/>
                        </a:lnSpc>
                        <a:spcAft>
                          <a:spcPts val="0"/>
                        </a:spcAft>
                      </a:pPr>
                      <a:r>
                        <a:rPr lang="en-US" sz="1100">
                          <a:effectLst/>
                        </a:rPr>
                        <a:t>America, Donald Trump, politics</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extLst>
                  <a:ext uri="{0D108BD9-81ED-4DB2-BD59-A6C34878D82A}">
                    <a16:rowId xmlns:a16="http://schemas.microsoft.com/office/drawing/2014/main" val="10012"/>
                  </a:ext>
                </a:extLst>
              </a:tr>
              <a:tr h="144236">
                <a:tc>
                  <a:txBody>
                    <a:bodyPr/>
                    <a:lstStyle/>
                    <a:p>
                      <a:pPr>
                        <a:lnSpc>
                          <a:spcPct val="107000"/>
                        </a:lnSpc>
                        <a:spcAft>
                          <a:spcPts val="0"/>
                        </a:spcAft>
                      </a:pPr>
                      <a:r>
                        <a:rPr lang="en-US" sz="1100">
                          <a:effectLst/>
                        </a:rPr>
                        <a:t>Speech bubble with question mark</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tc>
                  <a:txBody>
                    <a:bodyPr/>
                    <a:lstStyle/>
                    <a:p>
                      <a:pPr>
                        <a:lnSpc>
                          <a:spcPct val="107000"/>
                        </a:lnSpc>
                        <a:spcAft>
                          <a:spcPts val="0"/>
                        </a:spcAft>
                      </a:pPr>
                      <a:r>
                        <a:rPr lang="en-US" sz="1100">
                          <a:effectLst/>
                        </a:rPr>
                        <a:t>unanswered question, questioning the comment “GREAT”</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extLst>
                  <a:ext uri="{0D108BD9-81ED-4DB2-BD59-A6C34878D82A}">
                    <a16:rowId xmlns:a16="http://schemas.microsoft.com/office/drawing/2014/main" val="10013"/>
                  </a:ext>
                </a:extLst>
              </a:tr>
              <a:tr h="144236">
                <a:tc>
                  <a:txBody>
                    <a:bodyPr/>
                    <a:lstStyle/>
                    <a:p>
                      <a:pPr>
                        <a:lnSpc>
                          <a:spcPct val="107000"/>
                        </a:lnSpc>
                        <a:spcAft>
                          <a:spcPts val="0"/>
                        </a:spcAft>
                      </a:pPr>
                      <a:r>
                        <a:rPr lang="en-US" sz="1100">
                          <a:effectLst/>
                        </a:rPr>
                        <a:t>Feminist</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tc>
                  <a:txBody>
                    <a:bodyPr/>
                    <a:lstStyle/>
                    <a:p>
                      <a:pPr>
                        <a:lnSpc>
                          <a:spcPct val="107000"/>
                        </a:lnSpc>
                        <a:spcAft>
                          <a:spcPts val="0"/>
                        </a:spcAft>
                      </a:pPr>
                      <a:r>
                        <a:rPr lang="en-US" sz="1100">
                          <a:effectLst/>
                        </a:rPr>
                        <a:t>girls’/women’s rights, equality</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extLst>
                  <a:ext uri="{0D108BD9-81ED-4DB2-BD59-A6C34878D82A}">
                    <a16:rowId xmlns:a16="http://schemas.microsoft.com/office/drawing/2014/main" val="10014"/>
                  </a:ext>
                </a:extLst>
              </a:tr>
              <a:tr h="144236">
                <a:tc>
                  <a:txBody>
                    <a:bodyPr/>
                    <a:lstStyle/>
                    <a:p>
                      <a:pPr>
                        <a:lnSpc>
                          <a:spcPct val="107000"/>
                        </a:lnSpc>
                        <a:spcAft>
                          <a:spcPts val="0"/>
                        </a:spcAft>
                      </a:pPr>
                      <a:r>
                        <a:rPr lang="en-US" sz="1100">
                          <a:effectLst/>
                        </a:rPr>
                        <a:t>Windmills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tc>
                  <a:txBody>
                    <a:bodyPr/>
                    <a:lstStyle/>
                    <a:p>
                      <a:pPr>
                        <a:lnSpc>
                          <a:spcPct val="107000"/>
                        </a:lnSpc>
                        <a:spcAft>
                          <a:spcPts val="0"/>
                        </a:spcAft>
                      </a:pPr>
                      <a:r>
                        <a:rPr lang="en-US" sz="1100">
                          <a:effectLst/>
                        </a:rPr>
                        <a:t>alternative energy sources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extLst>
                  <a:ext uri="{0D108BD9-81ED-4DB2-BD59-A6C34878D82A}">
                    <a16:rowId xmlns:a16="http://schemas.microsoft.com/office/drawing/2014/main" val="10015"/>
                  </a:ext>
                </a:extLst>
              </a:tr>
              <a:tr h="144236">
                <a:tc>
                  <a:txBody>
                    <a:bodyPr/>
                    <a:lstStyle/>
                    <a:p>
                      <a:pPr>
                        <a:lnSpc>
                          <a:spcPct val="107000"/>
                        </a:lnSpc>
                        <a:spcAft>
                          <a:spcPts val="0"/>
                        </a:spcAft>
                      </a:pPr>
                      <a:r>
                        <a:rPr lang="en-US" sz="1100">
                          <a:effectLst/>
                        </a:rPr>
                        <a:t>Credit cards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tc>
                  <a:txBody>
                    <a:bodyPr/>
                    <a:lstStyle/>
                    <a:p>
                      <a:pPr>
                        <a:lnSpc>
                          <a:spcPct val="107000"/>
                        </a:lnSpc>
                        <a:spcAft>
                          <a:spcPts val="0"/>
                        </a:spcAft>
                      </a:pPr>
                      <a:r>
                        <a:rPr lang="en-US" sz="1100">
                          <a:effectLst/>
                        </a:rPr>
                        <a:t>money, economy</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extLst>
                  <a:ext uri="{0D108BD9-81ED-4DB2-BD59-A6C34878D82A}">
                    <a16:rowId xmlns:a16="http://schemas.microsoft.com/office/drawing/2014/main" val="10016"/>
                  </a:ext>
                </a:extLst>
              </a:tr>
              <a:tr h="144236">
                <a:tc>
                  <a:txBody>
                    <a:bodyPr/>
                    <a:lstStyle/>
                    <a:p>
                      <a:pPr>
                        <a:lnSpc>
                          <a:spcPct val="107000"/>
                        </a:lnSpc>
                        <a:spcAft>
                          <a:spcPts val="0"/>
                        </a:spcAft>
                      </a:pPr>
                      <a:r>
                        <a:rPr lang="en-US" sz="1100">
                          <a:effectLst/>
                        </a:rPr>
                        <a:t>Elephant and donkey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tc>
                  <a:txBody>
                    <a:bodyPr/>
                    <a:lstStyle/>
                    <a:p>
                      <a:pPr>
                        <a:lnSpc>
                          <a:spcPct val="107000"/>
                        </a:lnSpc>
                        <a:spcAft>
                          <a:spcPts val="0"/>
                        </a:spcAft>
                      </a:pPr>
                      <a:r>
                        <a:rPr lang="en-US" sz="1100">
                          <a:effectLst/>
                        </a:rPr>
                        <a:t>Democrats and Republicans, US political parties</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extLst>
                  <a:ext uri="{0D108BD9-81ED-4DB2-BD59-A6C34878D82A}">
                    <a16:rowId xmlns:a16="http://schemas.microsoft.com/office/drawing/2014/main" val="10017"/>
                  </a:ext>
                </a:extLst>
              </a:tr>
              <a:tr h="144236">
                <a:tc>
                  <a:txBody>
                    <a:bodyPr/>
                    <a:lstStyle/>
                    <a:p>
                      <a:pPr>
                        <a:lnSpc>
                          <a:spcPct val="107000"/>
                        </a:lnSpc>
                        <a:spcAft>
                          <a:spcPts val="0"/>
                        </a:spcAft>
                      </a:pPr>
                      <a:r>
                        <a:rPr lang="en-US" sz="1100">
                          <a:effectLst/>
                        </a:rPr>
                        <a:t>Mexican border pattern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tc>
                  <a:txBody>
                    <a:bodyPr/>
                    <a:lstStyle/>
                    <a:p>
                      <a:pPr>
                        <a:lnSpc>
                          <a:spcPct val="107000"/>
                        </a:lnSpc>
                        <a:spcAft>
                          <a:spcPts val="0"/>
                        </a:spcAft>
                      </a:pPr>
                      <a:r>
                        <a:rPr lang="en-US" sz="1100">
                          <a:effectLst/>
                        </a:rPr>
                        <a:t>fence, wall, immigration, diversity</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extLst>
                  <a:ext uri="{0D108BD9-81ED-4DB2-BD59-A6C34878D82A}">
                    <a16:rowId xmlns:a16="http://schemas.microsoft.com/office/drawing/2014/main" val="10018"/>
                  </a:ext>
                </a:extLst>
              </a:tr>
              <a:tr h="144236">
                <a:tc>
                  <a:txBody>
                    <a:bodyPr/>
                    <a:lstStyle/>
                    <a:p>
                      <a:pPr>
                        <a:lnSpc>
                          <a:spcPct val="107000"/>
                        </a:lnSpc>
                        <a:spcAft>
                          <a:spcPts val="0"/>
                        </a:spcAft>
                      </a:pPr>
                      <a:r>
                        <a:rPr lang="en-US" sz="1100">
                          <a:effectLst/>
                        </a:rPr>
                        <a:t>Uncle Sam’s hat on eye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tc>
                  <a:txBody>
                    <a:bodyPr/>
                    <a:lstStyle/>
                    <a:p>
                      <a:pPr>
                        <a:lnSpc>
                          <a:spcPct val="107000"/>
                        </a:lnSpc>
                        <a:spcAft>
                          <a:spcPts val="0"/>
                        </a:spcAft>
                      </a:pPr>
                      <a:r>
                        <a:rPr lang="en-US" sz="1100">
                          <a:effectLst/>
                        </a:rPr>
                        <a:t>Big Brother is watching you</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extLst>
                  <a:ext uri="{0D108BD9-81ED-4DB2-BD59-A6C34878D82A}">
                    <a16:rowId xmlns:a16="http://schemas.microsoft.com/office/drawing/2014/main" val="10019"/>
                  </a:ext>
                </a:extLst>
              </a:tr>
              <a:tr h="144236">
                <a:tc>
                  <a:txBody>
                    <a:bodyPr/>
                    <a:lstStyle/>
                    <a:p>
                      <a:pPr>
                        <a:lnSpc>
                          <a:spcPct val="107000"/>
                        </a:lnSpc>
                        <a:spcAft>
                          <a:spcPts val="0"/>
                        </a:spcAft>
                      </a:pPr>
                      <a:r>
                        <a:rPr lang="en-US" sz="1100">
                          <a:effectLst/>
                        </a:rPr>
                        <a:t>Instagram symbol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tc>
                  <a:txBody>
                    <a:bodyPr/>
                    <a:lstStyle/>
                    <a:p>
                      <a:pPr>
                        <a:lnSpc>
                          <a:spcPct val="107000"/>
                        </a:lnSpc>
                        <a:spcAft>
                          <a:spcPts val="0"/>
                        </a:spcAft>
                      </a:pPr>
                      <a:r>
                        <a:rPr lang="en-US" sz="1100">
                          <a:effectLst/>
                        </a:rPr>
                        <a:t>social media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extLst>
                  <a:ext uri="{0D108BD9-81ED-4DB2-BD59-A6C34878D82A}">
                    <a16:rowId xmlns:a16="http://schemas.microsoft.com/office/drawing/2014/main" val="10020"/>
                  </a:ext>
                </a:extLst>
              </a:tr>
              <a:tr h="144236">
                <a:tc>
                  <a:txBody>
                    <a:bodyPr/>
                    <a:lstStyle/>
                    <a:p>
                      <a:pPr>
                        <a:lnSpc>
                          <a:spcPct val="107000"/>
                        </a:lnSpc>
                        <a:spcAft>
                          <a:spcPts val="0"/>
                        </a:spcAft>
                      </a:pPr>
                      <a:r>
                        <a:rPr lang="en-US" sz="1100">
                          <a:effectLst/>
                        </a:rPr>
                        <a:t>Heart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tc>
                  <a:txBody>
                    <a:bodyPr/>
                    <a:lstStyle/>
                    <a:p>
                      <a:pPr>
                        <a:lnSpc>
                          <a:spcPct val="107000"/>
                        </a:lnSpc>
                        <a:spcAft>
                          <a:spcPts val="0"/>
                        </a:spcAft>
                      </a:pPr>
                      <a:r>
                        <a:rPr lang="en-US" sz="1100">
                          <a:effectLst/>
                        </a:rPr>
                        <a:t>“likes” (Facebook/Instagram)/love</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extLst>
                  <a:ext uri="{0D108BD9-81ED-4DB2-BD59-A6C34878D82A}">
                    <a16:rowId xmlns:a16="http://schemas.microsoft.com/office/drawing/2014/main" val="10021"/>
                  </a:ext>
                </a:extLst>
              </a:tr>
              <a:tr h="144236">
                <a:tc>
                  <a:txBody>
                    <a:bodyPr/>
                    <a:lstStyle/>
                    <a:p>
                      <a:pPr>
                        <a:lnSpc>
                          <a:spcPct val="107000"/>
                        </a:lnSpc>
                        <a:spcAft>
                          <a:spcPts val="0"/>
                        </a:spcAft>
                      </a:pPr>
                      <a:r>
                        <a:rPr lang="en-US" sz="1100">
                          <a:effectLst/>
                        </a:rPr>
                        <a:t>Snapchat symbol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tc>
                  <a:txBody>
                    <a:bodyPr/>
                    <a:lstStyle/>
                    <a:p>
                      <a:pPr>
                        <a:lnSpc>
                          <a:spcPct val="107000"/>
                        </a:lnSpc>
                        <a:spcAft>
                          <a:spcPts val="0"/>
                        </a:spcAft>
                      </a:pPr>
                      <a:r>
                        <a:rPr lang="en-US" sz="1100">
                          <a:effectLst/>
                        </a:rPr>
                        <a:t>social media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extLst>
                  <a:ext uri="{0D108BD9-81ED-4DB2-BD59-A6C34878D82A}">
                    <a16:rowId xmlns:a16="http://schemas.microsoft.com/office/drawing/2014/main" val="10022"/>
                  </a:ext>
                </a:extLst>
              </a:tr>
              <a:tr h="144236">
                <a:tc>
                  <a:txBody>
                    <a:bodyPr/>
                    <a:lstStyle/>
                    <a:p>
                      <a:pPr>
                        <a:lnSpc>
                          <a:spcPct val="107000"/>
                        </a:lnSpc>
                        <a:spcAft>
                          <a:spcPts val="0"/>
                        </a:spcAft>
                      </a:pPr>
                      <a:r>
                        <a:rPr lang="en-US" sz="1100">
                          <a:effectLst/>
                        </a:rPr>
                        <a:t>Computer mouse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tc>
                  <a:txBody>
                    <a:bodyPr/>
                    <a:lstStyle/>
                    <a:p>
                      <a:pPr>
                        <a:lnSpc>
                          <a:spcPct val="107000"/>
                        </a:lnSpc>
                        <a:spcAft>
                          <a:spcPts val="0"/>
                        </a:spcAft>
                      </a:pPr>
                      <a:r>
                        <a:rPr lang="en-US" sz="1100">
                          <a:effectLst/>
                        </a:rPr>
                        <a:t>electronic communication, using ICT</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extLst>
                  <a:ext uri="{0D108BD9-81ED-4DB2-BD59-A6C34878D82A}">
                    <a16:rowId xmlns:a16="http://schemas.microsoft.com/office/drawing/2014/main" val="10023"/>
                  </a:ext>
                </a:extLst>
              </a:tr>
              <a:tr h="144236">
                <a:tc>
                  <a:txBody>
                    <a:bodyPr/>
                    <a:lstStyle/>
                    <a:p>
                      <a:pPr>
                        <a:lnSpc>
                          <a:spcPct val="107000"/>
                        </a:lnSpc>
                        <a:spcAft>
                          <a:spcPts val="0"/>
                        </a:spcAft>
                      </a:pPr>
                      <a:r>
                        <a:rPr lang="en-US" sz="1100">
                          <a:effectLst/>
                        </a:rPr>
                        <a:t>Election, ballot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tc>
                  <a:txBody>
                    <a:bodyPr/>
                    <a:lstStyle/>
                    <a:p>
                      <a:pPr>
                        <a:lnSpc>
                          <a:spcPct val="107000"/>
                        </a:lnSpc>
                        <a:spcAft>
                          <a:spcPts val="0"/>
                        </a:spcAft>
                      </a:pPr>
                      <a:r>
                        <a:rPr lang="en-US" sz="1100">
                          <a:effectLst/>
                        </a:rPr>
                        <a:t>Democracy, citizenry</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extLst>
                  <a:ext uri="{0D108BD9-81ED-4DB2-BD59-A6C34878D82A}">
                    <a16:rowId xmlns:a16="http://schemas.microsoft.com/office/drawing/2014/main" val="10024"/>
                  </a:ext>
                </a:extLst>
              </a:tr>
              <a:tr h="144236">
                <a:tc>
                  <a:txBody>
                    <a:bodyPr/>
                    <a:lstStyle/>
                    <a:p>
                      <a:pPr>
                        <a:lnSpc>
                          <a:spcPct val="107000"/>
                        </a:lnSpc>
                        <a:spcAft>
                          <a:spcPts val="0"/>
                        </a:spcAft>
                      </a:pPr>
                      <a:r>
                        <a:rPr lang="en-US" sz="1100">
                          <a:effectLst/>
                        </a:rPr>
                        <a:t>Map marker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tc>
                  <a:txBody>
                    <a:bodyPr/>
                    <a:lstStyle/>
                    <a:p>
                      <a:pPr>
                        <a:lnSpc>
                          <a:spcPct val="107000"/>
                        </a:lnSpc>
                        <a:spcAft>
                          <a:spcPts val="0"/>
                        </a:spcAft>
                      </a:pPr>
                      <a:r>
                        <a:rPr lang="en-US" sz="1100">
                          <a:effectLst/>
                        </a:rPr>
                        <a:t>globalization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extLst>
                  <a:ext uri="{0D108BD9-81ED-4DB2-BD59-A6C34878D82A}">
                    <a16:rowId xmlns:a16="http://schemas.microsoft.com/office/drawing/2014/main" val="10025"/>
                  </a:ext>
                </a:extLst>
              </a:tr>
              <a:tr h="144236">
                <a:tc>
                  <a:txBody>
                    <a:bodyPr/>
                    <a:lstStyle/>
                    <a:p>
                      <a:pPr>
                        <a:lnSpc>
                          <a:spcPct val="107000"/>
                        </a:lnSpc>
                        <a:spcAft>
                          <a:spcPts val="0"/>
                        </a:spcAft>
                      </a:pPr>
                      <a:r>
                        <a:rPr lang="en-US" sz="1100">
                          <a:effectLst/>
                        </a:rPr>
                        <a:t>Musical notes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tc>
                  <a:txBody>
                    <a:bodyPr/>
                    <a:lstStyle/>
                    <a:p>
                      <a:pPr>
                        <a:lnSpc>
                          <a:spcPct val="107000"/>
                        </a:lnSpc>
                        <a:spcAft>
                          <a:spcPts val="0"/>
                        </a:spcAft>
                      </a:pPr>
                      <a:r>
                        <a:rPr lang="en-US" sz="1100">
                          <a:effectLst/>
                        </a:rPr>
                        <a:t>music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extLst>
                  <a:ext uri="{0D108BD9-81ED-4DB2-BD59-A6C34878D82A}">
                    <a16:rowId xmlns:a16="http://schemas.microsoft.com/office/drawing/2014/main" val="10026"/>
                  </a:ext>
                </a:extLst>
              </a:tr>
              <a:tr h="144236">
                <a:tc>
                  <a:txBody>
                    <a:bodyPr/>
                    <a:lstStyle/>
                    <a:p>
                      <a:pPr>
                        <a:lnSpc>
                          <a:spcPct val="107000"/>
                        </a:lnSpc>
                        <a:spcAft>
                          <a:spcPts val="0"/>
                        </a:spcAft>
                      </a:pPr>
                      <a:r>
                        <a:rPr lang="en-US" sz="1100">
                          <a:effectLst/>
                        </a:rPr>
                        <a:t>Wine bottle, wine glass, grapes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tc>
                  <a:txBody>
                    <a:bodyPr/>
                    <a:lstStyle/>
                    <a:p>
                      <a:pPr>
                        <a:lnSpc>
                          <a:spcPct val="107000"/>
                        </a:lnSpc>
                        <a:spcAft>
                          <a:spcPts val="0"/>
                        </a:spcAft>
                      </a:pPr>
                      <a:r>
                        <a:rPr lang="en-US" sz="1100" dirty="0">
                          <a:effectLst/>
                        </a:rPr>
                        <a:t>California, Australia, South Africa, etc.</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41" marR="55141" marT="0" marB="0"/>
                </a:tc>
                <a:extLst>
                  <a:ext uri="{0D108BD9-81ED-4DB2-BD59-A6C34878D82A}">
                    <a16:rowId xmlns:a16="http://schemas.microsoft.com/office/drawing/2014/main" val="10027"/>
                  </a:ext>
                </a:extLst>
              </a:tr>
            </a:tbl>
          </a:graphicData>
        </a:graphic>
      </p:graphicFrame>
      <p:sp>
        <p:nvSpPr>
          <p:cNvPr id="5" name="Ellipse 4"/>
          <p:cNvSpPr/>
          <p:nvPr/>
        </p:nvSpPr>
        <p:spPr>
          <a:xfrm>
            <a:off x="6089904" y="1152144"/>
            <a:ext cx="996696" cy="627889"/>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nb-NO" dirty="0"/>
              <a:t>Front</a:t>
            </a:r>
          </a:p>
          <a:p>
            <a:pPr algn="ctr"/>
            <a:r>
              <a:rPr lang="nb-NO" dirty="0"/>
              <a:t>cover</a:t>
            </a:r>
          </a:p>
        </p:txBody>
      </p:sp>
      <p:sp>
        <p:nvSpPr>
          <p:cNvPr id="2" name="Plassholder for innhold 1"/>
          <p:cNvSpPr>
            <a:spLocks noGrp="1"/>
          </p:cNvSpPr>
          <p:nvPr>
            <p:ph idx="1"/>
          </p:nvPr>
        </p:nvSpPr>
        <p:spPr/>
        <p:txBody>
          <a:bodyPr/>
          <a:lstStyle/>
          <a:p>
            <a:endParaRPr lang="nb-NO"/>
          </a:p>
        </p:txBody>
      </p:sp>
    </p:spTree>
    <p:extLst>
      <p:ext uri="{BB962C8B-B14F-4D97-AF65-F5344CB8AC3E}">
        <p14:creationId xmlns:p14="http://schemas.microsoft.com/office/powerpoint/2010/main" val="345793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1143000" y="411480"/>
            <a:ext cx="9875520" cy="740664"/>
          </a:xfrm>
        </p:spPr>
        <p:txBody>
          <a:bodyPr>
            <a:normAutofit/>
          </a:bodyPr>
          <a:lstStyle/>
          <a:p>
            <a:r>
              <a:rPr lang="nb-NO" sz="2800" dirty="0" err="1">
                <a:solidFill>
                  <a:schemeClr val="accent3"/>
                </a:solidFill>
              </a:rPr>
              <a:t>Steps</a:t>
            </a:r>
            <a:r>
              <a:rPr lang="nb-NO" sz="2800" dirty="0">
                <a:solidFill>
                  <a:schemeClr val="accent3"/>
                </a:solidFill>
              </a:rPr>
              <a:t> </a:t>
            </a:r>
            <a:r>
              <a:rPr lang="nb-NO" sz="2800" dirty="0">
                <a:solidFill>
                  <a:schemeClr val="accent3"/>
                </a:solidFill>
                <a:latin typeface="Calibri Light" panose="020F0302020204030204" pitchFamily="34" charset="0"/>
              </a:rPr>
              <a:t>1 – 3 </a:t>
            </a:r>
            <a:r>
              <a:rPr lang="nb-NO" sz="2800" dirty="0"/>
              <a:t>Working with elements from </a:t>
            </a:r>
            <a:r>
              <a:rPr lang="nb-NO" sz="2800" dirty="0" err="1"/>
              <a:t>the</a:t>
            </a:r>
            <a:r>
              <a:rPr lang="nb-NO" sz="2800" dirty="0"/>
              <a:t> cover </a:t>
            </a:r>
            <a:r>
              <a:rPr lang="nb-NO" sz="2800" dirty="0" err="1"/>
              <a:t>of</a:t>
            </a:r>
            <a:r>
              <a:rPr lang="nb-NO" sz="2800" dirty="0"/>
              <a:t> E2</a:t>
            </a:r>
          </a:p>
        </p:txBody>
      </p:sp>
      <p:sp>
        <p:nvSpPr>
          <p:cNvPr id="5" name="Ellipse 4"/>
          <p:cNvSpPr/>
          <p:nvPr/>
        </p:nvSpPr>
        <p:spPr>
          <a:xfrm>
            <a:off x="5977065" y="4830980"/>
            <a:ext cx="996696" cy="627889"/>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nb-NO" dirty="0"/>
              <a:t>Back cover</a:t>
            </a:r>
          </a:p>
        </p:txBody>
      </p:sp>
      <p:graphicFrame>
        <p:nvGraphicFramePr>
          <p:cNvPr id="8" name="Tabell 7"/>
          <p:cNvGraphicFramePr>
            <a:graphicFrameLocks noGrp="1"/>
          </p:cNvGraphicFramePr>
          <p:nvPr>
            <p:extLst>
              <p:ext uri="{D42A27DB-BD31-4B8C-83A1-F6EECF244321}">
                <p14:modId xmlns:p14="http://schemas.microsoft.com/office/powerpoint/2010/main" val="1677043779"/>
              </p:ext>
            </p:extLst>
          </p:nvPr>
        </p:nvGraphicFramePr>
        <p:xfrm>
          <a:off x="941038" y="1410659"/>
          <a:ext cx="5759450" cy="3408371"/>
        </p:xfrm>
        <a:graphic>
          <a:graphicData uri="http://schemas.openxmlformats.org/drawingml/2006/table">
            <a:tbl>
              <a:tblPr firstRow="1">
                <a:tableStyleId>{F5AB1C69-6EDB-4FF4-983F-18BD219EF322}</a:tableStyleId>
              </a:tblPr>
              <a:tblGrid>
                <a:gridCol w="2879725">
                  <a:extLst>
                    <a:ext uri="{9D8B030D-6E8A-4147-A177-3AD203B41FA5}">
                      <a16:colId xmlns:a16="http://schemas.microsoft.com/office/drawing/2014/main" val="20000"/>
                    </a:ext>
                  </a:extLst>
                </a:gridCol>
                <a:gridCol w="2879725">
                  <a:extLst>
                    <a:ext uri="{9D8B030D-6E8A-4147-A177-3AD203B41FA5}">
                      <a16:colId xmlns:a16="http://schemas.microsoft.com/office/drawing/2014/main" val="20001"/>
                    </a:ext>
                  </a:extLst>
                </a:gridCol>
              </a:tblGrid>
              <a:tr h="0">
                <a:tc>
                  <a:txBody>
                    <a:bodyPr/>
                    <a:lstStyle/>
                    <a:p>
                      <a:pPr>
                        <a:lnSpc>
                          <a:spcPct val="107000"/>
                        </a:lnSpc>
                        <a:spcAft>
                          <a:spcPts val="0"/>
                        </a:spcAft>
                      </a:pPr>
                      <a:r>
                        <a:rPr lang="en-US" sz="1100" dirty="0">
                          <a:effectLst/>
                        </a:rPr>
                        <a:t>Element</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Possible reference to theme</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a:lnSpc>
                          <a:spcPct val="107000"/>
                        </a:lnSpc>
                        <a:spcAft>
                          <a:spcPts val="0"/>
                        </a:spcAft>
                      </a:pPr>
                      <a:r>
                        <a:rPr lang="en-US" sz="1100">
                          <a:effectLst/>
                        </a:rPr>
                        <a:t>Globe with Africa in the front</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Africa, the international community</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nSpc>
                          <a:spcPct val="107000"/>
                        </a:lnSpc>
                        <a:spcAft>
                          <a:spcPts val="0"/>
                        </a:spcAft>
                      </a:pPr>
                      <a:r>
                        <a:rPr lang="en-US" sz="1100">
                          <a:effectLst/>
                        </a:rPr>
                        <a:t>Hand with henna pattern</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Asian and African culture</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nSpc>
                          <a:spcPct val="107000"/>
                        </a:lnSpc>
                        <a:spcAft>
                          <a:spcPts val="0"/>
                        </a:spcAft>
                      </a:pPr>
                      <a:r>
                        <a:rPr lang="en-US" sz="1100">
                          <a:effectLst/>
                        </a:rPr>
                        <a:t>Trees with leaves on the back side of a cloud</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climate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a:lnSpc>
                          <a:spcPct val="107000"/>
                        </a:lnSpc>
                        <a:spcAft>
                          <a:spcPts val="0"/>
                        </a:spcAft>
                      </a:pPr>
                      <a:r>
                        <a:rPr lang="en-US" sz="1100">
                          <a:effectLst/>
                        </a:rPr>
                        <a:t>Tablet with GO GO GO</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using technology for motivation</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0">
                <a:tc>
                  <a:txBody>
                    <a:bodyPr/>
                    <a:lstStyle/>
                    <a:p>
                      <a:pPr>
                        <a:lnSpc>
                          <a:spcPct val="107000"/>
                        </a:lnSpc>
                        <a:spcAft>
                          <a:spcPts val="0"/>
                        </a:spcAft>
                      </a:pPr>
                      <a:r>
                        <a:rPr lang="en-US" sz="1100">
                          <a:effectLst/>
                        </a:rPr>
                        <a:t>Speech bubble with U, pointing at tablet</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this is about you (me as a student)</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0">
                <a:tc>
                  <a:txBody>
                    <a:bodyPr/>
                    <a:lstStyle/>
                    <a:p>
                      <a:pPr>
                        <a:lnSpc>
                          <a:spcPct val="107000"/>
                        </a:lnSpc>
                        <a:spcAft>
                          <a:spcPts val="0"/>
                        </a:spcAft>
                      </a:pPr>
                      <a:r>
                        <a:rPr lang="en-US" sz="1100" dirty="0">
                          <a:effectLst/>
                        </a:rPr>
                        <a:t>Fish leaping form one goldfish bowl to another</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migration</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0">
                <a:tc>
                  <a:txBody>
                    <a:bodyPr/>
                    <a:lstStyle/>
                    <a:p>
                      <a:pPr>
                        <a:lnSpc>
                          <a:spcPct val="107000"/>
                        </a:lnSpc>
                        <a:spcAft>
                          <a:spcPts val="0"/>
                        </a:spcAft>
                      </a:pPr>
                      <a:r>
                        <a:rPr lang="en-US" sz="1100">
                          <a:effectLst/>
                        </a:rPr>
                        <a:t>Sale label</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consumerism, sustainability</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0">
                <a:tc>
                  <a:txBody>
                    <a:bodyPr/>
                    <a:lstStyle/>
                    <a:p>
                      <a:pPr>
                        <a:lnSpc>
                          <a:spcPct val="107000"/>
                        </a:lnSpc>
                        <a:spcAft>
                          <a:spcPts val="0"/>
                        </a:spcAft>
                      </a:pPr>
                      <a:r>
                        <a:rPr lang="en-US" sz="1100">
                          <a:effectLst/>
                        </a:rPr>
                        <a:t>Sombrero and moustache</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Mexico, Mexicans</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0">
                <a:tc>
                  <a:txBody>
                    <a:bodyPr/>
                    <a:lstStyle/>
                    <a:p>
                      <a:pPr>
                        <a:lnSpc>
                          <a:spcPct val="107000"/>
                        </a:lnSpc>
                        <a:spcAft>
                          <a:spcPts val="0"/>
                        </a:spcAft>
                      </a:pPr>
                      <a:r>
                        <a:rPr lang="en-US" sz="1100">
                          <a:effectLst/>
                        </a:rPr>
                        <a:t>Diploma</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education, graduation</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0">
                <a:tc>
                  <a:txBody>
                    <a:bodyPr/>
                    <a:lstStyle/>
                    <a:p>
                      <a:pPr>
                        <a:lnSpc>
                          <a:spcPct val="107000"/>
                        </a:lnSpc>
                        <a:spcAft>
                          <a:spcPts val="0"/>
                        </a:spcAft>
                      </a:pPr>
                      <a:r>
                        <a:rPr lang="en-US" sz="1100">
                          <a:effectLst/>
                        </a:rPr>
                        <a:t>Computer screen with magnifying glass</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finding sources, close reading, electronic surveillance</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0">
                <a:tc>
                  <a:txBody>
                    <a:bodyPr/>
                    <a:lstStyle/>
                    <a:p>
                      <a:pPr>
                        <a:lnSpc>
                          <a:spcPct val="107000"/>
                        </a:lnSpc>
                        <a:spcAft>
                          <a:spcPts val="0"/>
                        </a:spcAft>
                      </a:pPr>
                      <a:r>
                        <a:rPr lang="en-US" sz="1100">
                          <a:effectLst/>
                        </a:rPr>
                        <a:t>Double-decker bus, YOLO</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London, You Only Live Once</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r h="0">
                <a:tc>
                  <a:txBody>
                    <a:bodyPr/>
                    <a:lstStyle/>
                    <a:p>
                      <a:pPr>
                        <a:lnSpc>
                          <a:spcPct val="107000"/>
                        </a:lnSpc>
                        <a:spcAft>
                          <a:spcPts val="0"/>
                        </a:spcAft>
                      </a:pPr>
                      <a:r>
                        <a:rPr lang="en-US" sz="1100">
                          <a:effectLst/>
                        </a:rPr>
                        <a:t>Pencil</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writing, studying</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2"/>
                  </a:ext>
                </a:extLst>
              </a:tr>
              <a:tr h="0">
                <a:tc>
                  <a:txBody>
                    <a:bodyPr/>
                    <a:lstStyle/>
                    <a:p>
                      <a:pPr>
                        <a:lnSpc>
                          <a:spcPct val="107000"/>
                        </a:lnSpc>
                        <a:spcAft>
                          <a:spcPts val="0"/>
                        </a:spcAft>
                      </a:pPr>
                      <a:r>
                        <a:rPr lang="en-US" sz="1100" dirty="0">
                          <a:effectLst/>
                        </a:rPr>
                        <a:t>Lab equipment</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science</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3"/>
                  </a:ext>
                </a:extLst>
              </a:tr>
              <a:tr h="0">
                <a:tc>
                  <a:txBody>
                    <a:bodyPr/>
                    <a:lstStyle/>
                    <a:p>
                      <a:pPr>
                        <a:lnSpc>
                          <a:spcPct val="107000"/>
                        </a:lnSpc>
                        <a:spcAft>
                          <a:spcPts val="0"/>
                        </a:spcAft>
                      </a:pPr>
                      <a:r>
                        <a:rPr lang="en-US" sz="1100">
                          <a:effectLst/>
                        </a:rPr>
                        <a:t>Briefcase</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work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4"/>
                  </a:ext>
                </a:extLst>
              </a:tr>
              <a:tr h="0">
                <a:tc>
                  <a:txBody>
                    <a:bodyPr/>
                    <a:lstStyle/>
                    <a:p>
                      <a:pPr>
                        <a:lnSpc>
                          <a:spcPct val="107000"/>
                        </a:lnSpc>
                        <a:spcAft>
                          <a:spcPts val="0"/>
                        </a:spcAft>
                      </a:pPr>
                      <a:r>
                        <a:rPr lang="en-US" sz="1100">
                          <a:effectLst/>
                        </a:rPr>
                        <a:t>Lips and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kiss, love</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5"/>
                  </a:ext>
                </a:extLst>
              </a:tr>
              <a:tr h="0">
                <a:tc>
                  <a:txBody>
                    <a:bodyPr/>
                    <a:lstStyle/>
                    <a:p>
                      <a:pPr>
                        <a:lnSpc>
                          <a:spcPct val="107000"/>
                        </a:lnSpc>
                        <a:spcAft>
                          <a:spcPts val="0"/>
                        </a:spcAft>
                      </a:pPr>
                      <a:r>
                        <a:rPr lang="en-US" sz="1100">
                          <a:effectLst/>
                        </a:rPr>
                        <a:t>Musical notes and guitar</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music</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6"/>
                  </a:ext>
                </a:extLst>
              </a:tr>
              <a:tr h="0">
                <a:tc>
                  <a:txBody>
                    <a:bodyPr/>
                    <a:lstStyle/>
                    <a:p>
                      <a:pPr>
                        <a:lnSpc>
                          <a:spcPct val="107000"/>
                        </a:lnSpc>
                        <a:spcAft>
                          <a:spcPts val="0"/>
                        </a:spcAft>
                      </a:pPr>
                      <a:r>
                        <a:rPr lang="en-US" sz="1100">
                          <a:effectLst/>
                        </a:rPr>
                        <a:t>Malala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dirty="0">
                          <a:effectLst/>
                        </a:rPr>
                        <a:t>freedom of speech, girls’/women’s rights</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7"/>
                  </a:ext>
                </a:extLst>
              </a:tr>
            </a:tbl>
          </a:graphicData>
        </a:graphic>
      </p:graphicFrame>
      <p:pic>
        <p:nvPicPr>
          <p:cNvPr id="7" name="Plassholder for innhold 7"/>
          <p:cNvPicPr>
            <a:picLocks noChangeAspect="1"/>
          </p:cNvPicPr>
          <p:nvPr/>
        </p:nvPicPr>
        <p:blipFill rotWithShape="1">
          <a:blip r:embed="rId2">
            <a:extLst>
              <a:ext uri="{28A0092B-C50C-407E-A947-70E740481C1C}">
                <a14:useLocalDpi xmlns:a14="http://schemas.microsoft.com/office/drawing/2010/main" val="0"/>
              </a:ext>
            </a:extLst>
          </a:blip>
          <a:srcRect l="679" t="362" r="958" b="396"/>
          <a:stretch/>
        </p:blipFill>
        <p:spPr>
          <a:xfrm>
            <a:off x="7240193" y="1410659"/>
            <a:ext cx="3977640" cy="50017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94234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normAutofit/>
          </a:bodyPr>
          <a:lstStyle/>
          <a:p>
            <a:r>
              <a:rPr lang="nb-NO" sz="2800" dirty="0" err="1">
                <a:solidFill>
                  <a:schemeClr val="accent3"/>
                </a:solidFill>
              </a:rPr>
              <a:t>Steps</a:t>
            </a:r>
            <a:r>
              <a:rPr lang="nb-NO" sz="2800" dirty="0">
                <a:solidFill>
                  <a:schemeClr val="accent3"/>
                </a:solidFill>
              </a:rPr>
              <a:t> </a:t>
            </a:r>
            <a:r>
              <a:rPr lang="nb-NO" sz="2800" dirty="0">
                <a:solidFill>
                  <a:schemeClr val="accent3"/>
                </a:solidFill>
                <a:latin typeface="Calibri Light" panose="020F0302020204030204" pitchFamily="34" charset="0"/>
              </a:rPr>
              <a:t>4 – 6 </a:t>
            </a:r>
            <a:r>
              <a:rPr lang="nb-NO" sz="2800" dirty="0"/>
              <a:t>Working with </a:t>
            </a:r>
            <a:r>
              <a:rPr lang="nb-NO" sz="2800" dirty="0" err="1"/>
              <a:t>the</a:t>
            </a:r>
            <a:r>
              <a:rPr lang="nb-NO" sz="2800" dirty="0"/>
              <a:t> </a:t>
            </a:r>
            <a:r>
              <a:rPr lang="nb-NO" sz="2800" dirty="0" err="1"/>
              <a:t>chapter</a:t>
            </a:r>
            <a:r>
              <a:rPr lang="nb-NO" sz="2800" dirty="0"/>
              <a:t> </a:t>
            </a:r>
            <a:r>
              <a:rPr lang="nb-NO" sz="2800" dirty="0" err="1"/>
              <a:t>illustrations</a:t>
            </a:r>
            <a:endParaRPr lang="nb-NO" sz="2800" dirty="0"/>
          </a:p>
        </p:txBody>
      </p:sp>
      <p:sp>
        <p:nvSpPr>
          <p:cNvPr id="6" name="Plassholder for innhold 5"/>
          <p:cNvSpPr>
            <a:spLocks noGrp="1"/>
          </p:cNvSpPr>
          <p:nvPr>
            <p:ph idx="1"/>
          </p:nvPr>
        </p:nvSpPr>
        <p:spPr>
          <a:xfrm>
            <a:off x="1143000" y="1609344"/>
            <a:ext cx="9872871" cy="740664"/>
          </a:xfrm>
        </p:spPr>
        <p:txBody>
          <a:bodyPr>
            <a:normAutofit/>
          </a:bodyPr>
          <a:lstStyle/>
          <a:p>
            <a:pPr marL="45720" indent="0">
              <a:buNone/>
            </a:pPr>
            <a:r>
              <a:rPr lang="en-US" sz="1800" b="1" dirty="0"/>
              <a:t>Global Issues: </a:t>
            </a:r>
            <a:r>
              <a:rPr lang="en-US" sz="1800" dirty="0"/>
              <a:t>The illustration consists of ribbons that make up the shape of a globe. </a:t>
            </a:r>
            <a:endParaRPr lang="nb-NO" sz="1800" dirty="0"/>
          </a:p>
          <a:p>
            <a:endParaRPr lang="nb-NO" sz="1800" dirty="0"/>
          </a:p>
        </p:txBody>
      </p:sp>
      <p:pic>
        <p:nvPicPr>
          <p:cNvPr id="7" name="Bild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2705" y="2017554"/>
            <a:ext cx="3972497" cy="4358640"/>
          </a:xfrm>
          <a:prstGeom prst="rect">
            <a:avLst/>
          </a:prstGeom>
          <a:ln>
            <a:solidFill>
              <a:schemeClr val="bg2">
                <a:lumMod val="90000"/>
              </a:schemeClr>
            </a:solidFill>
          </a:ln>
        </p:spPr>
      </p:pic>
      <p:graphicFrame>
        <p:nvGraphicFramePr>
          <p:cNvPr id="11" name="Plassholder for innhold 2"/>
          <p:cNvGraphicFramePr>
            <a:graphicFrameLocks/>
          </p:cNvGraphicFramePr>
          <p:nvPr>
            <p:extLst>
              <p:ext uri="{D42A27DB-BD31-4B8C-83A1-F6EECF244321}">
                <p14:modId xmlns:p14="http://schemas.microsoft.com/office/powerpoint/2010/main" val="1138899116"/>
              </p:ext>
            </p:extLst>
          </p:nvPr>
        </p:nvGraphicFramePr>
        <p:xfrm>
          <a:off x="5394960" y="2017554"/>
          <a:ext cx="5601738" cy="4358640"/>
        </p:xfrm>
        <a:graphic>
          <a:graphicData uri="http://schemas.openxmlformats.org/drawingml/2006/table">
            <a:tbl>
              <a:tblPr firstRow="1">
                <a:tableStyleId>{5C22544A-7EE6-4342-B048-85BDC9FD1C3A}</a:tableStyleId>
              </a:tblPr>
              <a:tblGrid>
                <a:gridCol w="2800869">
                  <a:extLst>
                    <a:ext uri="{9D8B030D-6E8A-4147-A177-3AD203B41FA5}">
                      <a16:colId xmlns:a16="http://schemas.microsoft.com/office/drawing/2014/main" val="20000"/>
                    </a:ext>
                  </a:extLst>
                </a:gridCol>
                <a:gridCol w="2800869">
                  <a:extLst>
                    <a:ext uri="{9D8B030D-6E8A-4147-A177-3AD203B41FA5}">
                      <a16:colId xmlns:a16="http://schemas.microsoft.com/office/drawing/2014/main" val="20001"/>
                    </a:ext>
                  </a:extLst>
                </a:gridCol>
              </a:tblGrid>
              <a:tr h="163049">
                <a:tc>
                  <a:txBody>
                    <a:bodyPr/>
                    <a:lstStyle/>
                    <a:p>
                      <a:pPr>
                        <a:spcAft>
                          <a:spcPts val="0"/>
                        </a:spcAft>
                      </a:pPr>
                      <a:r>
                        <a:rPr lang="en-US" sz="1100" dirty="0">
                          <a:effectLst/>
                        </a:rPr>
                        <a:t>Ribbon</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702" marR="66702" marT="0" marB="0"/>
                </a:tc>
                <a:tc>
                  <a:txBody>
                    <a:bodyPr/>
                    <a:lstStyle/>
                    <a:p>
                      <a:pPr>
                        <a:spcAft>
                          <a:spcPts val="0"/>
                        </a:spcAft>
                      </a:pPr>
                      <a:r>
                        <a:rPr lang="en-US" sz="1100">
                          <a:effectLst/>
                        </a:rPr>
                        <a:t>Possible theme</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702" marR="66702" marT="0" marB="0"/>
                </a:tc>
                <a:extLst>
                  <a:ext uri="{0D108BD9-81ED-4DB2-BD59-A6C34878D82A}">
                    <a16:rowId xmlns:a16="http://schemas.microsoft.com/office/drawing/2014/main" val="10000"/>
                  </a:ext>
                </a:extLst>
              </a:tr>
              <a:tr h="163049">
                <a:tc>
                  <a:txBody>
                    <a:bodyPr/>
                    <a:lstStyle/>
                    <a:p>
                      <a:pPr>
                        <a:spcAft>
                          <a:spcPts val="0"/>
                        </a:spcAft>
                      </a:pPr>
                      <a:r>
                        <a:rPr lang="en-US" sz="1100">
                          <a:effectLst/>
                        </a:rPr>
                        <a:t>Migrants/commuters</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702" marR="66702" marT="0" marB="0"/>
                </a:tc>
                <a:tc>
                  <a:txBody>
                    <a:bodyPr/>
                    <a:lstStyle/>
                    <a:p>
                      <a:pPr>
                        <a:spcAft>
                          <a:spcPts val="0"/>
                        </a:spcAft>
                      </a:pPr>
                      <a:r>
                        <a:rPr lang="en-US" sz="1100">
                          <a:effectLst/>
                        </a:rPr>
                        <a:t>people on the move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702" marR="66702" marT="0" marB="0"/>
                </a:tc>
                <a:extLst>
                  <a:ext uri="{0D108BD9-81ED-4DB2-BD59-A6C34878D82A}">
                    <a16:rowId xmlns:a16="http://schemas.microsoft.com/office/drawing/2014/main" val="10001"/>
                  </a:ext>
                </a:extLst>
              </a:tr>
              <a:tr h="163049">
                <a:tc>
                  <a:txBody>
                    <a:bodyPr/>
                    <a:lstStyle/>
                    <a:p>
                      <a:pPr>
                        <a:spcAft>
                          <a:spcPts val="0"/>
                        </a:spcAft>
                      </a:pPr>
                      <a:r>
                        <a:rPr lang="en-US" sz="1100" dirty="0">
                          <a:effectLst/>
                        </a:rPr>
                        <a:t>Military parades</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702" marR="66702" marT="0" marB="0"/>
                </a:tc>
                <a:tc>
                  <a:txBody>
                    <a:bodyPr/>
                    <a:lstStyle/>
                    <a:p>
                      <a:pPr>
                        <a:spcAft>
                          <a:spcPts val="0"/>
                        </a:spcAft>
                      </a:pPr>
                      <a:r>
                        <a:rPr lang="en-US" sz="1100" dirty="0">
                          <a:effectLst/>
                        </a:rPr>
                        <a:t>war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702" marR="66702" marT="0" marB="0"/>
                </a:tc>
                <a:extLst>
                  <a:ext uri="{0D108BD9-81ED-4DB2-BD59-A6C34878D82A}">
                    <a16:rowId xmlns:a16="http://schemas.microsoft.com/office/drawing/2014/main" val="10002"/>
                  </a:ext>
                </a:extLst>
              </a:tr>
              <a:tr h="163049">
                <a:tc>
                  <a:txBody>
                    <a:bodyPr/>
                    <a:lstStyle/>
                    <a:p>
                      <a:pPr>
                        <a:spcAft>
                          <a:spcPts val="0"/>
                        </a:spcAft>
                      </a:pPr>
                      <a:r>
                        <a:rPr lang="en-US" sz="1100" dirty="0">
                          <a:effectLst/>
                        </a:rPr>
                        <a:t>Binary digits</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702" marR="66702" marT="0" marB="0"/>
                </a:tc>
                <a:tc>
                  <a:txBody>
                    <a:bodyPr/>
                    <a:lstStyle/>
                    <a:p>
                      <a:pPr>
                        <a:spcAft>
                          <a:spcPts val="0"/>
                        </a:spcAft>
                      </a:pPr>
                      <a:r>
                        <a:rPr lang="en-US" sz="1100">
                          <a:effectLst/>
                        </a:rPr>
                        <a:t>computers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702" marR="66702" marT="0" marB="0"/>
                </a:tc>
                <a:extLst>
                  <a:ext uri="{0D108BD9-81ED-4DB2-BD59-A6C34878D82A}">
                    <a16:rowId xmlns:a16="http://schemas.microsoft.com/office/drawing/2014/main" val="10003"/>
                  </a:ext>
                </a:extLst>
              </a:tr>
              <a:tr h="163049">
                <a:tc>
                  <a:txBody>
                    <a:bodyPr/>
                    <a:lstStyle/>
                    <a:p>
                      <a:pPr>
                        <a:spcAft>
                          <a:spcPts val="0"/>
                        </a:spcAft>
                      </a:pPr>
                      <a:r>
                        <a:rPr lang="en-US" sz="1100">
                          <a:effectLst/>
                        </a:rPr>
                        <a:t>Coca Cola, Pepsi, McDonald’s, Kellogg’s</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702" marR="66702" marT="0" marB="0"/>
                </a:tc>
                <a:tc>
                  <a:txBody>
                    <a:bodyPr/>
                    <a:lstStyle/>
                    <a:p>
                      <a:pPr>
                        <a:spcAft>
                          <a:spcPts val="0"/>
                        </a:spcAft>
                      </a:pPr>
                      <a:r>
                        <a:rPr lang="en-US" sz="1100">
                          <a:effectLst/>
                        </a:rPr>
                        <a:t>international food and drink companies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702" marR="66702" marT="0" marB="0"/>
                </a:tc>
                <a:extLst>
                  <a:ext uri="{0D108BD9-81ED-4DB2-BD59-A6C34878D82A}">
                    <a16:rowId xmlns:a16="http://schemas.microsoft.com/office/drawing/2014/main" val="10004"/>
                  </a:ext>
                </a:extLst>
              </a:tr>
              <a:tr h="163049">
                <a:tc>
                  <a:txBody>
                    <a:bodyPr/>
                    <a:lstStyle/>
                    <a:p>
                      <a:pPr>
                        <a:spcAft>
                          <a:spcPts val="0"/>
                        </a:spcAft>
                      </a:pPr>
                      <a:r>
                        <a:rPr lang="en-US" sz="1100">
                          <a:effectLst/>
                        </a:rPr>
                        <a:t>Tragedy and comedy masks</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702" marR="66702" marT="0" marB="0"/>
                </a:tc>
                <a:tc>
                  <a:txBody>
                    <a:bodyPr/>
                    <a:lstStyle/>
                    <a:p>
                      <a:pPr>
                        <a:spcAft>
                          <a:spcPts val="0"/>
                        </a:spcAft>
                      </a:pPr>
                      <a:r>
                        <a:rPr lang="en-US" sz="1100">
                          <a:effectLst/>
                        </a:rPr>
                        <a:t>live entertainment, theatre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702" marR="66702" marT="0" marB="0"/>
                </a:tc>
                <a:extLst>
                  <a:ext uri="{0D108BD9-81ED-4DB2-BD59-A6C34878D82A}">
                    <a16:rowId xmlns:a16="http://schemas.microsoft.com/office/drawing/2014/main" val="10005"/>
                  </a:ext>
                </a:extLst>
              </a:tr>
              <a:tr h="163049">
                <a:tc>
                  <a:txBody>
                    <a:bodyPr/>
                    <a:lstStyle/>
                    <a:p>
                      <a:pPr>
                        <a:spcAft>
                          <a:spcPts val="0"/>
                        </a:spcAft>
                      </a:pPr>
                      <a:r>
                        <a:rPr lang="en-US" sz="1100">
                          <a:effectLst/>
                        </a:rPr>
                        <a:t>Film</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702" marR="66702" marT="0" marB="0"/>
                </a:tc>
                <a:tc>
                  <a:txBody>
                    <a:bodyPr/>
                    <a:lstStyle/>
                    <a:p>
                      <a:pPr>
                        <a:spcAft>
                          <a:spcPts val="0"/>
                        </a:spcAft>
                      </a:pPr>
                      <a:r>
                        <a:rPr lang="en-US" sz="1100">
                          <a:effectLst/>
                        </a:rPr>
                        <a:t>movie industry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702" marR="66702" marT="0" marB="0"/>
                </a:tc>
                <a:extLst>
                  <a:ext uri="{0D108BD9-81ED-4DB2-BD59-A6C34878D82A}">
                    <a16:rowId xmlns:a16="http://schemas.microsoft.com/office/drawing/2014/main" val="10006"/>
                  </a:ext>
                </a:extLst>
              </a:tr>
              <a:tr h="163049">
                <a:tc>
                  <a:txBody>
                    <a:bodyPr/>
                    <a:lstStyle/>
                    <a:p>
                      <a:pPr>
                        <a:spcAft>
                          <a:spcPts val="0"/>
                        </a:spcAft>
                      </a:pPr>
                      <a:r>
                        <a:rPr lang="en-US" sz="1100">
                          <a:effectLst/>
                        </a:rPr>
                        <a:t>Red crosses</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702" marR="66702" marT="0" marB="0"/>
                </a:tc>
                <a:tc>
                  <a:txBody>
                    <a:bodyPr/>
                    <a:lstStyle/>
                    <a:p>
                      <a:pPr>
                        <a:spcAft>
                          <a:spcPts val="0"/>
                        </a:spcAft>
                      </a:pPr>
                      <a:r>
                        <a:rPr lang="en-US" sz="1100" dirty="0">
                          <a:effectLst/>
                        </a:rPr>
                        <a:t>health care, charity, international organizations</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702" marR="66702" marT="0" marB="0"/>
                </a:tc>
                <a:extLst>
                  <a:ext uri="{0D108BD9-81ED-4DB2-BD59-A6C34878D82A}">
                    <a16:rowId xmlns:a16="http://schemas.microsoft.com/office/drawing/2014/main" val="10007"/>
                  </a:ext>
                </a:extLst>
              </a:tr>
              <a:tr h="163049">
                <a:tc>
                  <a:txBody>
                    <a:bodyPr/>
                    <a:lstStyle/>
                    <a:p>
                      <a:pPr>
                        <a:spcAft>
                          <a:spcPts val="0"/>
                        </a:spcAft>
                      </a:pPr>
                      <a:r>
                        <a:rPr lang="en-US" sz="1100">
                          <a:effectLst/>
                        </a:rPr>
                        <a:t>Cargo ships</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702" marR="66702" marT="0" marB="0"/>
                </a:tc>
                <a:tc>
                  <a:txBody>
                    <a:bodyPr/>
                    <a:lstStyle/>
                    <a:p>
                      <a:pPr>
                        <a:spcAft>
                          <a:spcPts val="0"/>
                        </a:spcAft>
                      </a:pPr>
                      <a:r>
                        <a:rPr lang="en-US" sz="1100">
                          <a:effectLst/>
                        </a:rPr>
                        <a:t>sea transport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702" marR="66702" marT="0" marB="0"/>
                </a:tc>
                <a:extLst>
                  <a:ext uri="{0D108BD9-81ED-4DB2-BD59-A6C34878D82A}">
                    <a16:rowId xmlns:a16="http://schemas.microsoft.com/office/drawing/2014/main" val="10008"/>
                  </a:ext>
                </a:extLst>
              </a:tr>
              <a:tr h="163049">
                <a:tc>
                  <a:txBody>
                    <a:bodyPr/>
                    <a:lstStyle/>
                    <a:p>
                      <a:pPr>
                        <a:spcAft>
                          <a:spcPts val="0"/>
                        </a:spcAft>
                      </a:pPr>
                      <a:r>
                        <a:rPr lang="en-US" sz="1100">
                          <a:effectLst/>
                        </a:rPr>
                        <a:t>Trucks</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702" marR="66702" marT="0" marB="0"/>
                </a:tc>
                <a:tc>
                  <a:txBody>
                    <a:bodyPr/>
                    <a:lstStyle/>
                    <a:p>
                      <a:pPr>
                        <a:spcAft>
                          <a:spcPts val="0"/>
                        </a:spcAft>
                      </a:pPr>
                      <a:r>
                        <a:rPr lang="en-US" sz="1100">
                          <a:effectLst/>
                        </a:rPr>
                        <a:t>road transport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702" marR="66702" marT="0" marB="0"/>
                </a:tc>
                <a:extLst>
                  <a:ext uri="{0D108BD9-81ED-4DB2-BD59-A6C34878D82A}">
                    <a16:rowId xmlns:a16="http://schemas.microsoft.com/office/drawing/2014/main" val="10009"/>
                  </a:ext>
                </a:extLst>
              </a:tr>
              <a:tr h="163049">
                <a:tc>
                  <a:txBody>
                    <a:bodyPr/>
                    <a:lstStyle/>
                    <a:p>
                      <a:pPr>
                        <a:spcAft>
                          <a:spcPts val="0"/>
                        </a:spcAft>
                      </a:pPr>
                      <a:r>
                        <a:rPr lang="en-US" sz="1100">
                          <a:effectLst/>
                        </a:rPr>
                        <a:t>Airplanes</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702" marR="66702" marT="0" marB="0"/>
                </a:tc>
                <a:tc>
                  <a:txBody>
                    <a:bodyPr/>
                    <a:lstStyle/>
                    <a:p>
                      <a:pPr>
                        <a:spcAft>
                          <a:spcPts val="0"/>
                        </a:spcAft>
                      </a:pPr>
                      <a:r>
                        <a:rPr lang="en-US" sz="1100">
                          <a:effectLst/>
                        </a:rPr>
                        <a:t>air transport, travel</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702" marR="66702" marT="0" marB="0"/>
                </a:tc>
                <a:extLst>
                  <a:ext uri="{0D108BD9-81ED-4DB2-BD59-A6C34878D82A}">
                    <a16:rowId xmlns:a16="http://schemas.microsoft.com/office/drawing/2014/main" val="10010"/>
                  </a:ext>
                </a:extLst>
              </a:tr>
              <a:tr h="163049">
                <a:tc>
                  <a:txBody>
                    <a:bodyPr/>
                    <a:lstStyle/>
                    <a:p>
                      <a:pPr>
                        <a:spcAft>
                          <a:spcPts val="0"/>
                        </a:spcAft>
                      </a:pPr>
                      <a:r>
                        <a:rPr lang="en-US" sz="1100">
                          <a:effectLst/>
                        </a:rPr>
                        <a:t>Envelopes</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702" marR="66702" marT="0" marB="0"/>
                </a:tc>
                <a:tc>
                  <a:txBody>
                    <a:bodyPr/>
                    <a:lstStyle/>
                    <a:p>
                      <a:pPr>
                        <a:spcAft>
                          <a:spcPts val="0"/>
                        </a:spcAft>
                      </a:pPr>
                      <a:r>
                        <a:rPr lang="en-US" sz="1100">
                          <a:effectLst/>
                        </a:rPr>
                        <a:t>postal services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702" marR="66702" marT="0" marB="0"/>
                </a:tc>
                <a:extLst>
                  <a:ext uri="{0D108BD9-81ED-4DB2-BD59-A6C34878D82A}">
                    <a16:rowId xmlns:a16="http://schemas.microsoft.com/office/drawing/2014/main" val="10011"/>
                  </a:ext>
                </a:extLst>
              </a:tr>
              <a:tr h="163049">
                <a:tc>
                  <a:txBody>
                    <a:bodyPr/>
                    <a:lstStyle/>
                    <a:p>
                      <a:pPr>
                        <a:spcAft>
                          <a:spcPts val="0"/>
                        </a:spcAft>
                      </a:pPr>
                      <a:r>
                        <a:rPr lang="en-US" sz="1100">
                          <a:effectLst/>
                        </a:rPr>
                        <a:t>EUR, USD, JPY, symbols</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702" marR="66702" marT="0" marB="0"/>
                </a:tc>
                <a:tc>
                  <a:txBody>
                    <a:bodyPr/>
                    <a:lstStyle/>
                    <a:p>
                      <a:pPr>
                        <a:spcAft>
                          <a:spcPts val="0"/>
                        </a:spcAft>
                      </a:pPr>
                      <a:r>
                        <a:rPr lang="en-US" sz="1100">
                          <a:effectLst/>
                        </a:rPr>
                        <a:t>money, finance</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702" marR="66702" marT="0" marB="0"/>
                </a:tc>
                <a:extLst>
                  <a:ext uri="{0D108BD9-81ED-4DB2-BD59-A6C34878D82A}">
                    <a16:rowId xmlns:a16="http://schemas.microsoft.com/office/drawing/2014/main" val="10012"/>
                  </a:ext>
                </a:extLst>
              </a:tr>
              <a:tr h="163049">
                <a:tc>
                  <a:txBody>
                    <a:bodyPr/>
                    <a:lstStyle/>
                    <a:p>
                      <a:pPr>
                        <a:spcAft>
                          <a:spcPts val="0"/>
                        </a:spcAft>
                      </a:pPr>
                      <a:r>
                        <a:rPr lang="en-US" sz="1100">
                          <a:effectLst/>
                        </a:rPr>
                        <a:t>Graduation hats</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702" marR="66702" marT="0" marB="0"/>
                </a:tc>
                <a:tc>
                  <a:txBody>
                    <a:bodyPr/>
                    <a:lstStyle/>
                    <a:p>
                      <a:pPr>
                        <a:spcAft>
                          <a:spcPts val="0"/>
                        </a:spcAft>
                      </a:pPr>
                      <a:r>
                        <a:rPr lang="en-US" sz="1100">
                          <a:effectLst/>
                        </a:rPr>
                        <a:t>education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702" marR="66702" marT="0" marB="0"/>
                </a:tc>
                <a:extLst>
                  <a:ext uri="{0D108BD9-81ED-4DB2-BD59-A6C34878D82A}">
                    <a16:rowId xmlns:a16="http://schemas.microsoft.com/office/drawing/2014/main" val="10013"/>
                  </a:ext>
                </a:extLst>
              </a:tr>
              <a:tr h="163049">
                <a:tc>
                  <a:txBody>
                    <a:bodyPr/>
                    <a:lstStyle/>
                    <a:p>
                      <a:pPr>
                        <a:spcAft>
                          <a:spcPts val="0"/>
                        </a:spcAft>
                      </a:pPr>
                      <a:r>
                        <a:rPr lang="en-US" sz="1100">
                          <a:effectLst/>
                        </a:rPr>
                        <a:t>Lightbulbs</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702" marR="66702" marT="0" marB="0"/>
                </a:tc>
                <a:tc>
                  <a:txBody>
                    <a:bodyPr/>
                    <a:lstStyle/>
                    <a:p>
                      <a:pPr>
                        <a:spcAft>
                          <a:spcPts val="0"/>
                        </a:spcAft>
                      </a:pPr>
                      <a:r>
                        <a:rPr lang="en-US" sz="1100">
                          <a:effectLst/>
                        </a:rPr>
                        <a:t>energy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702" marR="66702" marT="0" marB="0"/>
                </a:tc>
                <a:extLst>
                  <a:ext uri="{0D108BD9-81ED-4DB2-BD59-A6C34878D82A}">
                    <a16:rowId xmlns:a16="http://schemas.microsoft.com/office/drawing/2014/main" val="10014"/>
                  </a:ext>
                </a:extLst>
              </a:tr>
              <a:tr h="163049">
                <a:tc>
                  <a:txBody>
                    <a:bodyPr/>
                    <a:lstStyle/>
                    <a:p>
                      <a:pPr>
                        <a:spcAft>
                          <a:spcPts val="0"/>
                        </a:spcAft>
                      </a:pPr>
                      <a:r>
                        <a:rPr lang="en-US" sz="1100">
                          <a:effectLst/>
                        </a:rPr>
                        <a:t>Machine guns</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702" marR="66702" marT="0" marB="0"/>
                </a:tc>
                <a:tc>
                  <a:txBody>
                    <a:bodyPr/>
                    <a:lstStyle/>
                    <a:p>
                      <a:pPr>
                        <a:spcAft>
                          <a:spcPts val="0"/>
                        </a:spcAft>
                      </a:pPr>
                      <a:r>
                        <a:rPr lang="en-US" sz="1100">
                          <a:effectLst/>
                        </a:rPr>
                        <a:t>weapons trade</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702" marR="66702" marT="0" marB="0"/>
                </a:tc>
                <a:extLst>
                  <a:ext uri="{0D108BD9-81ED-4DB2-BD59-A6C34878D82A}">
                    <a16:rowId xmlns:a16="http://schemas.microsoft.com/office/drawing/2014/main" val="10015"/>
                  </a:ext>
                </a:extLst>
              </a:tr>
              <a:tr h="326099">
                <a:tc>
                  <a:txBody>
                    <a:bodyPr/>
                    <a:lstStyle/>
                    <a:p>
                      <a:pPr>
                        <a:spcAft>
                          <a:spcPts val="0"/>
                        </a:spcAft>
                      </a:pPr>
                      <a:r>
                        <a:rPr lang="en-US" sz="1100">
                          <a:effectLst/>
                        </a:rPr>
                        <a:t>Apple, Microsoft, YouTube, Facebook, Pinterest, Bing, Twitter, LinkedIn, Google+, Snapchat</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702" marR="66702" marT="0" marB="0"/>
                </a:tc>
                <a:tc>
                  <a:txBody>
                    <a:bodyPr/>
                    <a:lstStyle/>
                    <a:p>
                      <a:pPr>
                        <a:spcAft>
                          <a:spcPts val="0"/>
                        </a:spcAft>
                      </a:pPr>
                      <a:r>
                        <a:rPr lang="en-US" sz="1100">
                          <a:effectLst/>
                        </a:rPr>
                        <a:t>Internet and social media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702" marR="66702" marT="0" marB="0"/>
                </a:tc>
                <a:extLst>
                  <a:ext uri="{0D108BD9-81ED-4DB2-BD59-A6C34878D82A}">
                    <a16:rowId xmlns:a16="http://schemas.microsoft.com/office/drawing/2014/main" val="10016"/>
                  </a:ext>
                </a:extLst>
              </a:tr>
              <a:tr h="163049">
                <a:tc>
                  <a:txBody>
                    <a:bodyPr/>
                    <a:lstStyle/>
                    <a:p>
                      <a:pPr>
                        <a:spcAft>
                          <a:spcPts val="0"/>
                        </a:spcAft>
                      </a:pPr>
                      <a:r>
                        <a:rPr lang="en-US" sz="1100">
                          <a:effectLst/>
                        </a:rPr>
                        <a:t>Drones</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702" marR="66702" marT="0" marB="0"/>
                </a:tc>
                <a:tc>
                  <a:txBody>
                    <a:bodyPr/>
                    <a:lstStyle/>
                    <a:p>
                      <a:pPr>
                        <a:spcAft>
                          <a:spcPts val="0"/>
                        </a:spcAft>
                      </a:pPr>
                      <a:r>
                        <a:rPr lang="en-US" sz="1100">
                          <a:effectLst/>
                        </a:rPr>
                        <a:t>surveillance/war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702" marR="66702" marT="0" marB="0"/>
                </a:tc>
                <a:extLst>
                  <a:ext uri="{0D108BD9-81ED-4DB2-BD59-A6C34878D82A}">
                    <a16:rowId xmlns:a16="http://schemas.microsoft.com/office/drawing/2014/main" val="10017"/>
                  </a:ext>
                </a:extLst>
              </a:tr>
              <a:tr h="163049">
                <a:tc>
                  <a:txBody>
                    <a:bodyPr/>
                    <a:lstStyle/>
                    <a:p>
                      <a:pPr>
                        <a:spcAft>
                          <a:spcPts val="0"/>
                        </a:spcAft>
                      </a:pPr>
                      <a:r>
                        <a:rPr lang="en-US" sz="1100">
                          <a:effectLst/>
                        </a:rPr>
                        <a:t>Footballs</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702" marR="66702" marT="0" marB="0"/>
                </a:tc>
                <a:tc>
                  <a:txBody>
                    <a:bodyPr/>
                    <a:lstStyle/>
                    <a:p>
                      <a:pPr>
                        <a:spcAft>
                          <a:spcPts val="0"/>
                        </a:spcAft>
                      </a:pPr>
                      <a:r>
                        <a:rPr lang="en-US" sz="1100">
                          <a:effectLst/>
                        </a:rPr>
                        <a:t>sports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702" marR="66702" marT="0" marB="0"/>
                </a:tc>
                <a:extLst>
                  <a:ext uri="{0D108BD9-81ED-4DB2-BD59-A6C34878D82A}">
                    <a16:rowId xmlns:a16="http://schemas.microsoft.com/office/drawing/2014/main" val="10018"/>
                  </a:ext>
                </a:extLst>
              </a:tr>
              <a:tr h="163049">
                <a:tc>
                  <a:txBody>
                    <a:bodyPr/>
                    <a:lstStyle/>
                    <a:p>
                      <a:pPr>
                        <a:spcAft>
                          <a:spcPts val="0"/>
                        </a:spcAft>
                      </a:pPr>
                      <a:r>
                        <a:rPr lang="en-US" sz="1100">
                          <a:effectLst/>
                        </a:rPr>
                        <a:t>T-shirts</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702" marR="66702" marT="0" marB="0"/>
                </a:tc>
                <a:tc>
                  <a:txBody>
                    <a:bodyPr/>
                    <a:lstStyle/>
                    <a:p>
                      <a:pPr>
                        <a:spcAft>
                          <a:spcPts val="0"/>
                        </a:spcAft>
                      </a:pPr>
                      <a:r>
                        <a:rPr lang="en-US" sz="1100">
                          <a:effectLst/>
                        </a:rPr>
                        <a:t>clothes, consumerism</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702" marR="66702" marT="0" marB="0"/>
                </a:tc>
                <a:extLst>
                  <a:ext uri="{0D108BD9-81ED-4DB2-BD59-A6C34878D82A}">
                    <a16:rowId xmlns:a16="http://schemas.microsoft.com/office/drawing/2014/main" val="10019"/>
                  </a:ext>
                </a:extLst>
              </a:tr>
              <a:tr h="163049">
                <a:tc>
                  <a:txBody>
                    <a:bodyPr/>
                    <a:lstStyle/>
                    <a:p>
                      <a:pPr>
                        <a:spcAft>
                          <a:spcPts val="0"/>
                        </a:spcAft>
                      </a:pPr>
                      <a:r>
                        <a:rPr lang="en-US" sz="1100">
                          <a:effectLst/>
                        </a:rPr>
                        <a:t>Cow, sheep, poultry</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702" marR="66702" marT="0" marB="0"/>
                </a:tc>
                <a:tc>
                  <a:txBody>
                    <a:bodyPr/>
                    <a:lstStyle/>
                    <a:p>
                      <a:pPr>
                        <a:spcAft>
                          <a:spcPts val="0"/>
                        </a:spcAft>
                      </a:pPr>
                      <a:r>
                        <a:rPr lang="en-US" sz="1100">
                          <a:effectLst/>
                        </a:rPr>
                        <a:t>food production, agriculture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702" marR="66702" marT="0" marB="0"/>
                </a:tc>
                <a:extLst>
                  <a:ext uri="{0D108BD9-81ED-4DB2-BD59-A6C34878D82A}">
                    <a16:rowId xmlns:a16="http://schemas.microsoft.com/office/drawing/2014/main" val="10020"/>
                  </a:ext>
                </a:extLst>
              </a:tr>
              <a:tr h="163049">
                <a:tc>
                  <a:txBody>
                    <a:bodyPr/>
                    <a:lstStyle/>
                    <a:p>
                      <a:pPr>
                        <a:spcAft>
                          <a:spcPts val="0"/>
                        </a:spcAft>
                      </a:pPr>
                      <a:r>
                        <a:rPr lang="en-US" sz="1100">
                          <a:effectLst/>
                        </a:rPr>
                        <a:t>Sculls and crossbones</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702" marR="66702" marT="0" marB="0"/>
                </a:tc>
                <a:tc>
                  <a:txBody>
                    <a:bodyPr/>
                    <a:lstStyle/>
                    <a:p>
                      <a:pPr>
                        <a:spcAft>
                          <a:spcPts val="0"/>
                        </a:spcAft>
                      </a:pPr>
                      <a:r>
                        <a:rPr lang="en-US" sz="1100">
                          <a:effectLst/>
                        </a:rPr>
                        <a:t>piracy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702" marR="66702" marT="0" marB="0"/>
                </a:tc>
                <a:extLst>
                  <a:ext uri="{0D108BD9-81ED-4DB2-BD59-A6C34878D82A}">
                    <a16:rowId xmlns:a16="http://schemas.microsoft.com/office/drawing/2014/main" val="10021"/>
                  </a:ext>
                </a:extLst>
              </a:tr>
              <a:tr h="163049">
                <a:tc>
                  <a:txBody>
                    <a:bodyPr/>
                    <a:lstStyle/>
                    <a:p>
                      <a:pPr>
                        <a:spcAft>
                          <a:spcPts val="0"/>
                        </a:spcAft>
                      </a:pPr>
                      <a:r>
                        <a:rPr lang="en-US" sz="1100">
                          <a:effectLst/>
                        </a:rPr>
                        <a:t>Logs</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702" marR="66702" marT="0" marB="0"/>
                </a:tc>
                <a:tc>
                  <a:txBody>
                    <a:bodyPr/>
                    <a:lstStyle/>
                    <a:p>
                      <a:pPr>
                        <a:spcAft>
                          <a:spcPts val="0"/>
                        </a:spcAft>
                      </a:pPr>
                      <a:r>
                        <a:rPr lang="en-US" sz="1100" dirty="0">
                          <a:effectLst/>
                        </a:rPr>
                        <a:t>Forestry, sustainability</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702" marR="66702" marT="0" marB="0"/>
                </a:tc>
                <a:extLst>
                  <a:ext uri="{0D108BD9-81ED-4DB2-BD59-A6C34878D82A}">
                    <a16:rowId xmlns:a16="http://schemas.microsoft.com/office/drawing/2014/main" val="10022"/>
                  </a:ext>
                </a:extLst>
              </a:tr>
            </a:tbl>
          </a:graphicData>
        </a:graphic>
      </p:graphicFrame>
      <p:sp>
        <p:nvSpPr>
          <p:cNvPr id="3" name="Bildeforklaring formet som et avrundet rektangel 2"/>
          <p:cNvSpPr/>
          <p:nvPr/>
        </p:nvSpPr>
        <p:spPr>
          <a:xfrm>
            <a:off x="9049026" y="938784"/>
            <a:ext cx="1947672" cy="697992"/>
          </a:xfrm>
          <a:prstGeom prst="wedgeRoundRectCallout">
            <a:avLst>
              <a:gd name="adj1" fmla="val -95951"/>
              <a:gd name="adj2" fmla="val 4043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a:t>Aim: </a:t>
            </a:r>
            <a:r>
              <a:rPr lang="en-US" sz="1200" dirty="0"/>
              <a:t>“elaborate on and discuss a number of international and global challenges”</a:t>
            </a:r>
            <a:endParaRPr lang="nb-NO" sz="1200" dirty="0"/>
          </a:p>
        </p:txBody>
      </p:sp>
    </p:spTree>
    <p:extLst>
      <p:ext uri="{BB962C8B-B14F-4D97-AF65-F5344CB8AC3E}">
        <p14:creationId xmlns:p14="http://schemas.microsoft.com/office/powerpoint/2010/main" val="3334914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normAutofit/>
          </a:bodyPr>
          <a:lstStyle/>
          <a:p>
            <a:r>
              <a:rPr lang="nb-NO" sz="2800" dirty="0" err="1">
                <a:solidFill>
                  <a:schemeClr val="accent3"/>
                </a:solidFill>
              </a:rPr>
              <a:t>Steps</a:t>
            </a:r>
            <a:r>
              <a:rPr lang="nb-NO" sz="2800" dirty="0">
                <a:solidFill>
                  <a:schemeClr val="accent3"/>
                </a:solidFill>
              </a:rPr>
              <a:t> </a:t>
            </a:r>
            <a:r>
              <a:rPr lang="nb-NO" sz="2800" dirty="0">
                <a:solidFill>
                  <a:schemeClr val="accent3"/>
                </a:solidFill>
                <a:latin typeface="Calibri Light" panose="020F0302020204030204" pitchFamily="34" charset="0"/>
              </a:rPr>
              <a:t>4 – 6 </a:t>
            </a:r>
            <a:r>
              <a:rPr lang="nb-NO" sz="2800" dirty="0"/>
              <a:t>Working with </a:t>
            </a:r>
            <a:r>
              <a:rPr lang="nb-NO" sz="2800" dirty="0" err="1"/>
              <a:t>the</a:t>
            </a:r>
            <a:r>
              <a:rPr lang="nb-NO" sz="2800" dirty="0"/>
              <a:t> </a:t>
            </a:r>
            <a:r>
              <a:rPr lang="nb-NO" sz="2800" dirty="0" err="1"/>
              <a:t>chapter</a:t>
            </a:r>
            <a:r>
              <a:rPr lang="nb-NO" sz="2800" dirty="0"/>
              <a:t> </a:t>
            </a:r>
            <a:r>
              <a:rPr lang="nb-NO" sz="2800" dirty="0" err="1"/>
              <a:t>illustrations</a:t>
            </a:r>
            <a:endParaRPr lang="nb-NO" sz="2800" dirty="0"/>
          </a:p>
        </p:txBody>
      </p:sp>
      <p:sp>
        <p:nvSpPr>
          <p:cNvPr id="6" name="Plassholder for innhold 5"/>
          <p:cNvSpPr>
            <a:spLocks noGrp="1"/>
          </p:cNvSpPr>
          <p:nvPr>
            <p:ph idx="1"/>
          </p:nvPr>
        </p:nvSpPr>
        <p:spPr>
          <a:xfrm>
            <a:off x="1143000" y="1609344"/>
            <a:ext cx="9872871" cy="740664"/>
          </a:xfrm>
        </p:spPr>
        <p:txBody>
          <a:bodyPr>
            <a:normAutofit/>
          </a:bodyPr>
          <a:lstStyle/>
          <a:p>
            <a:pPr marL="45720" indent="0">
              <a:buNone/>
            </a:pPr>
            <a:r>
              <a:rPr lang="en-US" sz="1800" b="1" dirty="0"/>
              <a:t>Multicultural Societies: </a:t>
            </a:r>
            <a:r>
              <a:rPr lang="en-US" sz="1800" dirty="0"/>
              <a:t>The illustration depicts a boy and a girl walking across a square.</a:t>
            </a:r>
            <a:endParaRPr lang="nb-NO" sz="1800" dirty="0"/>
          </a:p>
        </p:txBody>
      </p:sp>
      <p:pic>
        <p:nvPicPr>
          <p:cNvPr id="8" name="Bild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351" y="2056194"/>
            <a:ext cx="3427740" cy="4320000"/>
          </a:xfrm>
          <a:prstGeom prst="rect">
            <a:avLst/>
          </a:prstGeom>
          <a:ln>
            <a:solidFill>
              <a:schemeClr val="bg2"/>
            </a:solidFill>
          </a:ln>
        </p:spPr>
      </p:pic>
      <p:graphicFrame>
        <p:nvGraphicFramePr>
          <p:cNvPr id="10" name="Tabell 9"/>
          <p:cNvGraphicFramePr>
            <a:graphicFrameLocks noGrp="1"/>
          </p:cNvGraphicFramePr>
          <p:nvPr>
            <p:extLst>
              <p:ext uri="{D42A27DB-BD31-4B8C-83A1-F6EECF244321}">
                <p14:modId xmlns:p14="http://schemas.microsoft.com/office/powerpoint/2010/main" val="1363213955"/>
              </p:ext>
            </p:extLst>
          </p:nvPr>
        </p:nvGraphicFramePr>
        <p:xfrm>
          <a:off x="4790662" y="3435244"/>
          <a:ext cx="5759450" cy="670560"/>
        </p:xfrm>
        <a:graphic>
          <a:graphicData uri="http://schemas.openxmlformats.org/drawingml/2006/table">
            <a:tbl>
              <a:tblPr firstRow="1">
                <a:tableStyleId>{5C22544A-7EE6-4342-B048-85BDC9FD1C3A}</a:tableStyleId>
              </a:tblPr>
              <a:tblGrid>
                <a:gridCol w="2879725">
                  <a:extLst>
                    <a:ext uri="{9D8B030D-6E8A-4147-A177-3AD203B41FA5}">
                      <a16:colId xmlns:a16="http://schemas.microsoft.com/office/drawing/2014/main" val="20000"/>
                    </a:ext>
                  </a:extLst>
                </a:gridCol>
                <a:gridCol w="2879725">
                  <a:extLst>
                    <a:ext uri="{9D8B030D-6E8A-4147-A177-3AD203B41FA5}">
                      <a16:colId xmlns:a16="http://schemas.microsoft.com/office/drawing/2014/main" val="20001"/>
                    </a:ext>
                  </a:extLst>
                </a:gridCol>
              </a:tblGrid>
              <a:tr h="0">
                <a:tc>
                  <a:txBody>
                    <a:bodyPr/>
                    <a:lstStyle/>
                    <a:p>
                      <a:pPr>
                        <a:spcAft>
                          <a:spcPts val="0"/>
                        </a:spcAft>
                      </a:pPr>
                      <a:r>
                        <a:rPr lang="en-US" sz="1100" dirty="0">
                          <a:effectLst/>
                        </a:rPr>
                        <a:t>Boy</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b-NO" sz="1100">
                          <a:effectLst/>
                        </a:rPr>
                        <a:t>Influences from</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a:spcAft>
                          <a:spcPts val="0"/>
                        </a:spcAft>
                      </a:pPr>
                      <a:r>
                        <a:rPr lang="en-US" sz="1100" dirty="0">
                          <a:effectLst/>
                        </a:rPr>
                        <a:t>Wears boots and sombrero</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100">
                          <a:effectLst/>
                        </a:rPr>
                        <a:t>USA, Mexico</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spcAft>
                          <a:spcPts val="0"/>
                        </a:spcAft>
                      </a:pPr>
                      <a:r>
                        <a:rPr lang="en-US" sz="1100">
                          <a:effectLst/>
                        </a:rPr>
                        <a:t>Dressed in kilt and Marius sweater</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100">
                          <a:effectLst/>
                        </a:rPr>
                        <a:t>Scotland, Norway</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spcAft>
                          <a:spcPts val="0"/>
                        </a:spcAft>
                      </a:pPr>
                      <a:r>
                        <a:rPr lang="en-US" sz="1100">
                          <a:effectLst/>
                        </a:rPr>
                        <a:t>Eats pizza with chopsticks from fast food box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100" dirty="0">
                          <a:effectLst/>
                        </a:rPr>
                        <a:t>Italy, China, USA</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graphicFrame>
        <p:nvGraphicFramePr>
          <p:cNvPr id="12" name="Tabell 11"/>
          <p:cNvGraphicFramePr>
            <a:graphicFrameLocks noGrp="1"/>
          </p:cNvGraphicFramePr>
          <p:nvPr>
            <p:extLst>
              <p:ext uri="{D42A27DB-BD31-4B8C-83A1-F6EECF244321}">
                <p14:modId xmlns:p14="http://schemas.microsoft.com/office/powerpoint/2010/main" val="4040868342"/>
              </p:ext>
            </p:extLst>
          </p:nvPr>
        </p:nvGraphicFramePr>
        <p:xfrm>
          <a:off x="4790662" y="4358936"/>
          <a:ext cx="5759450" cy="896939"/>
        </p:xfrm>
        <a:graphic>
          <a:graphicData uri="http://schemas.openxmlformats.org/drawingml/2006/table">
            <a:tbl>
              <a:tblPr firstRow="1">
                <a:tableStyleId>{5C22544A-7EE6-4342-B048-85BDC9FD1C3A}</a:tableStyleId>
              </a:tblPr>
              <a:tblGrid>
                <a:gridCol w="2879725">
                  <a:extLst>
                    <a:ext uri="{9D8B030D-6E8A-4147-A177-3AD203B41FA5}">
                      <a16:colId xmlns:a16="http://schemas.microsoft.com/office/drawing/2014/main" val="20000"/>
                    </a:ext>
                  </a:extLst>
                </a:gridCol>
                <a:gridCol w="2879725">
                  <a:extLst>
                    <a:ext uri="{9D8B030D-6E8A-4147-A177-3AD203B41FA5}">
                      <a16:colId xmlns:a16="http://schemas.microsoft.com/office/drawing/2014/main" val="20001"/>
                    </a:ext>
                  </a:extLst>
                </a:gridCol>
              </a:tblGrid>
              <a:tr h="0">
                <a:tc>
                  <a:txBody>
                    <a:bodyPr/>
                    <a:lstStyle/>
                    <a:p>
                      <a:pPr>
                        <a:lnSpc>
                          <a:spcPct val="107000"/>
                        </a:lnSpc>
                        <a:spcAft>
                          <a:spcPts val="0"/>
                        </a:spcAft>
                      </a:pPr>
                      <a:r>
                        <a:rPr lang="en-US" sz="1100" dirty="0">
                          <a:effectLst/>
                        </a:rPr>
                        <a:t>Girl</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dirty="0" err="1">
                          <a:effectLst/>
                        </a:rPr>
                        <a:t>Influences</a:t>
                      </a:r>
                      <a:r>
                        <a:rPr lang="nb-NO" sz="1100" dirty="0">
                          <a:effectLst/>
                        </a:rPr>
                        <a:t> from</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a:lnSpc>
                          <a:spcPct val="107000"/>
                        </a:lnSpc>
                        <a:spcAft>
                          <a:spcPts val="0"/>
                        </a:spcAft>
                      </a:pPr>
                      <a:r>
                        <a:rPr lang="en-US" sz="1100">
                          <a:effectLst/>
                        </a:rPr>
                        <a:t>Wears clogs and ushanka (Russian winter hat)</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Holland, Russia</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nSpc>
                          <a:spcPct val="107000"/>
                        </a:lnSpc>
                        <a:spcAft>
                          <a:spcPts val="0"/>
                        </a:spcAft>
                      </a:pPr>
                      <a:r>
                        <a:rPr lang="en-US" sz="1100" dirty="0">
                          <a:effectLst/>
                        </a:rPr>
                        <a:t>Dressed in flamenco dress, top with patterns from traditional Sami costume</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Spain, Northern Scandinavia/Russia</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nSpc>
                          <a:spcPct val="107000"/>
                        </a:lnSpc>
                        <a:spcAft>
                          <a:spcPts val="0"/>
                        </a:spcAft>
                      </a:pPr>
                      <a:r>
                        <a:rPr lang="en-US" sz="1100" dirty="0">
                          <a:effectLst/>
                        </a:rPr>
                        <a:t>Holds hand fan, smartphone</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dirty="0">
                          <a:effectLst/>
                        </a:rPr>
                        <a:t>China, USA</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graphicFrame>
        <p:nvGraphicFramePr>
          <p:cNvPr id="13" name="Tabell 12"/>
          <p:cNvGraphicFramePr>
            <a:graphicFrameLocks noGrp="1"/>
          </p:cNvGraphicFramePr>
          <p:nvPr>
            <p:extLst>
              <p:ext uri="{D42A27DB-BD31-4B8C-83A1-F6EECF244321}">
                <p14:modId xmlns:p14="http://schemas.microsoft.com/office/powerpoint/2010/main" val="1765677517"/>
              </p:ext>
            </p:extLst>
          </p:nvPr>
        </p:nvGraphicFramePr>
        <p:xfrm>
          <a:off x="4790662" y="5477256"/>
          <a:ext cx="5759450" cy="838200"/>
        </p:xfrm>
        <a:graphic>
          <a:graphicData uri="http://schemas.openxmlformats.org/drawingml/2006/table">
            <a:tbl>
              <a:tblPr firstRow="1">
                <a:tableStyleId>{5C22544A-7EE6-4342-B048-85BDC9FD1C3A}</a:tableStyleId>
              </a:tblPr>
              <a:tblGrid>
                <a:gridCol w="2879725">
                  <a:extLst>
                    <a:ext uri="{9D8B030D-6E8A-4147-A177-3AD203B41FA5}">
                      <a16:colId xmlns:a16="http://schemas.microsoft.com/office/drawing/2014/main" val="20000"/>
                    </a:ext>
                  </a:extLst>
                </a:gridCol>
                <a:gridCol w="2879725">
                  <a:extLst>
                    <a:ext uri="{9D8B030D-6E8A-4147-A177-3AD203B41FA5}">
                      <a16:colId xmlns:a16="http://schemas.microsoft.com/office/drawing/2014/main" val="20001"/>
                    </a:ext>
                  </a:extLst>
                </a:gridCol>
              </a:tblGrid>
              <a:tr h="0">
                <a:tc>
                  <a:txBody>
                    <a:bodyPr/>
                    <a:lstStyle/>
                    <a:p>
                      <a:pPr>
                        <a:spcAft>
                          <a:spcPts val="0"/>
                        </a:spcAft>
                      </a:pPr>
                      <a:r>
                        <a:rPr lang="en-US" sz="1100" dirty="0">
                          <a:effectLst/>
                        </a:rPr>
                        <a:t>Square</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b-NO" sz="1100">
                          <a:effectLst/>
                        </a:rPr>
                        <a:t>Influences from</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a:spcAft>
                          <a:spcPts val="0"/>
                        </a:spcAft>
                      </a:pPr>
                      <a:r>
                        <a:rPr lang="en-US" sz="1100">
                          <a:effectLst/>
                        </a:rPr>
                        <a:t>Kebab shop</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100">
                          <a:effectLst/>
                        </a:rPr>
                        <a:t>Turkey</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spcAft>
                          <a:spcPts val="0"/>
                        </a:spcAft>
                      </a:pPr>
                      <a:r>
                        <a:rPr lang="en-US" sz="1100">
                          <a:effectLst/>
                        </a:rPr>
                        <a:t>Acupuncture clinic</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100">
                          <a:effectLst/>
                        </a:rPr>
                        <a:t>China</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spcAft>
                          <a:spcPts val="0"/>
                        </a:spcAft>
                      </a:pPr>
                      <a:r>
                        <a:rPr lang="en-US" sz="1100">
                          <a:effectLst/>
                        </a:rPr>
                        <a:t>Café</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100">
                          <a:effectLst/>
                        </a:rPr>
                        <a:t>France</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a:spcAft>
                          <a:spcPts val="0"/>
                        </a:spcAft>
                      </a:pPr>
                      <a:r>
                        <a:rPr lang="en-US" sz="1100">
                          <a:effectLst/>
                        </a:rPr>
                        <a:t>Polish café, restaurant or shop</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100" dirty="0">
                          <a:effectLst/>
                        </a:rPr>
                        <a:t>Poland</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14" name="Bildeforklaring formet som et avrundet rektangel 13"/>
          <p:cNvSpPr/>
          <p:nvPr/>
        </p:nvSpPr>
        <p:spPr>
          <a:xfrm>
            <a:off x="4790662" y="2066544"/>
            <a:ext cx="5759450" cy="1115568"/>
          </a:xfrm>
          <a:prstGeom prst="wedgeRoundRectCallout">
            <a:avLst>
              <a:gd name="adj1" fmla="val -61392"/>
              <a:gd name="adj2" fmla="val -3824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a:t>Aims: </a:t>
            </a:r>
          </a:p>
          <a:p>
            <a:pPr algn="ctr"/>
            <a:r>
              <a:rPr lang="en-US" sz="1200" dirty="0"/>
              <a:t>“elaborate on and discuss various aspects of multicultural societies in the English-speaking world” </a:t>
            </a:r>
          </a:p>
          <a:p>
            <a:pPr algn="ctr"/>
            <a:endParaRPr lang="en-US" sz="1200" dirty="0"/>
          </a:p>
          <a:p>
            <a:pPr algn="ctr"/>
            <a:r>
              <a:rPr lang="en-US" sz="1200" dirty="0"/>
              <a:t>“reflect on how cultural differences and dissimilar value systems can affect communication”</a:t>
            </a:r>
            <a:endParaRPr lang="nb-NO" sz="1200" dirty="0"/>
          </a:p>
        </p:txBody>
      </p:sp>
    </p:spTree>
    <p:extLst>
      <p:ext uri="{BB962C8B-B14F-4D97-AF65-F5344CB8AC3E}">
        <p14:creationId xmlns:p14="http://schemas.microsoft.com/office/powerpoint/2010/main" val="1432617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normAutofit/>
          </a:bodyPr>
          <a:lstStyle/>
          <a:p>
            <a:r>
              <a:rPr lang="nb-NO" sz="2800" dirty="0" err="1">
                <a:solidFill>
                  <a:schemeClr val="accent3"/>
                </a:solidFill>
              </a:rPr>
              <a:t>Steps</a:t>
            </a:r>
            <a:r>
              <a:rPr lang="nb-NO" sz="2800" dirty="0">
                <a:solidFill>
                  <a:schemeClr val="accent3"/>
                </a:solidFill>
              </a:rPr>
              <a:t> </a:t>
            </a:r>
            <a:r>
              <a:rPr lang="nb-NO" sz="2800" dirty="0">
                <a:solidFill>
                  <a:schemeClr val="accent3"/>
                </a:solidFill>
                <a:latin typeface="Calibri Light" panose="020F0302020204030204" pitchFamily="34" charset="0"/>
              </a:rPr>
              <a:t>4 – 6 </a:t>
            </a:r>
            <a:r>
              <a:rPr lang="nb-NO" sz="2800" dirty="0"/>
              <a:t>Working with </a:t>
            </a:r>
            <a:r>
              <a:rPr lang="nb-NO" sz="2800" dirty="0" err="1"/>
              <a:t>the</a:t>
            </a:r>
            <a:r>
              <a:rPr lang="nb-NO" sz="2800" dirty="0"/>
              <a:t> </a:t>
            </a:r>
            <a:r>
              <a:rPr lang="nb-NO" sz="2800" dirty="0" err="1"/>
              <a:t>chapter</a:t>
            </a:r>
            <a:r>
              <a:rPr lang="nb-NO" sz="2800" dirty="0"/>
              <a:t> </a:t>
            </a:r>
            <a:r>
              <a:rPr lang="nb-NO" sz="2800" dirty="0" err="1"/>
              <a:t>illustrations</a:t>
            </a:r>
            <a:endParaRPr lang="nb-NO" sz="2800" dirty="0"/>
          </a:p>
        </p:txBody>
      </p:sp>
      <p:sp>
        <p:nvSpPr>
          <p:cNvPr id="6" name="Plassholder for innhold 5"/>
          <p:cNvSpPr>
            <a:spLocks noGrp="1"/>
          </p:cNvSpPr>
          <p:nvPr>
            <p:ph sz="half" idx="1"/>
          </p:nvPr>
        </p:nvSpPr>
        <p:spPr>
          <a:xfrm>
            <a:off x="1143000" y="2057399"/>
            <a:ext cx="3388956" cy="4023360"/>
          </a:xfrm>
        </p:spPr>
        <p:txBody>
          <a:bodyPr>
            <a:normAutofit fontScale="62500" lnSpcReduction="20000"/>
          </a:bodyPr>
          <a:lstStyle/>
          <a:p>
            <a:pPr marL="45720" indent="0">
              <a:buNone/>
            </a:pPr>
            <a:endParaRPr lang="nb-NO" sz="1800" dirty="0"/>
          </a:p>
        </p:txBody>
      </p:sp>
      <p:sp>
        <p:nvSpPr>
          <p:cNvPr id="2" name="Plassholder for innhold 1"/>
          <p:cNvSpPr>
            <a:spLocks noGrp="1"/>
          </p:cNvSpPr>
          <p:nvPr>
            <p:ph sz="half" idx="2"/>
          </p:nvPr>
        </p:nvSpPr>
        <p:spPr>
          <a:xfrm>
            <a:off x="4937760" y="2075688"/>
            <a:ext cx="5916168" cy="4023360"/>
          </a:xfrm>
        </p:spPr>
        <p:txBody>
          <a:bodyPr>
            <a:normAutofit fontScale="62500" lnSpcReduction="20000"/>
          </a:bodyPr>
          <a:lstStyle/>
          <a:p>
            <a:pPr marL="45720" indent="0">
              <a:buNone/>
            </a:pPr>
            <a:r>
              <a:rPr lang="en-US" sz="2900" b="1" dirty="0"/>
              <a:t>The media</a:t>
            </a:r>
            <a:endParaRPr lang="nb-NO" sz="2900" b="1" dirty="0"/>
          </a:p>
          <a:p>
            <a:pPr marL="45720" indent="0">
              <a:buNone/>
            </a:pPr>
            <a:r>
              <a:rPr lang="en-US" dirty="0"/>
              <a:t>Two boys and two girls are surrounded by different media. The boy on the left has found something he wants to inform the others about, but they already know. There is breaking news on a TV on the wall and there is a sound system on top of a bookshelf.</a:t>
            </a:r>
            <a:endParaRPr lang="nb-NO" dirty="0"/>
          </a:p>
          <a:p>
            <a:pPr marL="45720" indent="0">
              <a:buNone/>
            </a:pPr>
            <a:r>
              <a:rPr lang="en-US" b="1" dirty="0"/>
              <a:t> </a:t>
            </a:r>
            <a:endParaRPr lang="nb-NO" dirty="0"/>
          </a:p>
          <a:p>
            <a:pPr marL="45720" indent="0">
              <a:buNone/>
            </a:pPr>
            <a:r>
              <a:rPr lang="en-US" dirty="0"/>
              <a:t>The boy on the left gets information from a smartphone, tablet, laptop computer and headphones.</a:t>
            </a:r>
            <a:endParaRPr lang="nb-NO" dirty="0"/>
          </a:p>
          <a:p>
            <a:pPr marL="45720" indent="0">
              <a:buNone/>
            </a:pPr>
            <a:r>
              <a:rPr lang="en-US" dirty="0"/>
              <a:t> </a:t>
            </a:r>
            <a:endParaRPr lang="nb-NO" dirty="0"/>
          </a:p>
          <a:p>
            <a:pPr marL="45720" indent="0">
              <a:buNone/>
            </a:pPr>
            <a:r>
              <a:rPr lang="en-US" dirty="0"/>
              <a:t>The girl on the left gets information from a desktop computer and tablet (on charge). She also takes a selfie with a smartphone.</a:t>
            </a:r>
            <a:endParaRPr lang="nb-NO" dirty="0"/>
          </a:p>
          <a:p>
            <a:pPr marL="45720" indent="0">
              <a:buNone/>
            </a:pPr>
            <a:r>
              <a:rPr lang="en-US" dirty="0"/>
              <a:t> </a:t>
            </a:r>
            <a:endParaRPr lang="nb-NO" dirty="0"/>
          </a:p>
          <a:p>
            <a:pPr marL="45720" indent="0">
              <a:buNone/>
            </a:pPr>
            <a:r>
              <a:rPr lang="en-US" dirty="0"/>
              <a:t>The boy on the right gets information from a newspaper.</a:t>
            </a:r>
            <a:endParaRPr lang="nb-NO" dirty="0"/>
          </a:p>
          <a:p>
            <a:pPr marL="45720" indent="0">
              <a:buNone/>
            </a:pPr>
            <a:r>
              <a:rPr lang="en-US" dirty="0"/>
              <a:t> </a:t>
            </a:r>
            <a:endParaRPr lang="nb-NO" dirty="0"/>
          </a:p>
          <a:p>
            <a:pPr marL="45720" indent="0">
              <a:buNone/>
            </a:pPr>
            <a:r>
              <a:rPr lang="en-US" dirty="0"/>
              <a:t>The girl on the right gets information from a tablet and headphones.</a:t>
            </a:r>
            <a:endParaRPr lang="nb-NO" dirty="0"/>
          </a:p>
          <a:p>
            <a:endParaRPr lang="nb-NO" dirty="0"/>
          </a:p>
        </p:txBody>
      </p:sp>
      <p:pic>
        <p:nvPicPr>
          <p:cNvPr id="9" name="Bil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965960"/>
            <a:ext cx="3388956" cy="4320000"/>
          </a:xfrm>
          <a:prstGeom prst="rect">
            <a:avLst/>
          </a:prstGeom>
          <a:ln>
            <a:solidFill>
              <a:schemeClr val="bg2"/>
            </a:solidFill>
          </a:ln>
        </p:spPr>
      </p:pic>
      <p:sp>
        <p:nvSpPr>
          <p:cNvPr id="11" name="Bildeforklaring formet som et avrundet rektangel 10"/>
          <p:cNvSpPr/>
          <p:nvPr/>
        </p:nvSpPr>
        <p:spPr>
          <a:xfrm>
            <a:off x="8458200" y="1508760"/>
            <a:ext cx="2309898" cy="786384"/>
          </a:xfrm>
          <a:prstGeom prst="wedgeRoundRectCallout">
            <a:avLst>
              <a:gd name="adj1" fmla="val -88120"/>
              <a:gd name="adj2" fmla="val 3964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a:t>Aim: </a:t>
            </a:r>
            <a:r>
              <a:rPr lang="en-US" sz="1200" dirty="0"/>
              <a:t>“</a:t>
            </a:r>
            <a:r>
              <a:rPr lang="en-US" sz="1200" dirty="0" err="1"/>
              <a:t>analyse</a:t>
            </a:r>
            <a:r>
              <a:rPr lang="en-US" sz="1200" dirty="0"/>
              <a:t> and assess the role of some English-language media in international society”</a:t>
            </a:r>
            <a:endParaRPr lang="nb-NO" sz="1200" dirty="0"/>
          </a:p>
        </p:txBody>
      </p:sp>
    </p:spTree>
    <p:extLst>
      <p:ext uri="{BB962C8B-B14F-4D97-AF65-F5344CB8AC3E}">
        <p14:creationId xmlns:p14="http://schemas.microsoft.com/office/powerpoint/2010/main" val="2015157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normAutofit/>
          </a:bodyPr>
          <a:lstStyle/>
          <a:p>
            <a:r>
              <a:rPr lang="nb-NO" sz="2800" dirty="0" err="1">
                <a:solidFill>
                  <a:schemeClr val="accent3"/>
                </a:solidFill>
              </a:rPr>
              <a:t>Steps</a:t>
            </a:r>
            <a:r>
              <a:rPr lang="nb-NO" sz="2800" dirty="0">
                <a:solidFill>
                  <a:schemeClr val="accent3"/>
                </a:solidFill>
              </a:rPr>
              <a:t> </a:t>
            </a:r>
            <a:r>
              <a:rPr lang="nb-NO" sz="2800" dirty="0">
                <a:solidFill>
                  <a:schemeClr val="accent3"/>
                </a:solidFill>
                <a:latin typeface="Calibri Light" panose="020F0302020204030204" pitchFamily="34" charset="0"/>
              </a:rPr>
              <a:t>4 – 6 </a:t>
            </a:r>
            <a:r>
              <a:rPr lang="nb-NO" sz="2800" dirty="0"/>
              <a:t>Working with </a:t>
            </a:r>
            <a:r>
              <a:rPr lang="nb-NO" sz="2800" dirty="0" err="1"/>
              <a:t>the</a:t>
            </a:r>
            <a:r>
              <a:rPr lang="nb-NO" sz="2800" dirty="0"/>
              <a:t> </a:t>
            </a:r>
            <a:r>
              <a:rPr lang="nb-NO" sz="2800" dirty="0" err="1"/>
              <a:t>chapter</a:t>
            </a:r>
            <a:r>
              <a:rPr lang="nb-NO" sz="2800" dirty="0"/>
              <a:t> </a:t>
            </a:r>
            <a:r>
              <a:rPr lang="nb-NO" sz="2800" dirty="0" err="1"/>
              <a:t>illustrations</a:t>
            </a:r>
            <a:endParaRPr lang="nb-NO" sz="2800" dirty="0"/>
          </a:p>
        </p:txBody>
      </p:sp>
      <p:sp>
        <p:nvSpPr>
          <p:cNvPr id="6" name="Plassholder for innhold 5"/>
          <p:cNvSpPr>
            <a:spLocks noGrp="1"/>
          </p:cNvSpPr>
          <p:nvPr>
            <p:ph sz="half" idx="1"/>
          </p:nvPr>
        </p:nvSpPr>
        <p:spPr>
          <a:xfrm>
            <a:off x="1143000" y="2057399"/>
            <a:ext cx="3388956" cy="4023360"/>
          </a:xfrm>
        </p:spPr>
        <p:txBody>
          <a:bodyPr>
            <a:normAutofit/>
          </a:bodyPr>
          <a:lstStyle/>
          <a:p>
            <a:pPr marL="45720" indent="0">
              <a:buNone/>
            </a:pPr>
            <a:endParaRPr lang="nb-NO" sz="1800" dirty="0"/>
          </a:p>
        </p:txBody>
      </p:sp>
      <p:sp>
        <p:nvSpPr>
          <p:cNvPr id="2" name="Plassholder for innhold 1"/>
          <p:cNvSpPr>
            <a:spLocks noGrp="1"/>
          </p:cNvSpPr>
          <p:nvPr>
            <p:ph sz="half" idx="2"/>
          </p:nvPr>
        </p:nvSpPr>
        <p:spPr>
          <a:xfrm>
            <a:off x="4937760" y="2020272"/>
            <a:ext cx="5586984" cy="4023360"/>
          </a:xfrm>
        </p:spPr>
        <p:txBody>
          <a:bodyPr>
            <a:normAutofit/>
          </a:bodyPr>
          <a:lstStyle/>
          <a:p>
            <a:pPr marL="45720" indent="0">
              <a:buNone/>
            </a:pPr>
            <a:r>
              <a:rPr lang="nb-NO" sz="1800" b="1" dirty="0" err="1"/>
              <a:t>Work</a:t>
            </a:r>
            <a:r>
              <a:rPr lang="nb-NO" sz="1800" b="1" dirty="0"/>
              <a:t> and </a:t>
            </a:r>
            <a:r>
              <a:rPr lang="nb-NO" sz="1800" b="1" dirty="0" err="1"/>
              <a:t>Education</a:t>
            </a:r>
            <a:endParaRPr lang="nb-NO" sz="1800" b="1" dirty="0"/>
          </a:p>
          <a:p>
            <a:pPr marL="45720" indent="0">
              <a:buNone/>
            </a:pPr>
            <a:endParaRPr lang="en-US" sz="1400" dirty="0"/>
          </a:p>
          <a:p>
            <a:pPr marL="45720" indent="0">
              <a:buNone/>
            </a:pPr>
            <a:endParaRPr lang="en-US" sz="1400" dirty="0"/>
          </a:p>
          <a:p>
            <a:pPr marL="45720" indent="0">
              <a:buNone/>
            </a:pPr>
            <a:endParaRPr lang="en-US" sz="1400" dirty="0"/>
          </a:p>
          <a:p>
            <a:pPr marL="45720" indent="0">
              <a:buNone/>
            </a:pPr>
            <a:r>
              <a:rPr lang="en-US" sz="1400" dirty="0"/>
              <a:t>A number of young people are climbing a diving tower. Some have already taken “the great leap” into the world from the diving board itself which has the shape of Norway. A girl in midair has lost her “</a:t>
            </a:r>
            <a:r>
              <a:rPr lang="en-US" sz="1400" dirty="0" err="1"/>
              <a:t>russ</a:t>
            </a:r>
            <a:r>
              <a:rPr lang="en-US" sz="1400" dirty="0"/>
              <a:t> cap” and is holding a passport in her hand while others hold on to bags or briefcases. They will all land in different places. </a:t>
            </a:r>
            <a:endParaRPr lang="nb-NO" sz="1400" dirty="0"/>
          </a:p>
          <a:p>
            <a:pPr marL="45720" indent="0">
              <a:buNone/>
            </a:pPr>
            <a:endParaRPr lang="nb-NO" dirty="0"/>
          </a:p>
        </p:txBody>
      </p:sp>
      <p:pic>
        <p:nvPicPr>
          <p:cNvPr id="7" name="Bild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909079"/>
            <a:ext cx="3432743" cy="4320000"/>
          </a:xfrm>
          <a:prstGeom prst="rect">
            <a:avLst/>
          </a:prstGeom>
          <a:ln>
            <a:solidFill>
              <a:schemeClr val="bg2"/>
            </a:solidFill>
          </a:ln>
        </p:spPr>
      </p:pic>
      <p:sp>
        <p:nvSpPr>
          <p:cNvPr id="8" name="Bildeforklaring formet som et avrundet rektangel 7"/>
          <p:cNvSpPr/>
          <p:nvPr/>
        </p:nvSpPr>
        <p:spPr>
          <a:xfrm>
            <a:off x="8461806" y="1965960"/>
            <a:ext cx="1947672" cy="832104"/>
          </a:xfrm>
          <a:prstGeom prst="wedgeRoundRectCallout">
            <a:avLst>
              <a:gd name="adj1" fmla="val -106279"/>
              <a:gd name="adj2" fmla="val -2394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a:t>Aim: </a:t>
            </a:r>
            <a:r>
              <a:rPr lang="en-US" sz="1200" dirty="0"/>
              <a:t>“locate, elaborate on and discuss international educational options and employment options”</a:t>
            </a:r>
            <a:endParaRPr lang="nb-NO" sz="1200" dirty="0"/>
          </a:p>
        </p:txBody>
      </p:sp>
    </p:spTree>
    <p:extLst>
      <p:ext uri="{BB962C8B-B14F-4D97-AF65-F5344CB8AC3E}">
        <p14:creationId xmlns:p14="http://schemas.microsoft.com/office/powerpoint/2010/main" val="1814235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1143000" y="316992"/>
            <a:ext cx="9875520" cy="1018032"/>
          </a:xfrm>
        </p:spPr>
        <p:txBody>
          <a:bodyPr>
            <a:normAutofit/>
          </a:bodyPr>
          <a:lstStyle/>
          <a:p>
            <a:r>
              <a:rPr lang="nb-NO" sz="2800" dirty="0" err="1">
                <a:solidFill>
                  <a:schemeClr val="accent3"/>
                </a:solidFill>
              </a:rPr>
              <a:t>Step</a:t>
            </a:r>
            <a:r>
              <a:rPr lang="nb-NO" sz="2800" dirty="0">
                <a:solidFill>
                  <a:schemeClr val="accent3"/>
                </a:solidFill>
              </a:rPr>
              <a:t> </a:t>
            </a:r>
            <a:r>
              <a:rPr lang="nb-NO" sz="2800" dirty="0">
                <a:solidFill>
                  <a:schemeClr val="accent3"/>
                </a:solidFill>
                <a:latin typeface="Calibri Light" panose="020F0302020204030204" pitchFamily="34" charset="0"/>
              </a:rPr>
              <a:t>1</a:t>
            </a:r>
            <a:r>
              <a:rPr lang="nb-NO" sz="2800" dirty="0">
                <a:solidFill>
                  <a:schemeClr val="accent3"/>
                </a:solidFill>
              </a:rPr>
              <a:t> - </a:t>
            </a:r>
            <a:r>
              <a:rPr lang="nb-NO" sz="2800" dirty="0"/>
              <a:t>Working with elements from </a:t>
            </a:r>
            <a:r>
              <a:rPr lang="nb-NO" sz="2800" dirty="0" err="1"/>
              <a:t>the</a:t>
            </a:r>
            <a:r>
              <a:rPr lang="nb-NO" sz="2800" dirty="0"/>
              <a:t> cover </a:t>
            </a:r>
            <a:r>
              <a:rPr lang="nb-NO" sz="2800" dirty="0" err="1"/>
              <a:t>of</a:t>
            </a:r>
            <a:r>
              <a:rPr lang="nb-NO" sz="2800" dirty="0"/>
              <a:t> E</a:t>
            </a:r>
            <a:r>
              <a:rPr lang="nb-NO" sz="2800" dirty="0">
                <a:latin typeface="Calibri Light" panose="020F0302020204030204" pitchFamily="34" charset="0"/>
              </a:rPr>
              <a:t>2</a:t>
            </a:r>
          </a:p>
        </p:txBody>
      </p:sp>
      <p:pic>
        <p:nvPicPr>
          <p:cNvPr id="8" name="Plassholder for innhold 7"/>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679" t="362" r="958" b="396"/>
          <a:stretch/>
        </p:blipFill>
        <p:spPr>
          <a:xfrm>
            <a:off x="5367528" y="1463039"/>
            <a:ext cx="3977640" cy="5001769"/>
          </a:xfrm>
          <a:prstGeom prst="rect">
            <a:avLst/>
          </a:prstGeom>
          <a:ln>
            <a:noFill/>
          </a:ln>
          <a:effectLst>
            <a:outerShdw blurRad="292100" dist="139700" dir="2700000" algn="tl" rotWithShape="0">
              <a:srgbClr val="333333">
                <a:alpha val="65000"/>
              </a:srgbClr>
            </a:outerShdw>
          </a:effectLst>
        </p:spPr>
      </p:pic>
      <p:pic>
        <p:nvPicPr>
          <p:cNvPr id="7" name="Plassholder for innhold 6"/>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770" t="362" r="878" b="396"/>
          <a:stretch/>
        </p:blipFill>
        <p:spPr>
          <a:xfrm>
            <a:off x="1234440" y="1463039"/>
            <a:ext cx="3968496" cy="5001769"/>
          </a:xfrm>
          <a:prstGeom prst="rect">
            <a:avLst/>
          </a:prstGeom>
          <a:ln>
            <a:noFill/>
          </a:ln>
          <a:effectLst>
            <a:outerShdw blurRad="292100" dist="139700" dir="2700000" algn="tl" rotWithShape="0">
              <a:srgbClr val="333333">
                <a:alpha val="65000"/>
              </a:srgbClr>
            </a:outerShdw>
          </a:effectLst>
        </p:spPr>
      </p:pic>
      <p:sp>
        <p:nvSpPr>
          <p:cNvPr id="9" name="TekstSylinder 8"/>
          <p:cNvSpPr txBox="1"/>
          <p:nvPr/>
        </p:nvSpPr>
        <p:spPr>
          <a:xfrm>
            <a:off x="9485634" y="1444751"/>
            <a:ext cx="1944366" cy="2062103"/>
          </a:xfrm>
          <a:prstGeom prst="rect">
            <a:avLst/>
          </a:prstGeom>
          <a:noFill/>
          <a:ln>
            <a:solidFill>
              <a:schemeClr val="accent3"/>
            </a:solidFill>
          </a:ln>
        </p:spPr>
        <p:txBody>
          <a:bodyPr wrap="square" rtlCol="0">
            <a:spAutoFit/>
          </a:bodyPr>
          <a:lstStyle/>
          <a:p>
            <a:r>
              <a:rPr lang="nb-NO" sz="1400" b="1" dirty="0" err="1"/>
              <a:t>Recognizing</a:t>
            </a:r>
            <a:r>
              <a:rPr lang="nb-NO" sz="1400" b="1" dirty="0"/>
              <a:t> </a:t>
            </a:r>
            <a:r>
              <a:rPr lang="nb-NO" sz="1400" b="1" dirty="0" err="1"/>
              <a:t>the</a:t>
            </a:r>
            <a:r>
              <a:rPr lang="nb-NO" sz="1400" b="1" dirty="0"/>
              <a:t> elements</a:t>
            </a:r>
          </a:p>
          <a:p>
            <a:endParaRPr lang="nb-NO" sz="1600" dirty="0"/>
          </a:p>
          <a:p>
            <a:r>
              <a:rPr lang="nb-NO" sz="1400" dirty="0" err="1"/>
              <a:t>Study</a:t>
            </a:r>
            <a:r>
              <a:rPr lang="nb-NO" sz="1400" dirty="0"/>
              <a:t> </a:t>
            </a:r>
            <a:r>
              <a:rPr lang="nb-NO" sz="1400" dirty="0" err="1"/>
              <a:t>the</a:t>
            </a:r>
            <a:r>
              <a:rPr lang="nb-NO" sz="1400" dirty="0"/>
              <a:t> front and back cover </a:t>
            </a:r>
            <a:r>
              <a:rPr lang="nb-NO" sz="1400" dirty="0" err="1"/>
              <a:t>of</a:t>
            </a:r>
            <a:r>
              <a:rPr lang="nb-NO" sz="1400" dirty="0"/>
              <a:t> E2.</a:t>
            </a:r>
          </a:p>
          <a:p>
            <a:endParaRPr lang="nb-NO" sz="1400" dirty="0"/>
          </a:p>
          <a:p>
            <a:r>
              <a:rPr lang="nb-NO" sz="1400" dirty="0" err="1"/>
              <a:t>Compile</a:t>
            </a:r>
            <a:r>
              <a:rPr lang="nb-NO" sz="1400" dirty="0"/>
              <a:t> </a:t>
            </a:r>
            <a:r>
              <a:rPr lang="nb-NO" sz="1400" dirty="0" err="1"/>
              <a:t>individual</a:t>
            </a:r>
            <a:r>
              <a:rPr lang="nb-NO" sz="1400" dirty="0"/>
              <a:t> lists </a:t>
            </a:r>
            <a:r>
              <a:rPr lang="nb-NO" sz="1400" dirty="0" err="1"/>
              <a:t>of</a:t>
            </a:r>
            <a:r>
              <a:rPr lang="nb-NO" sz="1400" dirty="0"/>
              <a:t> as </a:t>
            </a:r>
            <a:r>
              <a:rPr lang="nb-NO" sz="1400" dirty="0" err="1"/>
              <a:t>many</a:t>
            </a:r>
            <a:r>
              <a:rPr lang="nb-NO" sz="1400" dirty="0"/>
              <a:t> elements as </a:t>
            </a:r>
            <a:r>
              <a:rPr lang="nb-NO" sz="1400" dirty="0" err="1"/>
              <a:t>possible</a:t>
            </a:r>
            <a:r>
              <a:rPr lang="nb-NO" sz="1400" dirty="0"/>
              <a:t> (5 </a:t>
            </a:r>
            <a:r>
              <a:rPr lang="nb-NO" sz="1400" dirty="0" err="1"/>
              <a:t>minutes</a:t>
            </a:r>
            <a:r>
              <a:rPr lang="nb-NO" sz="1400" dirty="0"/>
              <a:t>).</a:t>
            </a:r>
          </a:p>
        </p:txBody>
      </p:sp>
    </p:spTree>
    <p:extLst>
      <p:ext uri="{BB962C8B-B14F-4D97-AF65-F5344CB8AC3E}">
        <p14:creationId xmlns:p14="http://schemas.microsoft.com/office/powerpoint/2010/main" val="945148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1143000" y="316992"/>
            <a:ext cx="9875520" cy="1018032"/>
          </a:xfrm>
        </p:spPr>
        <p:txBody>
          <a:bodyPr>
            <a:normAutofit/>
          </a:bodyPr>
          <a:lstStyle/>
          <a:p>
            <a:r>
              <a:rPr lang="nb-NO" sz="2800" dirty="0" err="1">
                <a:solidFill>
                  <a:schemeClr val="accent3"/>
                </a:solidFill>
              </a:rPr>
              <a:t>Step</a:t>
            </a:r>
            <a:r>
              <a:rPr lang="nb-NO" sz="2800" dirty="0">
                <a:solidFill>
                  <a:schemeClr val="accent3"/>
                </a:solidFill>
              </a:rPr>
              <a:t> </a:t>
            </a:r>
            <a:r>
              <a:rPr lang="nb-NO" sz="2800" dirty="0">
                <a:solidFill>
                  <a:schemeClr val="accent3"/>
                </a:solidFill>
                <a:latin typeface="Calibri Light" panose="020F0302020204030204" pitchFamily="34" charset="0"/>
              </a:rPr>
              <a:t>2</a:t>
            </a:r>
            <a:r>
              <a:rPr lang="nb-NO" sz="2800" dirty="0">
                <a:solidFill>
                  <a:schemeClr val="accent3"/>
                </a:solidFill>
              </a:rPr>
              <a:t> </a:t>
            </a:r>
            <a:r>
              <a:rPr lang="nb-NO" sz="2800" dirty="0"/>
              <a:t>Working with elements from </a:t>
            </a:r>
            <a:r>
              <a:rPr lang="nb-NO" sz="2800" dirty="0" err="1"/>
              <a:t>the</a:t>
            </a:r>
            <a:r>
              <a:rPr lang="nb-NO" sz="2800" dirty="0"/>
              <a:t> cover </a:t>
            </a:r>
            <a:r>
              <a:rPr lang="nb-NO" sz="2800" dirty="0" err="1"/>
              <a:t>of</a:t>
            </a:r>
            <a:r>
              <a:rPr lang="nb-NO" sz="2800" dirty="0"/>
              <a:t> E</a:t>
            </a:r>
            <a:r>
              <a:rPr lang="nb-NO" sz="2800" dirty="0">
                <a:latin typeface="Calibri Light" panose="020F0302020204030204" pitchFamily="34" charset="0"/>
              </a:rPr>
              <a:t>2</a:t>
            </a:r>
          </a:p>
        </p:txBody>
      </p:sp>
      <p:sp>
        <p:nvSpPr>
          <p:cNvPr id="9" name="TekstSylinder 8"/>
          <p:cNvSpPr txBox="1"/>
          <p:nvPr/>
        </p:nvSpPr>
        <p:spPr>
          <a:xfrm>
            <a:off x="9485634" y="1444751"/>
            <a:ext cx="1944366" cy="4001095"/>
          </a:xfrm>
          <a:prstGeom prst="rect">
            <a:avLst/>
          </a:prstGeom>
          <a:noFill/>
          <a:ln>
            <a:solidFill>
              <a:schemeClr val="accent3"/>
            </a:solidFill>
          </a:ln>
        </p:spPr>
        <p:txBody>
          <a:bodyPr wrap="square" rtlCol="0">
            <a:spAutoFit/>
          </a:bodyPr>
          <a:lstStyle/>
          <a:p>
            <a:r>
              <a:rPr lang="nb-NO" sz="1400" b="1" dirty="0" err="1"/>
              <a:t>Interpreting</a:t>
            </a:r>
            <a:r>
              <a:rPr lang="nb-NO" sz="1400" b="1" dirty="0"/>
              <a:t> </a:t>
            </a:r>
            <a:r>
              <a:rPr lang="nb-NO" sz="1400" b="1" dirty="0" err="1"/>
              <a:t>the</a:t>
            </a:r>
            <a:r>
              <a:rPr lang="nb-NO" sz="1400" b="1" dirty="0"/>
              <a:t> elements</a:t>
            </a:r>
          </a:p>
          <a:p>
            <a:endParaRPr lang="nb-NO" sz="1600" dirty="0"/>
          </a:p>
          <a:p>
            <a:r>
              <a:rPr lang="en-US" sz="1400" dirty="0"/>
              <a:t>Choose one element and write one sentence where you suggest why it might have been put on the cover of the book. </a:t>
            </a:r>
          </a:p>
          <a:p>
            <a:endParaRPr lang="en-US" sz="1400" dirty="0"/>
          </a:p>
          <a:p>
            <a:r>
              <a:rPr lang="en-US" sz="1400" dirty="0"/>
              <a:t>Write similar sentences for as many elements as possible.</a:t>
            </a:r>
          </a:p>
          <a:p>
            <a:endParaRPr lang="en-US" sz="1400" dirty="0"/>
          </a:p>
          <a:p>
            <a:r>
              <a:rPr lang="en-US" sz="1400" dirty="0"/>
              <a:t>Firstly: Individual writing</a:t>
            </a:r>
          </a:p>
          <a:p>
            <a:r>
              <a:rPr lang="en-US" sz="1400" dirty="0"/>
              <a:t>Secondly: Plenary discussion</a:t>
            </a:r>
            <a:endParaRPr lang="nb-NO" sz="1400" dirty="0"/>
          </a:p>
        </p:txBody>
      </p:sp>
      <p:sp>
        <p:nvSpPr>
          <p:cNvPr id="2" name="Plassholder for innhold 1"/>
          <p:cNvSpPr>
            <a:spLocks noGrp="1"/>
          </p:cNvSpPr>
          <p:nvPr>
            <p:ph sz="half" idx="1"/>
          </p:nvPr>
        </p:nvSpPr>
        <p:spPr/>
        <p:txBody>
          <a:bodyPr/>
          <a:lstStyle/>
          <a:p>
            <a:endParaRPr lang="nb-NO"/>
          </a:p>
        </p:txBody>
      </p:sp>
      <p:sp>
        <p:nvSpPr>
          <p:cNvPr id="3" name="Plassholder for innhold 2"/>
          <p:cNvSpPr>
            <a:spLocks noGrp="1"/>
          </p:cNvSpPr>
          <p:nvPr>
            <p:ph sz="half" idx="2"/>
          </p:nvPr>
        </p:nvSpPr>
        <p:spPr/>
        <p:txBody>
          <a:bodyPr/>
          <a:lstStyle/>
          <a:p>
            <a:endParaRPr lang="nb-NO"/>
          </a:p>
        </p:txBody>
      </p:sp>
      <p:pic>
        <p:nvPicPr>
          <p:cNvPr id="10" name="Plassholder for innhold 7"/>
          <p:cNvPicPr>
            <a:picLocks noChangeAspect="1"/>
          </p:cNvPicPr>
          <p:nvPr/>
        </p:nvPicPr>
        <p:blipFill rotWithShape="1">
          <a:blip r:embed="rId2">
            <a:extLst>
              <a:ext uri="{28A0092B-C50C-407E-A947-70E740481C1C}">
                <a14:useLocalDpi xmlns:a14="http://schemas.microsoft.com/office/drawing/2010/main" val="0"/>
              </a:ext>
            </a:extLst>
          </a:blip>
          <a:srcRect l="679" t="362" r="958" b="396"/>
          <a:stretch/>
        </p:blipFill>
        <p:spPr>
          <a:xfrm>
            <a:off x="5358384" y="1453895"/>
            <a:ext cx="3977640" cy="5001769"/>
          </a:xfrm>
          <a:prstGeom prst="rect">
            <a:avLst/>
          </a:prstGeom>
          <a:ln>
            <a:noFill/>
          </a:ln>
          <a:effectLst>
            <a:outerShdw blurRad="292100" dist="139700" dir="2700000" algn="tl" rotWithShape="0">
              <a:srgbClr val="333333">
                <a:alpha val="65000"/>
              </a:srgbClr>
            </a:outerShdw>
          </a:effectLst>
        </p:spPr>
      </p:pic>
      <p:pic>
        <p:nvPicPr>
          <p:cNvPr id="11" name="Plassholder for innhold 6"/>
          <p:cNvPicPr>
            <a:picLocks noChangeAspect="1"/>
          </p:cNvPicPr>
          <p:nvPr/>
        </p:nvPicPr>
        <p:blipFill rotWithShape="1">
          <a:blip r:embed="rId3">
            <a:extLst>
              <a:ext uri="{28A0092B-C50C-407E-A947-70E740481C1C}">
                <a14:useLocalDpi xmlns:a14="http://schemas.microsoft.com/office/drawing/2010/main" val="0"/>
              </a:ext>
            </a:extLst>
          </a:blip>
          <a:srcRect l="770" t="362" r="878" b="396"/>
          <a:stretch/>
        </p:blipFill>
        <p:spPr>
          <a:xfrm>
            <a:off x="1225296" y="1453895"/>
            <a:ext cx="3968496" cy="50017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43097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1143000" y="316992"/>
            <a:ext cx="9875520" cy="1018032"/>
          </a:xfrm>
        </p:spPr>
        <p:txBody>
          <a:bodyPr>
            <a:normAutofit/>
          </a:bodyPr>
          <a:lstStyle/>
          <a:p>
            <a:r>
              <a:rPr lang="nb-NO" sz="2800" dirty="0" err="1">
                <a:solidFill>
                  <a:schemeClr val="accent3"/>
                </a:solidFill>
              </a:rPr>
              <a:t>Step</a:t>
            </a:r>
            <a:r>
              <a:rPr lang="nb-NO" sz="2800" dirty="0">
                <a:solidFill>
                  <a:schemeClr val="accent3"/>
                </a:solidFill>
              </a:rPr>
              <a:t> </a:t>
            </a:r>
            <a:r>
              <a:rPr lang="nb-NO" sz="2800" dirty="0">
                <a:solidFill>
                  <a:schemeClr val="accent3"/>
                </a:solidFill>
                <a:latin typeface="Calibri Light" panose="020F0302020204030204" pitchFamily="34" charset="0"/>
              </a:rPr>
              <a:t>3</a:t>
            </a:r>
            <a:r>
              <a:rPr lang="nb-NO" sz="2800" dirty="0">
                <a:solidFill>
                  <a:schemeClr val="accent3"/>
                </a:solidFill>
              </a:rPr>
              <a:t> </a:t>
            </a:r>
            <a:r>
              <a:rPr lang="nb-NO" sz="2800" dirty="0"/>
              <a:t>Working with elements from </a:t>
            </a:r>
            <a:r>
              <a:rPr lang="nb-NO" sz="2800" dirty="0" err="1"/>
              <a:t>the</a:t>
            </a:r>
            <a:r>
              <a:rPr lang="nb-NO" sz="2800" dirty="0"/>
              <a:t> cover </a:t>
            </a:r>
            <a:r>
              <a:rPr lang="nb-NO" sz="2800" dirty="0" err="1"/>
              <a:t>of</a:t>
            </a:r>
            <a:r>
              <a:rPr lang="nb-NO" sz="2800" dirty="0"/>
              <a:t> E</a:t>
            </a:r>
            <a:r>
              <a:rPr lang="nb-NO" sz="2800" dirty="0">
                <a:latin typeface="Calibri Light" panose="020F0302020204030204" pitchFamily="34" charset="0"/>
              </a:rPr>
              <a:t>2</a:t>
            </a:r>
            <a:endParaRPr lang="nb-NO" sz="2800" dirty="0">
              <a:solidFill>
                <a:schemeClr val="accent3"/>
              </a:solidFill>
              <a:latin typeface="Calibri Light" panose="020F0302020204030204" pitchFamily="34" charset="0"/>
            </a:endParaRPr>
          </a:p>
        </p:txBody>
      </p:sp>
      <p:sp>
        <p:nvSpPr>
          <p:cNvPr id="9" name="TekstSylinder 8"/>
          <p:cNvSpPr txBox="1"/>
          <p:nvPr/>
        </p:nvSpPr>
        <p:spPr>
          <a:xfrm>
            <a:off x="9485634" y="1444751"/>
            <a:ext cx="1944366" cy="2277547"/>
          </a:xfrm>
          <a:prstGeom prst="rect">
            <a:avLst/>
          </a:prstGeom>
          <a:noFill/>
          <a:ln>
            <a:solidFill>
              <a:schemeClr val="accent3"/>
            </a:solidFill>
          </a:ln>
        </p:spPr>
        <p:txBody>
          <a:bodyPr wrap="square" rtlCol="0">
            <a:spAutoFit/>
          </a:bodyPr>
          <a:lstStyle/>
          <a:p>
            <a:r>
              <a:rPr lang="nb-NO" sz="1400" b="1" dirty="0" err="1"/>
              <a:t>Connecting</a:t>
            </a:r>
            <a:r>
              <a:rPr lang="nb-NO" sz="1400" b="1" dirty="0"/>
              <a:t> cover and </a:t>
            </a:r>
            <a:r>
              <a:rPr lang="nb-NO" sz="1400" b="1" dirty="0" err="1"/>
              <a:t>content</a:t>
            </a:r>
            <a:endParaRPr lang="nb-NO" sz="1400" b="1" dirty="0"/>
          </a:p>
          <a:p>
            <a:endParaRPr lang="nb-NO" sz="1600" dirty="0"/>
          </a:p>
          <a:p>
            <a:r>
              <a:rPr lang="en-US" sz="1400" dirty="0"/>
              <a:t>Write one coherent paragraph where you answer the following:</a:t>
            </a:r>
          </a:p>
          <a:p>
            <a:pPr marL="285750" indent="-285750">
              <a:buFontTx/>
              <a:buChar char="-"/>
            </a:pPr>
            <a:r>
              <a:rPr lang="en-US" sz="1400" dirty="0"/>
              <a:t>What does the cover suggest about the content of the book? </a:t>
            </a:r>
          </a:p>
        </p:txBody>
      </p:sp>
      <p:sp>
        <p:nvSpPr>
          <p:cNvPr id="2" name="Plassholder for innhold 1"/>
          <p:cNvSpPr>
            <a:spLocks noGrp="1"/>
          </p:cNvSpPr>
          <p:nvPr>
            <p:ph sz="half" idx="1"/>
          </p:nvPr>
        </p:nvSpPr>
        <p:spPr/>
        <p:txBody>
          <a:bodyPr/>
          <a:lstStyle/>
          <a:p>
            <a:endParaRPr lang="nb-NO"/>
          </a:p>
        </p:txBody>
      </p:sp>
      <p:sp>
        <p:nvSpPr>
          <p:cNvPr id="3" name="Plassholder for innhold 2"/>
          <p:cNvSpPr>
            <a:spLocks noGrp="1"/>
          </p:cNvSpPr>
          <p:nvPr>
            <p:ph sz="half" idx="2"/>
          </p:nvPr>
        </p:nvSpPr>
        <p:spPr/>
        <p:txBody>
          <a:bodyPr/>
          <a:lstStyle/>
          <a:p>
            <a:endParaRPr lang="nb-NO" dirty="0"/>
          </a:p>
        </p:txBody>
      </p:sp>
      <p:pic>
        <p:nvPicPr>
          <p:cNvPr id="10" name="Plassholder for innhold 7"/>
          <p:cNvPicPr>
            <a:picLocks noChangeAspect="1"/>
          </p:cNvPicPr>
          <p:nvPr/>
        </p:nvPicPr>
        <p:blipFill rotWithShape="1">
          <a:blip r:embed="rId2">
            <a:extLst>
              <a:ext uri="{28A0092B-C50C-407E-A947-70E740481C1C}">
                <a14:useLocalDpi xmlns:a14="http://schemas.microsoft.com/office/drawing/2010/main" val="0"/>
              </a:ext>
            </a:extLst>
          </a:blip>
          <a:srcRect l="679" t="362" r="958" b="396"/>
          <a:stretch/>
        </p:blipFill>
        <p:spPr>
          <a:xfrm>
            <a:off x="5367528" y="1463039"/>
            <a:ext cx="3977640" cy="5001769"/>
          </a:xfrm>
          <a:prstGeom prst="rect">
            <a:avLst/>
          </a:prstGeom>
          <a:ln>
            <a:noFill/>
          </a:ln>
          <a:effectLst>
            <a:outerShdw blurRad="292100" dist="139700" dir="2700000" algn="tl" rotWithShape="0">
              <a:srgbClr val="333333">
                <a:alpha val="65000"/>
              </a:srgbClr>
            </a:outerShdw>
          </a:effectLst>
        </p:spPr>
      </p:pic>
      <p:pic>
        <p:nvPicPr>
          <p:cNvPr id="11" name="Plassholder for innhold 6"/>
          <p:cNvPicPr>
            <a:picLocks noChangeAspect="1"/>
          </p:cNvPicPr>
          <p:nvPr/>
        </p:nvPicPr>
        <p:blipFill rotWithShape="1">
          <a:blip r:embed="rId3">
            <a:extLst>
              <a:ext uri="{28A0092B-C50C-407E-A947-70E740481C1C}">
                <a14:useLocalDpi xmlns:a14="http://schemas.microsoft.com/office/drawing/2010/main" val="0"/>
              </a:ext>
            </a:extLst>
          </a:blip>
          <a:srcRect l="770" t="362" r="878" b="396"/>
          <a:stretch/>
        </p:blipFill>
        <p:spPr>
          <a:xfrm>
            <a:off x="1234440" y="1463039"/>
            <a:ext cx="3968496" cy="50017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78404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normAutofit/>
          </a:bodyPr>
          <a:lstStyle/>
          <a:p>
            <a:r>
              <a:rPr lang="nb-NO" sz="4000" dirty="0"/>
              <a:t>Working with </a:t>
            </a:r>
            <a:r>
              <a:rPr lang="nb-NO" sz="4000" dirty="0" err="1"/>
              <a:t>the</a:t>
            </a:r>
            <a:r>
              <a:rPr lang="nb-NO" sz="4000" dirty="0"/>
              <a:t> </a:t>
            </a:r>
            <a:r>
              <a:rPr lang="nb-NO" sz="4000" dirty="0" err="1"/>
              <a:t>chapter</a:t>
            </a:r>
            <a:r>
              <a:rPr lang="nb-NO" sz="4000" dirty="0"/>
              <a:t> </a:t>
            </a:r>
            <a:r>
              <a:rPr lang="nb-NO" sz="4000" dirty="0" err="1"/>
              <a:t>illustrations</a:t>
            </a:r>
            <a:endParaRPr lang="nb-NO" sz="4000" dirty="0"/>
          </a:p>
        </p:txBody>
      </p:sp>
      <p:sp>
        <p:nvSpPr>
          <p:cNvPr id="6" name="Plassholder for innhold 5"/>
          <p:cNvSpPr>
            <a:spLocks noGrp="1"/>
          </p:cNvSpPr>
          <p:nvPr>
            <p:ph idx="1"/>
          </p:nvPr>
        </p:nvSpPr>
        <p:spPr>
          <a:xfrm>
            <a:off x="1143000" y="1609344"/>
            <a:ext cx="9872871" cy="740664"/>
          </a:xfrm>
        </p:spPr>
        <p:txBody>
          <a:bodyPr>
            <a:normAutofit/>
          </a:bodyPr>
          <a:lstStyle/>
          <a:p>
            <a:pPr marL="45720" indent="0">
              <a:buNone/>
            </a:pPr>
            <a:r>
              <a:rPr lang="en-US" sz="1800" dirty="0"/>
              <a:t>Cartoonist Morten </a:t>
            </a:r>
            <a:r>
              <a:rPr lang="en-US" sz="1800" dirty="0" err="1"/>
              <a:t>Mørland</a:t>
            </a:r>
            <a:r>
              <a:rPr lang="en-US" sz="1800" dirty="0"/>
              <a:t> has made introductory illustrations to each of the four chapters in Part 2, “Going International”. (</a:t>
            </a:r>
            <a:r>
              <a:rPr lang="en-US" sz="1800" u="sng" dirty="0">
                <a:hlinkClick r:id="rId2"/>
              </a:rPr>
              <a:t>http://morlandcartoon.co.uk/</a:t>
            </a:r>
            <a:r>
              <a:rPr lang="en-US" sz="1800" dirty="0"/>
              <a:t> </a:t>
            </a:r>
            <a:r>
              <a:rPr lang="nb-NO" sz="1800" dirty="0"/>
              <a:t>)</a:t>
            </a:r>
            <a:endParaRPr lang="en-US" sz="1800" dirty="0"/>
          </a:p>
          <a:p>
            <a:pPr marL="45720" indent="0">
              <a:buNone/>
            </a:pPr>
            <a:endParaRPr lang="nb-NO" sz="1800" dirty="0"/>
          </a:p>
          <a:p>
            <a:endParaRPr lang="nb-NO" sz="1800" dirty="0"/>
          </a:p>
        </p:txBody>
      </p:sp>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38" y="2453808"/>
            <a:ext cx="3281067" cy="3600000"/>
          </a:xfrm>
          <a:prstGeom prst="rect">
            <a:avLst/>
          </a:prstGeom>
        </p:spPr>
      </p:pic>
      <p:pic>
        <p:nvPicPr>
          <p:cNvPr id="8" name="Bild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5403" y="2426136"/>
            <a:ext cx="2856449" cy="3600000"/>
          </a:xfrm>
          <a:prstGeom prst="rect">
            <a:avLst/>
          </a:prstGeom>
        </p:spPr>
      </p:pic>
      <p:pic>
        <p:nvPicPr>
          <p:cNvPr id="9" name="Bild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6190" y="2453808"/>
            <a:ext cx="2824130" cy="3600000"/>
          </a:xfrm>
          <a:prstGeom prst="rect">
            <a:avLst/>
          </a:prstGeom>
        </p:spPr>
      </p:pic>
      <p:pic>
        <p:nvPicPr>
          <p:cNvPr id="10" name="Bild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4094" y="2442336"/>
            <a:ext cx="2860619" cy="3600000"/>
          </a:xfrm>
          <a:prstGeom prst="rect">
            <a:avLst/>
          </a:prstGeom>
        </p:spPr>
      </p:pic>
    </p:spTree>
    <p:extLst>
      <p:ext uri="{BB962C8B-B14F-4D97-AF65-F5344CB8AC3E}">
        <p14:creationId xmlns:p14="http://schemas.microsoft.com/office/powerpoint/2010/main" val="1831594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normAutofit/>
          </a:bodyPr>
          <a:lstStyle/>
          <a:p>
            <a:r>
              <a:rPr lang="nb-NO" sz="2800" dirty="0" err="1">
                <a:solidFill>
                  <a:schemeClr val="accent3"/>
                </a:solidFill>
              </a:rPr>
              <a:t>Step</a:t>
            </a:r>
            <a:r>
              <a:rPr lang="nb-NO" sz="2800" dirty="0">
                <a:solidFill>
                  <a:schemeClr val="accent3"/>
                </a:solidFill>
              </a:rPr>
              <a:t> </a:t>
            </a:r>
            <a:r>
              <a:rPr lang="nb-NO" sz="2800" dirty="0">
                <a:solidFill>
                  <a:schemeClr val="accent3"/>
                </a:solidFill>
                <a:latin typeface="Calibri Light" panose="020F0302020204030204" pitchFamily="34" charset="0"/>
              </a:rPr>
              <a:t>4</a:t>
            </a:r>
            <a:r>
              <a:rPr lang="nb-NO" sz="2800" dirty="0">
                <a:solidFill>
                  <a:schemeClr val="accent3"/>
                </a:solidFill>
              </a:rPr>
              <a:t>: </a:t>
            </a:r>
            <a:r>
              <a:rPr lang="nb-NO" sz="2800" dirty="0"/>
              <a:t>Working with </a:t>
            </a:r>
            <a:r>
              <a:rPr lang="nb-NO" sz="2800" dirty="0" err="1"/>
              <a:t>the</a:t>
            </a:r>
            <a:r>
              <a:rPr lang="nb-NO" sz="2800" dirty="0"/>
              <a:t> </a:t>
            </a:r>
            <a:r>
              <a:rPr lang="nb-NO" sz="2800" dirty="0" err="1"/>
              <a:t>chapter</a:t>
            </a:r>
            <a:r>
              <a:rPr lang="nb-NO" sz="2800" dirty="0"/>
              <a:t> </a:t>
            </a:r>
            <a:r>
              <a:rPr lang="nb-NO" sz="2800" dirty="0" err="1"/>
              <a:t>illustrations</a:t>
            </a:r>
            <a:endParaRPr lang="nb-NO" sz="2800" dirty="0"/>
          </a:p>
        </p:txBody>
      </p:sp>
      <p:pic>
        <p:nvPicPr>
          <p:cNvPr id="6" name="Plassholder for innhol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655" y="2617128"/>
            <a:ext cx="3281066" cy="3600000"/>
          </a:xfrm>
        </p:spPr>
      </p:pic>
      <p:pic>
        <p:nvPicPr>
          <p:cNvPr id="10" name="Bild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9212" y="2617128"/>
            <a:ext cx="2856450" cy="3600000"/>
          </a:xfrm>
          <a:prstGeom prst="rect">
            <a:avLst/>
          </a:prstGeom>
        </p:spPr>
      </p:pic>
      <p:pic>
        <p:nvPicPr>
          <p:cNvPr id="11" name="Bild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1153" y="2617128"/>
            <a:ext cx="2824130" cy="3600000"/>
          </a:xfrm>
          <a:prstGeom prst="rect">
            <a:avLst/>
          </a:prstGeom>
        </p:spPr>
      </p:pic>
      <p:pic>
        <p:nvPicPr>
          <p:cNvPr id="12" name="Bild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60773" y="2617128"/>
            <a:ext cx="2860619" cy="3600000"/>
          </a:xfrm>
          <a:prstGeom prst="rect">
            <a:avLst/>
          </a:prstGeom>
        </p:spPr>
      </p:pic>
      <p:sp>
        <p:nvSpPr>
          <p:cNvPr id="13" name="TekstSylinder 12"/>
          <p:cNvSpPr txBox="1"/>
          <p:nvPr/>
        </p:nvSpPr>
        <p:spPr>
          <a:xfrm>
            <a:off x="1143000" y="1591055"/>
            <a:ext cx="10543032" cy="523220"/>
          </a:xfrm>
          <a:prstGeom prst="rect">
            <a:avLst/>
          </a:prstGeom>
          <a:noFill/>
          <a:ln>
            <a:solidFill>
              <a:schemeClr val="accent3"/>
            </a:solidFill>
          </a:ln>
        </p:spPr>
        <p:txBody>
          <a:bodyPr wrap="square" rtlCol="0">
            <a:spAutoFit/>
          </a:bodyPr>
          <a:lstStyle/>
          <a:p>
            <a:r>
              <a:rPr lang="nb-NO" sz="1400" b="1" dirty="0"/>
              <a:t>Suggesting </a:t>
            </a:r>
            <a:r>
              <a:rPr lang="nb-NO" sz="1400" b="1" dirty="0" err="1"/>
              <a:t>themes</a:t>
            </a:r>
            <a:endParaRPr lang="nb-NO" sz="1600" dirty="0"/>
          </a:p>
          <a:p>
            <a:r>
              <a:rPr lang="en-US" sz="1400" dirty="0"/>
              <a:t>Study the illustrations. Next, suggest a theme for each chapter.</a:t>
            </a:r>
            <a:endParaRPr lang="nb-NO" sz="1400" dirty="0"/>
          </a:p>
        </p:txBody>
      </p:sp>
    </p:spTree>
    <p:extLst>
      <p:ext uri="{BB962C8B-B14F-4D97-AF65-F5344CB8AC3E}">
        <p14:creationId xmlns:p14="http://schemas.microsoft.com/office/powerpoint/2010/main" val="939665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normAutofit/>
          </a:bodyPr>
          <a:lstStyle/>
          <a:p>
            <a:r>
              <a:rPr lang="nb-NO" sz="2800" dirty="0" err="1">
                <a:solidFill>
                  <a:schemeClr val="accent3"/>
                </a:solidFill>
              </a:rPr>
              <a:t>Step</a:t>
            </a:r>
            <a:r>
              <a:rPr lang="nb-NO" sz="2800" dirty="0">
                <a:solidFill>
                  <a:schemeClr val="accent3"/>
                </a:solidFill>
              </a:rPr>
              <a:t> </a:t>
            </a:r>
            <a:r>
              <a:rPr lang="nb-NO" sz="2800" dirty="0">
                <a:solidFill>
                  <a:schemeClr val="accent3"/>
                </a:solidFill>
                <a:latin typeface="Calibri Light" panose="020F0302020204030204" pitchFamily="34" charset="0"/>
              </a:rPr>
              <a:t>5</a:t>
            </a:r>
            <a:r>
              <a:rPr lang="nb-NO" sz="2800" dirty="0">
                <a:solidFill>
                  <a:schemeClr val="accent3"/>
                </a:solidFill>
              </a:rPr>
              <a:t>: </a:t>
            </a:r>
            <a:r>
              <a:rPr lang="nb-NO" sz="2800" dirty="0"/>
              <a:t>Working with </a:t>
            </a:r>
            <a:r>
              <a:rPr lang="nb-NO" sz="2800" dirty="0" err="1"/>
              <a:t>the</a:t>
            </a:r>
            <a:r>
              <a:rPr lang="nb-NO" sz="2800" dirty="0"/>
              <a:t> </a:t>
            </a:r>
            <a:r>
              <a:rPr lang="nb-NO" sz="2800" dirty="0" err="1"/>
              <a:t>chapter</a:t>
            </a:r>
            <a:r>
              <a:rPr lang="nb-NO" sz="2800" dirty="0"/>
              <a:t> </a:t>
            </a:r>
            <a:r>
              <a:rPr lang="nb-NO" sz="2800" dirty="0" err="1"/>
              <a:t>illustrations</a:t>
            </a:r>
            <a:endParaRPr lang="nb-NO" sz="2800" dirty="0"/>
          </a:p>
        </p:txBody>
      </p:sp>
      <p:pic>
        <p:nvPicPr>
          <p:cNvPr id="6" name="Plassholder for innhol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655" y="2617128"/>
            <a:ext cx="3281066" cy="3600000"/>
          </a:xfrm>
        </p:spPr>
      </p:pic>
      <p:pic>
        <p:nvPicPr>
          <p:cNvPr id="10" name="Bild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9212" y="2617128"/>
            <a:ext cx="2856450" cy="3600000"/>
          </a:xfrm>
          <a:prstGeom prst="rect">
            <a:avLst/>
          </a:prstGeom>
        </p:spPr>
      </p:pic>
      <p:pic>
        <p:nvPicPr>
          <p:cNvPr id="11" name="Bild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1153" y="2617128"/>
            <a:ext cx="2824130" cy="3600000"/>
          </a:xfrm>
          <a:prstGeom prst="rect">
            <a:avLst/>
          </a:prstGeom>
        </p:spPr>
      </p:pic>
      <p:pic>
        <p:nvPicPr>
          <p:cNvPr id="12" name="Bild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60773" y="2617128"/>
            <a:ext cx="2860619" cy="3600000"/>
          </a:xfrm>
          <a:prstGeom prst="rect">
            <a:avLst/>
          </a:prstGeom>
        </p:spPr>
      </p:pic>
      <p:sp>
        <p:nvSpPr>
          <p:cNvPr id="13" name="TekstSylinder 12"/>
          <p:cNvSpPr txBox="1"/>
          <p:nvPr/>
        </p:nvSpPr>
        <p:spPr>
          <a:xfrm>
            <a:off x="1143000" y="1591055"/>
            <a:ext cx="10543032" cy="523220"/>
          </a:xfrm>
          <a:prstGeom prst="rect">
            <a:avLst/>
          </a:prstGeom>
          <a:noFill/>
          <a:ln>
            <a:solidFill>
              <a:schemeClr val="accent3"/>
            </a:solidFill>
          </a:ln>
        </p:spPr>
        <p:txBody>
          <a:bodyPr wrap="square" rtlCol="0">
            <a:spAutoFit/>
          </a:bodyPr>
          <a:lstStyle/>
          <a:p>
            <a:r>
              <a:rPr lang="nb-NO" sz="1400" b="1" dirty="0" err="1"/>
              <a:t>Describing</a:t>
            </a:r>
            <a:r>
              <a:rPr lang="nb-NO" sz="1400" b="1" dirty="0"/>
              <a:t> an </a:t>
            </a:r>
            <a:r>
              <a:rPr lang="nb-NO" sz="1400" b="1" dirty="0" err="1"/>
              <a:t>illustration</a:t>
            </a:r>
            <a:endParaRPr lang="nb-NO" sz="1600" dirty="0"/>
          </a:p>
          <a:p>
            <a:r>
              <a:rPr lang="en-US" sz="1400" dirty="0"/>
              <a:t>In pairs: Choose one of </a:t>
            </a:r>
            <a:r>
              <a:rPr lang="en-US" sz="1400" dirty="0" err="1"/>
              <a:t>Mørland’s</a:t>
            </a:r>
            <a:r>
              <a:rPr lang="en-US" sz="1400" dirty="0"/>
              <a:t> chapter illustrations and describe, in detail, what you see. </a:t>
            </a:r>
            <a:endParaRPr lang="nb-NO" sz="1400" dirty="0"/>
          </a:p>
        </p:txBody>
      </p:sp>
    </p:spTree>
    <p:extLst>
      <p:ext uri="{BB962C8B-B14F-4D97-AF65-F5344CB8AC3E}">
        <p14:creationId xmlns:p14="http://schemas.microsoft.com/office/powerpoint/2010/main" val="2772608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normAutofit/>
          </a:bodyPr>
          <a:lstStyle/>
          <a:p>
            <a:r>
              <a:rPr lang="nb-NO" sz="2800" dirty="0" err="1">
                <a:solidFill>
                  <a:schemeClr val="accent3"/>
                </a:solidFill>
              </a:rPr>
              <a:t>Step</a:t>
            </a:r>
            <a:r>
              <a:rPr lang="nb-NO" sz="2800" dirty="0">
                <a:solidFill>
                  <a:schemeClr val="accent3"/>
                </a:solidFill>
              </a:rPr>
              <a:t> </a:t>
            </a:r>
            <a:r>
              <a:rPr lang="nb-NO" sz="2800" dirty="0">
                <a:solidFill>
                  <a:schemeClr val="accent3"/>
                </a:solidFill>
                <a:latin typeface="Calibri Light" panose="020F0302020204030204" pitchFamily="34" charset="0"/>
              </a:rPr>
              <a:t>6</a:t>
            </a:r>
            <a:r>
              <a:rPr lang="nb-NO" sz="2800" dirty="0">
                <a:solidFill>
                  <a:schemeClr val="accent3"/>
                </a:solidFill>
              </a:rPr>
              <a:t>: </a:t>
            </a:r>
            <a:r>
              <a:rPr lang="nb-NO" sz="2800" dirty="0"/>
              <a:t>Working with </a:t>
            </a:r>
            <a:r>
              <a:rPr lang="nb-NO" sz="2800" dirty="0" err="1"/>
              <a:t>the</a:t>
            </a:r>
            <a:r>
              <a:rPr lang="nb-NO" sz="2800" dirty="0"/>
              <a:t> </a:t>
            </a:r>
            <a:r>
              <a:rPr lang="nb-NO" sz="2800" dirty="0" err="1"/>
              <a:t>chapter</a:t>
            </a:r>
            <a:r>
              <a:rPr lang="nb-NO" sz="2800" dirty="0"/>
              <a:t> </a:t>
            </a:r>
            <a:r>
              <a:rPr lang="nb-NO" sz="2800" dirty="0" err="1"/>
              <a:t>illustrations</a:t>
            </a:r>
            <a:endParaRPr lang="nb-NO" sz="2800" dirty="0"/>
          </a:p>
        </p:txBody>
      </p:sp>
      <p:pic>
        <p:nvPicPr>
          <p:cNvPr id="6" name="Plassholder for innhol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655" y="2617128"/>
            <a:ext cx="3281066" cy="3600000"/>
          </a:xfrm>
        </p:spPr>
      </p:pic>
      <p:pic>
        <p:nvPicPr>
          <p:cNvPr id="10" name="Bild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9212" y="2617128"/>
            <a:ext cx="2856450" cy="3600000"/>
          </a:xfrm>
          <a:prstGeom prst="rect">
            <a:avLst/>
          </a:prstGeom>
        </p:spPr>
      </p:pic>
      <p:pic>
        <p:nvPicPr>
          <p:cNvPr id="11" name="Bild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1153" y="2617128"/>
            <a:ext cx="2824130" cy="3600000"/>
          </a:xfrm>
          <a:prstGeom prst="rect">
            <a:avLst/>
          </a:prstGeom>
        </p:spPr>
      </p:pic>
      <p:pic>
        <p:nvPicPr>
          <p:cNvPr id="12" name="Bild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60773" y="2617128"/>
            <a:ext cx="2860619" cy="3600000"/>
          </a:xfrm>
          <a:prstGeom prst="rect">
            <a:avLst/>
          </a:prstGeom>
        </p:spPr>
      </p:pic>
      <p:sp>
        <p:nvSpPr>
          <p:cNvPr id="13" name="TekstSylinder 12"/>
          <p:cNvSpPr txBox="1"/>
          <p:nvPr/>
        </p:nvSpPr>
        <p:spPr>
          <a:xfrm>
            <a:off x="1143000" y="1591055"/>
            <a:ext cx="10543032" cy="523220"/>
          </a:xfrm>
          <a:prstGeom prst="rect">
            <a:avLst/>
          </a:prstGeom>
          <a:noFill/>
          <a:ln>
            <a:solidFill>
              <a:schemeClr val="accent3"/>
            </a:solidFill>
          </a:ln>
        </p:spPr>
        <p:txBody>
          <a:bodyPr wrap="square" rtlCol="0">
            <a:spAutoFit/>
          </a:bodyPr>
          <a:lstStyle/>
          <a:p>
            <a:r>
              <a:rPr lang="en-US" sz="1400" b="1" dirty="0"/>
              <a:t>Reflecting on the competence aims</a:t>
            </a:r>
          </a:p>
          <a:p>
            <a:r>
              <a:rPr lang="en-US" sz="1400" dirty="0"/>
              <a:t>Discuss in class: How do the illustrations reflect the “Culture, society and literature” competence aims of International English?</a:t>
            </a:r>
            <a:endParaRPr lang="nb-NO" sz="1400" dirty="0"/>
          </a:p>
        </p:txBody>
      </p:sp>
    </p:spTree>
    <p:extLst>
      <p:ext uri="{BB962C8B-B14F-4D97-AF65-F5344CB8AC3E}">
        <p14:creationId xmlns:p14="http://schemas.microsoft.com/office/powerpoint/2010/main" val="2755595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Culture</a:t>
            </a:r>
            <a:r>
              <a:rPr lang="nb-NO" dirty="0"/>
              <a:t>, </a:t>
            </a:r>
            <a:r>
              <a:rPr lang="nb-NO" dirty="0" err="1"/>
              <a:t>society</a:t>
            </a:r>
            <a:r>
              <a:rPr lang="nb-NO" dirty="0"/>
              <a:t> and </a:t>
            </a:r>
            <a:r>
              <a:rPr lang="nb-NO" dirty="0" err="1"/>
              <a:t>literature</a:t>
            </a:r>
            <a:r>
              <a:rPr lang="nb-NO" dirty="0"/>
              <a:t> - </a:t>
            </a:r>
            <a:r>
              <a:rPr lang="nb-NO" dirty="0" err="1"/>
              <a:t>Aims</a:t>
            </a:r>
            <a:endParaRPr lang="nb-NO" dirty="0"/>
          </a:p>
        </p:txBody>
      </p:sp>
      <p:sp>
        <p:nvSpPr>
          <p:cNvPr id="3" name="Plassholder for innhold 2"/>
          <p:cNvSpPr>
            <a:spLocks noGrp="1"/>
          </p:cNvSpPr>
          <p:nvPr>
            <p:ph idx="1"/>
          </p:nvPr>
        </p:nvSpPr>
        <p:spPr>
          <a:xfrm>
            <a:off x="1143001" y="2185416"/>
            <a:ext cx="7196328" cy="4038600"/>
          </a:xfrm>
        </p:spPr>
        <p:txBody>
          <a:bodyPr>
            <a:normAutofit fontScale="70000" lnSpcReduction="20000"/>
          </a:bodyPr>
          <a:lstStyle/>
          <a:p>
            <a:r>
              <a:rPr lang="en-US" dirty="0"/>
              <a:t>locate, elaborate on and discuss international educational options and employment options</a:t>
            </a:r>
          </a:p>
          <a:p>
            <a:r>
              <a:rPr lang="en-US" dirty="0" err="1"/>
              <a:t>analyse</a:t>
            </a:r>
            <a:r>
              <a:rPr lang="en-US" dirty="0"/>
              <a:t> and assess the role of some English-language media in international society</a:t>
            </a:r>
          </a:p>
          <a:p>
            <a:r>
              <a:rPr lang="en-US" dirty="0"/>
              <a:t>elaborate on and discuss various aspects of multicultural societies in the English-speaking world</a:t>
            </a:r>
          </a:p>
          <a:p>
            <a:r>
              <a:rPr lang="en-US" dirty="0"/>
              <a:t>reflect on how cultural differences and dissimilar value systems can affect communication</a:t>
            </a:r>
          </a:p>
          <a:p>
            <a:r>
              <a:rPr lang="en-US" dirty="0"/>
              <a:t>elaborate on and discuss a number of international and global challenges</a:t>
            </a:r>
          </a:p>
          <a:p>
            <a:r>
              <a:rPr lang="en-US" dirty="0"/>
              <a:t>elaborate on and discuss a selection of literature and factual prose from the period 1950 up to the present</a:t>
            </a:r>
          </a:p>
          <a:p>
            <a:r>
              <a:rPr lang="en-US" dirty="0" err="1"/>
              <a:t>analyse</a:t>
            </a:r>
            <a:r>
              <a:rPr lang="en-US" dirty="0"/>
              <a:t>, elaborate on and discuss at least one lengthy literary work and one film</a:t>
            </a:r>
          </a:p>
          <a:p>
            <a:r>
              <a:rPr lang="en-US" dirty="0"/>
              <a:t>present a major in-depth project on a topic from International English or another subject from his or her own </a:t>
            </a:r>
            <a:r>
              <a:rPr lang="en-US" dirty="0" err="1"/>
              <a:t>programme</a:t>
            </a:r>
            <a:r>
              <a:rPr lang="en-US" dirty="0"/>
              <a:t> area and assess the process.</a:t>
            </a:r>
            <a:endParaRPr lang="nb-NO" dirty="0"/>
          </a:p>
        </p:txBody>
      </p:sp>
      <p:pic>
        <p:nvPicPr>
          <p:cNvPr id="5" name="Plassholder for innhold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7978" y="3910896"/>
            <a:ext cx="1640533" cy="1800000"/>
          </a:xfrm>
          <a:prstGeom prst="rect">
            <a:avLst/>
          </a:prstGeom>
        </p:spPr>
      </p:pic>
      <p:pic>
        <p:nvPicPr>
          <p:cNvPr id="6" name="Bil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9554" y="3969072"/>
            <a:ext cx="1428225" cy="1800000"/>
          </a:xfrm>
          <a:prstGeom prst="rect">
            <a:avLst/>
          </a:prstGeom>
        </p:spPr>
      </p:pic>
      <p:pic>
        <p:nvPicPr>
          <p:cNvPr id="7" name="Bild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2366" y="2169072"/>
            <a:ext cx="1412065" cy="1800000"/>
          </a:xfrm>
          <a:prstGeom prst="rect">
            <a:avLst/>
          </a:prstGeom>
        </p:spPr>
      </p:pic>
      <p:pic>
        <p:nvPicPr>
          <p:cNvPr id="8" name="Bild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469" y="2169072"/>
            <a:ext cx="1430310" cy="1800000"/>
          </a:xfrm>
          <a:prstGeom prst="rect">
            <a:avLst/>
          </a:prstGeom>
        </p:spPr>
      </p:pic>
    </p:spTree>
    <p:extLst>
      <p:ext uri="{BB962C8B-B14F-4D97-AF65-F5344CB8AC3E}">
        <p14:creationId xmlns:p14="http://schemas.microsoft.com/office/powerpoint/2010/main" val="1370925348"/>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docProps/app.xml><?xml version="1.0" encoding="utf-8"?>
<Properties xmlns="http://schemas.openxmlformats.org/officeDocument/2006/extended-properties" xmlns:vt="http://schemas.openxmlformats.org/officeDocument/2006/docPropsVTypes">
  <Template>TM03457444[[fn=Basis]]</Template>
  <TotalTime>1869</TotalTime>
  <Words>1248</Words>
  <Application>Microsoft Office PowerPoint</Application>
  <PresentationFormat>Widescreen</PresentationFormat>
  <Paragraphs>240</Paragraphs>
  <Slides>16</Slides>
  <Notes>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16</vt:i4>
      </vt:variant>
    </vt:vector>
  </HeadingPairs>
  <TitlesOfParts>
    <vt:vector size="21" baseType="lpstr">
      <vt:lpstr>Calibri</vt:lpstr>
      <vt:lpstr>Calibri Light</vt:lpstr>
      <vt:lpstr>Corbel</vt:lpstr>
      <vt:lpstr>Times New Roman</vt:lpstr>
      <vt:lpstr>Basis</vt:lpstr>
      <vt:lpstr>International english</vt:lpstr>
      <vt:lpstr>Step 1 - Working with elements from the cover of E2</vt:lpstr>
      <vt:lpstr>Step 2 Working with elements from the cover of E2</vt:lpstr>
      <vt:lpstr>Step 3 Working with elements from the cover of E2</vt:lpstr>
      <vt:lpstr>Working with the chapter illustrations</vt:lpstr>
      <vt:lpstr>Step 4: Working with the chapter illustrations</vt:lpstr>
      <vt:lpstr>Step 5: Working with the chapter illustrations</vt:lpstr>
      <vt:lpstr>Step 6: Working with the chapter illustrations</vt:lpstr>
      <vt:lpstr>Culture, society and literature - Aims</vt:lpstr>
      <vt:lpstr>Suggested answers</vt:lpstr>
      <vt:lpstr>Steps 1 – 3 Working with elements from the cover of E2</vt:lpstr>
      <vt:lpstr>Steps 1 – 3 Working with elements from the cover of E2</vt:lpstr>
      <vt:lpstr>Steps 4 – 6 Working with the chapter illustrations</vt:lpstr>
      <vt:lpstr>Steps 4 – 6 Working with the chapter illustrations</vt:lpstr>
      <vt:lpstr>Steps 4 – 6 Working with the chapter illustrations</vt:lpstr>
      <vt:lpstr>Steps 4 – 6 Working with the chapter illustrations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english</dc:title>
  <dc:creator>Kaja Olavsdatter Bottolfsletten</dc:creator>
  <cp:lastModifiedBy>Mari Lutcherath Guren</cp:lastModifiedBy>
  <cp:revision>38</cp:revision>
  <dcterms:created xsi:type="dcterms:W3CDTF">2017-01-20T11:43:21Z</dcterms:created>
  <dcterms:modified xsi:type="dcterms:W3CDTF">2019-06-24T12:23:46Z</dcterms:modified>
</cp:coreProperties>
</file>